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xml" ContentType="application/vnd.openxmlformats-officedocument.presentationml.tags+xml"/>
  <Override PartName="/ppt/notesSlides/notesSlide4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notesSlides/notesSlide48.xml" ContentType="application/vnd.openxmlformats-officedocument.presentationml.notesSlide+xml"/>
  <Override PartName="/ppt/tags/tag3.xml" ContentType="application/vnd.openxmlformats-officedocument.presentationml.tags+xml"/>
  <Override PartName="/ppt/notesSlides/notesSlide49.xml" ContentType="application/vnd.openxmlformats-officedocument.presentationml.notesSlide+xml"/>
  <Override PartName="/ppt/tags/tag4.xml" ContentType="application/vnd.openxmlformats-officedocument.presentationml.tags+xml"/>
  <Override PartName="/ppt/notesSlides/notesSlide50.xml" ContentType="application/vnd.openxmlformats-officedocument.presentationml.notesSlide+xml"/>
  <Override PartName="/ppt/tags/tag5.xml" ContentType="application/vnd.openxmlformats-officedocument.presentationml.tags+xml"/>
  <Override PartName="/ppt/notesSlides/notesSlide51.xml" ContentType="application/vnd.openxmlformats-officedocument.presentationml.notesSlide+xml"/>
  <Override PartName="/ppt/tags/tag6.xml" ContentType="application/vnd.openxmlformats-officedocument.presentationml.tags+xml"/>
  <Override PartName="/ppt/notesSlides/notesSlide52.xml" ContentType="application/vnd.openxmlformats-officedocument.presentationml.notesSlide+xml"/>
  <Override PartName="/ppt/tags/tag7.xml" ContentType="application/vnd.openxmlformats-officedocument.presentationml.tags+xml"/>
  <Override PartName="/ppt/notesSlides/notesSlide53.xml" ContentType="application/vnd.openxmlformats-officedocument.presentationml.notesSlide+xml"/>
  <Override PartName="/ppt/tags/tag8.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67"/>
  </p:notesMasterIdLst>
  <p:handoutMasterIdLst>
    <p:handoutMasterId r:id="rId68"/>
  </p:handoutMasterIdLst>
  <p:sldIdLst>
    <p:sldId id="1308" r:id="rId6"/>
    <p:sldId id="1309" r:id="rId7"/>
    <p:sldId id="1310" r:id="rId8"/>
    <p:sldId id="1312" r:id="rId9"/>
    <p:sldId id="1313" r:id="rId10"/>
    <p:sldId id="1314" r:id="rId11"/>
    <p:sldId id="1315" r:id="rId12"/>
    <p:sldId id="1316" r:id="rId13"/>
    <p:sldId id="1317" r:id="rId14"/>
    <p:sldId id="1318" r:id="rId15"/>
    <p:sldId id="1319" r:id="rId16"/>
    <p:sldId id="1320" r:id="rId17"/>
    <p:sldId id="1321" r:id="rId18"/>
    <p:sldId id="1322" r:id="rId19"/>
    <p:sldId id="1323" r:id="rId20"/>
    <p:sldId id="1324" r:id="rId21"/>
    <p:sldId id="1325" r:id="rId22"/>
    <p:sldId id="1326" r:id="rId23"/>
    <p:sldId id="1327" r:id="rId24"/>
    <p:sldId id="1328" r:id="rId25"/>
    <p:sldId id="1329" r:id="rId26"/>
    <p:sldId id="1330" r:id="rId27"/>
    <p:sldId id="1331" r:id="rId28"/>
    <p:sldId id="1332" r:id="rId29"/>
    <p:sldId id="1333" r:id="rId30"/>
    <p:sldId id="1334" r:id="rId31"/>
    <p:sldId id="1335" r:id="rId32"/>
    <p:sldId id="1336" r:id="rId33"/>
    <p:sldId id="1337" r:id="rId34"/>
    <p:sldId id="1338" r:id="rId35"/>
    <p:sldId id="1339" r:id="rId36"/>
    <p:sldId id="1340" r:id="rId37"/>
    <p:sldId id="1341" r:id="rId38"/>
    <p:sldId id="1342" r:id="rId39"/>
    <p:sldId id="1343" r:id="rId40"/>
    <p:sldId id="1344" r:id="rId41"/>
    <p:sldId id="1345" r:id="rId42"/>
    <p:sldId id="1346" r:id="rId43"/>
    <p:sldId id="1347" r:id="rId44"/>
    <p:sldId id="1348" r:id="rId45"/>
    <p:sldId id="1349" r:id="rId46"/>
    <p:sldId id="1350" r:id="rId47"/>
    <p:sldId id="1351" r:id="rId48"/>
    <p:sldId id="1352" r:id="rId49"/>
    <p:sldId id="1353" r:id="rId50"/>
    <p:sldId id="1354" r:id="rId51"/>
    <p:sldId id="1355" r:id="rId52"/>
    <p:sldId id="1356" r:id="rId53"/>
    <p:sldId id="1358" r:id="rId54"/>
    <p:sldId id="1360" r:id="rId55"/>
    <p:sldId id="1361" r:id="rId56"/>
    <p:sldId id="1364" r:id="rId57"/>
    <p:sldId id="1370" r:id="rId58"/>
    <p:sldId id="1371" r:id="rId59"/>
    <p:sldId id="1372" r:id="rId60"/>
    <p:sldId id="1373" r:id="rId61"/>
    <p:sldId id="1374" r:id="rId62"/>
    <p:sldId id="1375" r:id="rId63"/>
    <p:sldId id="1376" r:id="rId64"/>
    <p:sldId id="1377" r:id="rId65"/>
    <p:sldId id="1248"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ection>
        <p14:section name="Slides Template" id="{5B0B8DFF-57E5-4D4B-BA72-542DF84B8E2F}">
          <p14:sldIdLst>
            <p14:sldId id="1308"/>
            <p14:sldId id="1309"/>
            <p14:sldId id="1310"/>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8"/>
            <p14:sldId id="1360"/>
            <p14:sldId id="1361"/>
            <p14:sldId id="1364"/>
            <p14:sldId id="1370"/>
            <p14:sldId id="1371"/>
            <p14:sldId id="1372"/>
            <p14:sldId id="1373"/>
            <p14:sldId id="1374"/>
            <p14:sldId id="1375"/>
            <p14:sldId id="1376"/>
            <p14:sldId id="1377"/>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chael Biver" initials="MB" lastIdx="11" clrIdx="4">
    <p:extLst>
      <p:ext uri="{19B8F6BF-5375-455C-9EA6-DF929625EA0E}">
        <p15:presenceInfo xmlns:p15="http://schemas.microsoft.com/office/powerpoint/2012/main" userId="S-1-5-21-124525095-708259637-1543119021-700241" providerId="AD"/>
      </p:ext>
    </p:extLst>
  </p:cmAuthor>
  <p:cmAuthor id="5" name="Dave Field" initials="DF" lastIdx="9" clrIdx="5">
    <p:extLst>
      <p:ext uri="{19B8F6BF-5375-455C-9EA6-DF929625EA0E}">
        <p15:presenceInfo xmlns:p15="http://schemas.microsoft.com/office/powerpoint/2012/main" userId="S-1-12-1-1654777727-1266067501-124373401-24337989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737373"/>
    <a:srgbClr val="525252"/>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6323" autoAdjust="0"/>
  </p:normalViewPr>
  <p:slideViewPr>
    <p:cSldViewPr>
      <p:cViewPr varScale="1">
        <p:scale>
          <a:sx n="46" d="100"/>
          <a:sy n="46" d="100"/>
        </p:scale>
        <p:origin x="507" y="3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stacked"/>
        <c:varyColors val="0"/>
        <c:ser>
          <c:idx val="0"/>
          <c:order val="0"/>
          <c:tx>
            <c:strRef>
              <c:f>Sheet1!$B$1</c:f>
              <c:strCache>
                <c:ptCount val="1"/>
                <c:pt idx="0">
                  <c:v>Apps</c:v>
                </c:pt>
              </c:strCache>
            </c:strRef>
          </c:tx>
          <c:spPr>
            <a:solidFill>
              <a:srgbClr val="0078D7"/>
            </a:solidFill>
            <a:ln w="3175">
              <a:solidFill>
                <a:schemeClr val="bg1"/>
              </a:solidFill>
            </a:ln>
            <a:effectLst/>
          </c:spPr>
          <c:invertIfNegative val="0"/>
          <c:cat>
            <c:numRef>
              <c:f>Sheet1!$A$2:$A$16</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Sheet1!$B$2:$B$16</c:f>
              <c:numCache>
                <c:formatCode>General</c:formatCode>
                <c:ptCount val="15"/>
                <c:pt idx="1">
                  <c:v>7</c:v>
                </c:pt>
                <c:pt idx="3">
                  <c:v>7</c:v>
                </c:pt>
                <c:pt idx="7">
                  <c:v>7</c:v>
                </c:pt>
                <c:pt idx="10">
                  <c:v>1</c:v>
                </c:pt>
                <c:pt idx="11">
                  <c:v>1</c:v>
                </c:pt>
                <c:pt idx="12">
                  <c:v>1</c:v>
                </c:pt>
                <c:pt idx="13">
                  <c:v>1</c:v>
                </c:pt>
                <c:pt idx="14">
                  <c:v>1</c:v>
                </c:pt>
              </c:numCache>
            </c:numRef>
          </c:val>
          <c:extLst>
            <c:ext xmlns:c16="http://schemas.microsoft.com/office/drawing/2014/chart" uri="{C3380CC4-5D6E-409C-BE32-E72D297353CC}">
              <c16:uniqueId val="{00000000-11EA-4A4B-B7BB-01E72D7FC3A3}"/>
            </c:ext>
          </c:extLst>
        </c:ser>
        <c:ser>
          <c:idx val="1"/>
          <c:order val="1"/>
          <c:tx>
            <c:strRef>
              <c:f>Sheet1!$C$1</c:f>
              <c:strCache>
                <c:ptCount val="1"/>
                <c:pt idx="0">
                  <c:v>Infra</c:v>
                </c:pt>
              </c:strCache>
            </c:strRef>
          </c:tx>
          <c:spPr>
            <a:solidFill>
              <a:srgbClr val="94BEFF"/>
            </a:solidFill>
            <a:ln w="3175">
              <a:solidFill>
                <a:schemeClr val="bg1"/>
              </a:solidFill>
            </a:ln>
            <a:effectLst/>
          </c:spPr>
          <c:invertIfNegative val="0"/>
          <c:cat>
            <c:numRef>
              <c:f>Sheet1!$A$2:$A$16</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Sheet1!$C$2:$C$16</c:f>
              <c:numCache>
                <c:formatCode>General</c:formatCode>
                <c:ptCount val="15"/>
                <c:pt idx="1">
                  <c:v>3</c:v>
                </c:pt>
                <c:pt idx="3">
                  <c:v>3</c:v>
                </c:pt>
                <c:pt idx="7">
                  <c:v>3</c:v>
                </c:pt>
                <c:pt idx="10">
                  <c:v>1</c:v>
                </c:pt>
                <c:pt idx="11">
                  <c:v>1</c:v>
                </c:pt>
                <c:pt idx="12">
                  <c:v>1</c:v>
                </c:pt>
                <c:pt idx="13">
                  <c:v>1</c:v>
                </c:pt>
                <c:pt idx="14">
                  <c:v>1</c:v>
                </c:pt>
              </c:numCache>
            </c:numRef>
          </c:val>
          <c:extLst>
            <c:ext xmlns:c16="http://schemas.microsoft.com/office/drawing/2014/chart" uri="{C3380CC4-5D6E-409C-BE32-E72D297353CC}">
              <c16:uniqueId val="{00000001-11EA-4A4B-B7BB-01E72D7FC3A3}"/>
            </c:ext>
          </c:extLst>
        </c:ser>
        <c:ser>
          <c:idx val="2"/>
          <c:order val="2"/>
          <c:tx>
            <c:strRef>
              <c:f>Sheet1!$D$1</c:f>
              <c:strCache>
                <c:ptCount val="1"/>
                <c:pt idx="0">
                  <c:v>Imaging</c:v>
                </c:pt>
              </c:strCache>
            </c:strRef>
          </c:tx>
          <c:spPr>
            <a:solidFill>
              <a:srgbClr val="B4009E"/>
            </a:solidFill>
            <a:ln w="3175">
              <a:solidFill>
                <a:schemeClr val="bg1"/>
              </a:solidFill>
            </a:ln>
            <a:effectLst/>
          </c:spPr>
          <c:invertIfNegative val="0"/>
          <c:cat>
            <c:numRef>
              <c:f>Sheet1!$A$2:$A$16</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Sheet1!$D$2:$D$16</c:f>
              <c:numCache>
                <c:formatCode>General</c:formatCode>
                <c:ptCount val="15"/>
                <c:pt idx="1">
                  <c:v>2</c:v>
                </c:pt>
                <c:pt idx="3">
                  <c:v>2</c:v>
                </c:pt>
                <c:pt idx="7">
                  <c:v>2</c:v>
                </c:pt>
                <c:pt idx="10">
                  <c:v>0</c:v>
                </c:pt>
                <c:pt idx="11">
                  <c:v>0</c:v>
                </c:pt>
                <c:pt idx="12">
                  <c:v>0</c:v>
                </c:pt>
                <c:pt idx="13">
                  <c:v>0</c:v>
                </c:pt>
                <c:pt idx="14">
                  <c:v>0</c:v>
                </c:pt>
              </c:numCache>
            </c:numRef>
          </c:val>
          <c:extLst>
            <c:ext xmlns:c16="http://schemas.microsoft.com/office/drawing/2014/chart" uri="{C3380CC4-5D6E-409C-BE32-E72D297353CC}">
              <c16:uniqueId val="{00000002-11EA-4A4B-B7BB-01E72D7FC3A3}"/>
            </c:ext>
          </c:extLst>
        </c:ser>
        <c:ser>
          <c:idx val="3"/>
          <c:order val="3"/>
          <c:tx>
            <c:strRef>
              <c:f>Sheet1!$E$1</c:f>
              <c:strCache>
                <c:ptCount val="1"/>
                <c:pt idx="0">
                  <c:v>Deploy</c:v>
                </c:pt>
              </c:strCache>
            </c:strRef>
          </c:tx>
          <c:spPr>
            <a:solidFill>
              <a:srgbClr val="002050"/>
            </a:solidFill>
            <a:ln w="3175">
              <a:solidFill>
                <a:schemeClr val="bg1"/>
              </a:solidFill>
            </a:ln>
            <a:effectLst/>
          </c:spPr>
          <c:invertIfNegative val="0"/>
          <c:cat>
            <c:numRef>
              <c:f>Sheet1!$A$2:$A$16</c:f>
              <c:numCache>
                <c:formatCode>General</c:formatCode>
                <c:ptCount val="1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numCache>
            </c:numRef>
          </c:cat>
          <c:val>
            <c:numRef>
              <c:f>Sheet1!$E$2:$E$16</c:f>
              <c:numCache>
                <c:formatCode>General</c:formatCode>
                <c:ptCount val="15"/>
                <c:pt idx="1">
                  <c:v>4</c:v>
                </c:pt>
                <c:pt idx="3">
                  <c:v>4</c:v>
                </c:pt>
                <c:pt idx="7">
                  <c:v>4</c:v>
                </c:pt>
                <c:pt idx="10">
                  <c:v>1</c:v>
                </c:pt>
                <c:pt idx="11">
                  <c:v>1</c:v>
                </c:pt>
                <c:pt idx="12">
                  <c:v>1</c:v>
                </c:pt>
                <c:pt idx="13">
                  <c:v>1</c:v>
                </c:pt>
                <c:pt idx="14">
                  <c:v>1</c:v>
                </c:pt>
              </c:numCache>
            </c:numRef>
          </c:val>
          <c:extLst>
            <c:ext xmlns:c16="http://schemas.microsoft.com/office/drawing/2014/chart" uri="{C3380CC4-5D6E-409C-BE32-E72D297353CC}">
              <c16:uniqueId val="{00000000-3E02-47DE-9374-72830C7CDA81}"/>
            </c:ext>
          </c:extLst>
        </c:ser>
        <c:dLbls>
          <c:showLegendKey val="0"/>
          <c:showVal val="0"/>
          <c:showCatName val="0"/>
          <c:showSerName val="0"/>
          <c:showPercent val="0"/>
          <c:showBubbleSize val="0"/>
        </c:dLbls>
        <c:gapWidth val="40"/>
        <c:overlap val="100"/>
        <c:axId val="2146053920"/>
        <c:axId val="2146046848"/>
      </c:barChart>
      <c:catAx>
        <c:axId val="21460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146046848"/>
        <c:crosses val="autoZero"/>
        <c:auto val="1"/>
        <c:lblAlgn val="ctr"/>
        <c:lblOffset val="0"/>
        <c:noMultiLvlLbl val="0"/>
      </c:catAx>
      <c:valAx>
        <c:axId val="2146046848"/>
        <c:scaling>
          <c:orientation val="minMax"/>
        </c:scaling>
        <c:delete val="1"/>
        <c:axPos val="l"/>
        <c:numFmt formatCode="General" sourceLinked="1"/>
        <c:majorTickMark val="none"/>
        <c:minorTickMark val="none"/>
        <c:tickLblPos val="nextTo"/>
        <c:crossAx val="214605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9/5/2016 7:20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9/5/2016 7:20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36658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4608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3353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51101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92585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65468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95256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0655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5641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08" marR="0" lvl="0" indent="0" algn="l" defTabSz="9240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34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EB675F-DA6E-4713-A9BD-7A1A0D83BF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60036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EB675F-DA6E-4713-A9BD-7A1A0D83BF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13101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7573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5572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50731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EB675F-DA6E-4713-A9BD-7A1A0D83BF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13582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So what is special about the</a:t>
            </a:r>
            <a:r>
              <a:rPr lang="en-US" baseline="0" dirty="0"/>
              <a:t> MDM components in Windows 10 that makes this possible?</a:t>
            </a:r>
          </a:p>
          <a:p>
            <a:endParaRPr lang="en-US" baseline="0" dirty="0"/>
          </a:p>
          <a:p>
            <a:r>
              <a:rPr lang="en-US" baseline="0" dirty="0"/>
              <a:t>Looking a bit under the hood, the MDM stack is designed in such a way that whatever management tool you use in your Enterprise to set policies - for </a:t>
            </a:r>
            <a:r>
              <a:rPr lang="en-US" baseline="0" dirty="0" err="1"/>
              <a:t>eg</a:t>
            </a:r>
            <a:r>
              <a:rPr lang="en-US" baseline="0" dirty="0"/>
              <a:t>. Microsoft IT sets policies through MDM and also Exchange Active Sync – they all go through the same management layer &lt;click&gt; thus making automatic configuration resolution possible by the device.</a:t>
            </a:r>
          </a:p>
          <a:p>
            <a:r>
              <a:rPr lang="en-US" baseline="0" dirty="0"/>
              <a:t>&lt;click&gt;</a:t>
            </a:r>
          </a:p>
          <a:p>
            <a:r>
              <a:rPr lang="en-US" baseline="0" dirty="0"/>
              <a:t>System Center configuration manager is a popular tool and is widely used by many Enterprises including our own IT. We understand that you may not migrate immediately to MDM &amp; so built a layer in the MDM platform that helps bridge WMI that System Center configuration manager uses to the capabilities that MDM provides</a:t>
            </a:r>
          </a:p>
          <a:p>
            <a:endParaRPr lang="en-US" baseline="0" dirty="0"/>
          </a:p>
          <a:p>
            <a:r>
              <a:rPr lang="en-US" baseline="0" dirty="0"/>
              <a:t>So what are the new features that Windows 10 MDM provides. For this, I want to rewind 8 months. Microsoft gave me a brand new laptop and a phone to install windows 10 builds on for testing and providing feedback. The first thing that I did when I got these devices was to connect to Microsoft </a:t>
            </a:r>
            <a:r>
              <a:rPr lang="en-US" baseline="0" dirty="0" err="1"/>
              <a:t>Wifi</a:t>
            </a:r>
            <a:r>
              <a:rPr lang="en-US" baseline="0" dirty="0"/>
              <a:t>, but it wouldn’t connect. I was only able to connect to the open </a:t>
            </a:r>
            <a:r>
              <a:rPr lang="en-US" baseline="0" dirty="0" err="1"/>
              <a:t>Wifi</a:t>
            </a:r>
            <a:r>
              <a:rPr lang="en-US" baseline="0" dirty="0"/>
              <a:t> network that gave me internet access. I realized that Microsoft IT wanted me to first enroll the device in MDM before I can connect to corporate </a:t>
            </a:r>
            <a:r>
              <a:rPr lang="en-US" baseline="0" dirty="0" err="1"/>
              <a:t>Wifi</a:t>
            </a:r>
            <a:r>
              <a:rPr lang="en-US" baseline="0" dirty="0"/>
              <a:t>. &lt;click&gt;</a:t>
            </a:r>
          </a:p>
          <a:p>
            <a:endParaRPr lang="en-US" baseline="0" dirty="0"/>
          </a:p>
          <a:p>
            <a:r>
              <a:rPr lang="en-US" baseline="0" dirty="0"/>
              <a:t>3</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48405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D44317C-8451-40E4-A3CC-98FE6F1A381E}" type="datetime8">
              <a:rPr lang="en-US" smtClean="0"/>
              <a:t>9/5/2016 7:20 PM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28</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83779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9/5/2016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030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9/5/2016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7810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EB675F-DA6E-4713-A9BD-7A1A0D83BF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9854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4EB675F-DA6E-4713-A9BD-7A1A0D83BF31}"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47375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So what is special about the</a:t>
            </a:r>
            <a:r>
              <a:rPr lang="en-US" baseline="0" dirty="0"/>
              <a:t> MDM components in Windows 10 that makes this possible?</a:t>
            </a:r>
          </a:p>
          <a:p>
            <a:endParaRPr lang="en-US" baseline="0" dirty="0"/>
          </a:p>
          <a:p>
            <a:r>
              <a:rPr lang="en-US" baseline="0" dirty="0"/>
              <a:t>Looking a bit under the hood, the MDM stack is designed in such a way that whatever management tool you use in your Enterprise to set policies - for </a:t>
            </a:r>
            <a:r>
              <a:rPr lang="en-US" baseline="0" dirty="0" err="1"/>
              <a:t>eg</a:t>
            </a:r>
            <a:r>
              <a:rPr lang="en-US" baseline="0" dirty="0"/>
              <a:t>. Microsoft IT sets policies through MDM and also Exchange Active Sync – they all go through the same management layer &lt;click&gt; thus making automatic configuration resolution possible by the device.</a:t>
            </a:r>
          </a:p>
          <a:p>
            <a:r>
              <a:rPr lang="en-US" baseline="0" dirty="0"/>
              <a:t>&lt;click&gt;</a:t>
            </a:r>
          </a:p>
          <a:p>
            <a:r>
              <a:rPr lang="en-US" baseline="0" dirty="0"/>
              <a:t>System Center configuration manager is a popular tool and is widely used by many Enterprises including our own IT. We understand that you may not migrate immediately to MDM &amp; so built a layer in the MDM platform that helps bridge WMI that System Center configuration manager uses to the capabilities that MDM provides</a:t>
            </a:r>
          </a:p>
          <a:p>
            <a:endParaRPr lang="en-US" baseline="0" dirty="0"/>
          </a:p>
          <a:p>
            <a:r>
              <a:rPr lang="en-US" baseline="0" dirty="0"/>
              <a:t>So what are the new features that Windows 10 MDM provides. For this, I want to rewind 8 months. Microsoft gave me a brand new laptop and a phone to install windows 10 builds on for testing and providing feedback. The first thing that I did when I got these devices was to connect to Microsoft </a:t>
            </a:r>
            <a:r>
              <a:rPr lang="en-US" baseline="0" dirty="0" err="1"/>
              <a:t>Wifi</a:t>
            </a:r>
            <a:r>
              <a:rPr lang="en-US" baseline="0" dirty="0"/>
              <a:t>, but it wouldn’t connect. I was only able to connect to the open </a:t>
            </a:r>
            <a:r>
              <a:rPr lang="en-US" baseline="0" dirty="0" err="1"/>
              <a:t>Wifi</a:t>
            </a:r>
            <a:r>
              <a:rPr lang="en-US" baseline="0" dirty="0"/>
              <a:t> network that gave me internet access. I realized that Microsoft IT wanted me to first enroll the device in MDM before I can connect to corporate </a:t>
            </a:r>
            <a:r>
              <a:rPr lang="en-US" baseline="0" dirty="0" err="1"/>
              <a:t>Wifi</a:t>
            </a:r>
            <a:r>
              <a:rPr lang="en-US" baseline="0" dirty="0"/>
              <a:t>. &lt;click&gt;</a:t>
            </a:r>
          </a:p>
          <a:p>
            <a:endParaRPr lang="en-US" baseline="0" dirty="0"/>
          </a:p>
          <a:p>
            <a:r>
              <a:rPr lang="en-US" baseline="0" dirty="0"/>
              <a:t>3</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1414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EB675F-DA6E-4713-A9BD-7A1A0D83BF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14768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3D26AD9-0225-4B31-9207-D3264993DD07}" type="datetime1">
              <a:rPr lang="en-US" smtClean="0">
                <a:solidFill>
                  <a:prstClr val="black"/>
                </a:solidFill>
              </a:rPr>
              <a:pPr/>
              <a:t>9/5/2016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627463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3244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261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Re </a:t>
            </a:r>
            <a:r>
              <a:rPr lang="en-US" sz="900" kern="1200" spc="-102" dirty="0">
                <a:ln w="3175">
                  <a:noFill/>
                </a:ln>
                <a:solidFill>
                  <a:schemeClr val="tx1"/>
                </a:solidFill>
                <a:latin typeface="Segoe UI Light" pitchFamily="34" charset="0"/>
                <a:ea typeface="+mn-ea"/>
                <a:cs typeface="Segoe UI" pitchFamily="34" charset="0"/>
              </a:rPr>
              <a:t>Upgrade to Mobile Enterprise Edition</a:t>
            </a:r>
            <a:r>
              <a:rPr lang="en-US" sz="900" kern="1200" dirty="0">
                <a:solidFill>
                  <a:schemeClr val="tx1"/>
                </a:solidFill>
                <a:effectLst/>
                <a:latin typeface="Segoe UI Light" pitchFamily="34" charset="0"/>
                <a:ea typeface="+mn-ea"/>
                <a:cs typeface="+mn-cs"/>
              </a:rPr>
              <a:t>. There are two ways to accomplish this: </a:t>
            </a:r>
          </a:p>
          <a:p>
            <a:pPr lvl="0"/>
            <a:r>
              <a:rPr lang="en-US" sz="900" kern="1200" dirty="0">
                <a:solidFill>
                  <a:schemeClr val="tx1"/>
                </a:solidFill>
                <a:effectLst/>
                <a:latin typeface="Segoe UI Light" pitchFamily="34" charset="0"/>
                <a:ea typeface="+mn-ea"/>
                <a:cs typeface="+mn-cs"/>
              </a:rPr>
              <a:t>Apply a provisioning package with a mobile enterprise license to the device</a:t>
            </a:r>
          </a:p>
          <a:p>
            <a:pPr lvl="0"/>
            <a:r>
              <a:rPr lang="en-US" sz="900" kern="1200" dirty="0">
                <a:solidFill>
                  <a:schemeClr val="tx1"/>
                </a:solidFill>
                <a:effectLst/>
                <a:latin typeface="Segoe UI Light" pitchFamily="34" charset="0"/>
                <a:ea typeface="+mn-ea"/>
                <a:cs typeface="+mn-cs"/>
              </a:rPr>
              <a:t>Push the mobile enterprise license to the device using a device management solution like Intune</a:t>
            </a:r>
          </a:p>
          <a:p>
            <a:pPr marL="0" marR="0" lvl="2"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2"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2" indent="0" algn="l" defTabSz="932742" rtl="0" eaLnBrk="1" fontAlgn="auto" latinLnBrk="0" hangingPunct="1">
              <a:lnSpc>
                <a:spcPct val="90000"/>
              </a:lnSpc>
              <a:spcBef>
                <a:spcPts val="0"/>
              </a:spcBef>
              <a:spcAft>
                <a:spcPts val="340"/>
              </a:spcAft>
              <a:buClrTx/>
              <a:buSzTx/>
              <a:buFontTx/>
              <a:buNone/>
              <a:tabLst/>
              <a:defRPr/>
            </a:pPr>
            <a:r>
              <a:rPr lang="en-US" dirty="0"/>
              <a:t>With</a:t>
            </a:r>
            <a:r>
              <a:rPr lang="en-US" baseline="0" dirty="0"/>
              <a:t> Windows 10, the device will be continually updated to keep it current. However, for enterprise devices, the admin can now manage these updates through MDM in addition to group policy.</a:t>
            </a:r>
          </a:p>
          <a:p>
            <a:pPr marL="0" marR="0" lvl="2"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2" indent="0" algn="l" defTabSz="932742" rtl="0" eaLnBrk="1" fontAlgn="auto" latinLnBrk="0" hangingPunct="1">
              <a:lnSpc>
                <a:spcPct val="90000"/>
              </a:lnSpc>
              <a:spcBef>
                <a:spcPts val="0"/>
              </a:spcBef>
              <a:spcAft>
                <a:spcPts val="340"/>
              </a:spcAft>
              <a:buClrTx/>
              <a:buSzTx/>
              <a:buFontTx/>
              <a:buNone/>
              <a:tabLst/>
              <a:defRPr/>
            </a:pPr>
            <a:r>
              <a:rPr lang="en-US" dirty="0"/>
              <a:t>My admin can configure</a:t>
            </a:r>
            <a:r>
              <a:rPr lang="en-US" baseline="0" dirty="0"/>
              <a:t> when my device should scan &amp; download updates.  For </a:t>
            </a:r>
            <a:r>
              <a:rPr lang="en-US" baseline="0" dirty="0" err="1"/>
              <a:t>eg</a:t>
            </a:r>
            <a:r>
              <a:rPr lang="en-US" baseline="0" dirty="0"/>
              <a:t>. I don’t want to install updates when I open my laptop for my first morning meeting, I would rather prefer to do it at midnight. And if I should be notified before a restart after update install and so on.</a:t>
            </a:r>
          </a:p>
          <a:p>
            <a:pPr marL="0" marR="0" lvl="2"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2" indent="0" algn="l" defTabSz="932742" rtl="0" eaLnBrk="1" fontAlgn="auto" latinLnBrk="0" hangingPunct="1">
              <a:lnSpc>
                <a:spcPct val="90000"/>
              </a:lnSpc>
              <a:spcBef>
                <a:spcPts val="0"/>
              </a:spcBef>
              <a:spcAft>
                <a:spcPts val="340"/>
              </a:spcAft>
              <a:buClrTx/>
              <a:buSzTx/>
              <a:buFontTx/>
              <a:buNone/>
              <a:tabLst/>
              <a:defRPr/>
            </a:pPr>
            <a:r>
              <a:rPr lang="en-US" baseline="0" dirty="0"/>
              <a:t>With my phone and laptop here that are enrolled, I am sometimes connected to the corporate </a:t>
            </a:r>
            <a:r>
              <a:rPr lang="en-US" baseline="0" dirty="0" err="1"/>
              <a:t>wifi</a:t>
            </a:r>
            <a:r>
              <a:rPr lang="en-US" baseline="0" dirty="0"/>
              <a:t> network and most of the times I am out with just internet access. So the admin can also configure if my device should get updates only from the company’s update server or if it can connect directly to </a:t>
            </a:r>
            <a:r>
              <a:rPr lang="en-US" baseline="0" dirty="0" err="1"/>
              <a:t>microsoft</a:t>
            </a:r>
            <a:r>
              <a:rPr lang="en-US" baseline="0" dirty="0"/>
              <a:t> update and get updates.</a:t>
            </a:r>
          </a:p>
          <a:p>
            <a:pPr marL="0" marR="0" lvl="2"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2" indent="0" algn="l" defTabSz="932742" rtl="0" eaLnBrk="1" fontAlgn="auto" latinLnBrk="0" hangingPunct="1">
              <a:lnSpc>
                <a:spcPct val="90000"/>
              </a:lnSpc>
              <a:spcBef>
                <a:spcPts val="0"/>
              </a:spcBef>
              <a:spcAft>
                <a:spcPts val="340"/>
              </a:spcAft>
              <a:buClrTx/>
              <a:buSzTx/>
              <a:buFontTx/>
              <a:buNone/>
              <a:tabLst/>
              <a:defRPr/>
            </a:pPr>
            <a:r>
              <a:rPr lang="en-US" dirty="0"/>
              <a:t>We</a:t>
            </a:r>
            <a:r>
              <a:rPr lang="en-US" baseline="0" dirty="0"/>
              <a:t> just talked about how the admin wants to decide if the device is compliant before giving it access to company resources. If a device is up to date with the required patches is a critical attribute that most companies require for compliance. For </a:t>
            </a:r>
            <a:r>
              <a:rPr lang="en-US" baseline="0" dirty="0" err="1"/>
              <a:t>eg</a:t>
            </a:r>
            <a:r>
              <a:rPr lang="en-US" baseline="0" dirty="0"/>
              <a:t>. Microsoft IT requires that all security patches be installed in 72 hours from when they are released and if not the device is deemed non compliant to company policy. The information required to make this decision such as which updates are successfully installed vs which ones have failed can be retrieved through MDM.</a:t>
            </a:r>
            <a:endParaRPr lang="en-US" sz="2800" kern="1200" spc="-102" dirty="0">
              <a:ln w="3175">
                <a:noFill/>
              </a:ln>
              <a:solidFill>
                <a:schemeClr val="tx1"/>
              </a:solidFill>
              <a:latin typeface="Segoe UI Light" pitchFamily="34" charset="0"/>
              <a:ea typeface="+mn-ea"/>
              <a:cs typeface="Segoe UI" pitchFamily="34" charset="0"/>
            </a:endParaRPr>
          </a:p>
          <a:p>
            <a:pPr marL="0" marR="0" lvl="2" indent="0" algn="l" defTabSz="932742" rtl="0" eaLnBrk="1" fontAlgn="auto" latinLnBrk="0" hangingPunct="1">
              <a:lnSpc>
                <a:spcPct val="90000"/>
              </a:lnSpc>
              <a:spcBef>
                <a:spcPts val="0"/>
              </a:spcBef>
              <a:spcAft>
                <a:spcPts val="340"/>
              </a:spcAft>
              <a:buClrTx/>
              <a:buSzTx/>
              <a:buFontTx/>
              <a:buNone/>
              <a:tabLst/>
              <a:defRPr/>
            </a:pPr>
            <a:endParaRPr lang="en-US" sz="2800" kern="1200" spc="-102" dirty="0">
              <a:ln w="3175">
                <a:noFill/>
              </a:ln>
              <a:solidFill>
                <a:schemeClr val="tx1"/>
              </a:solidFill>
              <a:latin typeface="Segoe UI Light" pitchFamily="34" charset="0"/>
              <a:ea typeface="+mn-ea"/>
              <a:cs typeface="Segoe UI" pitchFamily="34"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6091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So</a:t>
            </a:r>
            <a:r>
              <a:rPr lang="en-US" baseline="0" dirty="0"/>
              <a:t> I was able to enroll my phone and my laptop following those. </a:t>
            </a:r>
          </a:p>
          <a:p>
            <a:endParaRPr lang="en-US" baseline="0" dirty="0"/>
          </a:p>
          <a:p>
            <a:r>
              <a:rPr lang="en-US" baseline="0" dirty="0"/>
              <a:t>The benefits of having a single enrollment experience across all windows 10 devices is (1) the user has to learn only one way of doing it and (2) the admin has to publish only one set of instructions.</a:t>
            </a:r>
          </a:p>
          <a:p>
            <a:endParaRPr lang="en-US" baseline="0" dirty="0"/>
          </a:p>
          <a:p>
            <a:r>
              <a:rPr lang="en-US" baseline="0" dirty="0"/>
              <a:t>The other hidden benefit for MDM server vendors is that they have to implement against only one enrollment protocol for Windows 10.</a:t>
            </a:r>
          </a:p>
          <a:p>
            <a:endParaRPr lang="en-US" baseline="0" dirty="0"/>
          </a:p>
          <a:p>
            <a:r>
              <a:rPr lang="en-US" baseline="0" dirty="0"/>
              <a:t>So reminding ourselves of the 4 benefits, we see that consistent user experience is what this provides.</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48566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I now demonstrated how I just enroll</a:t>
            </a:r>
            <a:r>
              <a:rPr lang="en-US" baseline="0" dirty="0"/>
              <a:t> into MDM. </a:t>
            </a:r>
          </a:p>
          <a:p>
            <a:endParaRPr lang="en-US" baseline="0" dirty="0"/>
          </a:p>
          <a:p>
            <a:r>
              <a:rPr lang="en-US" baseline="0" dirty="0"/>
              <a:t>Microsoft can also mandate that I join my Windows 10 device to Azure Active directory since they own the device. Side note – if you are interested to learn more on how Microsoft IT has adopted Azure active directory for identity, </a:t>
            </a:r>
          </a:p>
          <a:p>
            <a:endParaRPr lang="en-US" baseline="0" dirty="0"/>
          </a:p>
          <a:p>
            <a:r>
              <a:rPr lang="en-US" baseline="0" dirty="0"/>
              <a:t>Or if they want me to treat this as my personal device (which gives us the option to test as real users). They give me an options to add an Azure AD account also on this device.</a:t>
            </a:r>
          </a:p>
          <a:p>
            <a:endParaRPr lang="en-US" baseline="0" dirty="0"/>
          </a:p>
          <a:p>
            <a:r>
              <a:rPr lang="en-US" baseline="0" dirty="0"/>
              <a:t>In both these cases, I will automatically be enrolled with MDM. This is great because  I do not have to follow two disparate steps to first connect to Azure Active directory and then enroll with MDM. </a:t>
            </a:r>
          </a:p>
          <a:p>
            <a:endParaRPr lang="en-US" baseline="0" dirty="0"/>
          </a:p>
          <a:p>
            <a:r>
              <a:rPr lang="en-US" baseline="0" dirty="0"/>
              <a:t>Some enterprises have a need to distribute devices in bulk to say all employees in the finance group, and ensure that when employees get these devices and power it on, the device is automatically enrolled and the enterprise does not depend on the user enrolling the device. Bulk provisioning and availability of certificate based authentication for enrollment in Windows 10 helps accomplish this.</a:t>
            </a:r>
          </a:p>
          <a:p>
            <a:endParaRPr lang="en-US" baseline="0" dirty="0"/>
          </a:p>
          <a:p>
            <a:r>
              <a:rPr lang="en-US" baseline="0" dirty="0"/>
              <a:t>Do attend the referenced session if you’d like to learn about Bulk provisioning and how it can save you time.</a:t>
            </a:r>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871051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In the windows 10 timeframe, with Azure AD based conditional access, access</a:t>
            </a:r>
            <a:r>
              <a:rPr lang="en-US" baseline="0" dirty="0"/>
              <a:t> to Azure based apps can be controlled based on the device compliance state. The compliance of the device is evaluated by the MDM based on a number of device attributes.</a:t>
            </a:r>
          </a:p>
          <a:p>
            <a:endParaRPr lang="en-US" baseline="0" dirty="0"/>
          </a:p>
          <a:p>
            <a:r>
              <a:rPr lang="en-US" baseline="0" dirty="0"/>
              <a:t>One of these key attributes is the hardware based device health attestation state. </a:t>
            </a:r>
          </a:p>
          <a:p>
            <a:r>
              <a:rPr lang="en-US" baseline="0" dirty="0"/>
              <a:t>Today we have the ability to detect jailbreak for some of the non windows devices out there. You can think of Device health attestation state for Windows 10 as something like this but provable in hardware. </a:t>
            </a:r>
          </a:p>
          <a:p>
            <a:endParaRPr lang="en-US" baseline="0" dirty="0"/>
          </a:p>
          <a:p>
            <a:r>
              <a:rPr lang="en-US" baseline="0" dirty="0"/>
              <a:t>We have a cloud based Windows health attestation service that is already up and running that Windows 10 devices will talk to, to be certified as healthy.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329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Here are more details: We support two forms of key management for EDP.</a:t>
            </a:r>
          </a:p>
          <a:p>
            <a:r>
              <a:rPr lang="en-US" sz="900" kern="1200" dirty="0">
                <a:solidFill>
                  <a:schemeClr val="tx1"/>
                </a:solidFill>
                <a:effectLst/>
                <a:latin typeface="Segoe UI Light" pitchFamily="34" charset="0"/>
                <a:ea typeface="+mn-ea"/>
                <a:cs typeface="+mn-cs"/>
              </a:rPr>
              <a:t> </a:t>
            </a:r>
          </a:p>
          <a:p>
            <a:pPr lvl="0"/>
            <a:r>
              <a:rPr lang="en-US" sz="900" kern="1200" dirty="0">
                <a:solidFill>
                  <a:schemeClr val="tx1"/>
                </a:solidFill>
                <a:effectLst/>
                <a:latin typeface="Segoe UI Light" pitchFamily="34" charset="0"/>
                <a:ea typeface="+mn-ea"/>
                <a:cs typeface="+mn-cs"/>
              </a:rPr>
              <a:t>Local keys: In case RMS is not configured, data is protected using  a key that is local to the device. Files are protected on the device with this key and can still remain protected when copied to USB. However, the files will not be accessible on any other device because the key is tied to the device. </a:t>
            </a:r>
          </a:p>
          <a:p>
            <a:pPr lvl="0"/>
            <a:r>
              <a:rPr lang="en-US" sz="900" kern="1200" dirty="0">
                <a:solidFill>
                  <a:schemeClr val="tx1"/>
                </a:solidFill>
                <a:effectLst/>
                <a:latin typeface="Segoe UI Light" pitchFamily="34" charset="0"/>
                <a:ea typeface="+mn-ea"/>
                <a:cs typeface="+mn-cs"/>
              </a:rPr>
              <a:t>RMS: With RMS being configured, protected files can roam and be shared. This allows files to be accessible on other devices such as iOS/Android etc.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If an organization doesn’t have RMS deployed but is interested in protected roaming/sharing scenarios, we will provide an option to sign up for Azure RMS when configuring EDP.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9/5/2016 7:20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87317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5915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a:p>
            <a:endParaRPr lang="en-US" dirty="0"/>
          </a:p>
          <a:p>
            <a:r>
              <a:rPr lang="en-US" dirty="0" err="1"/>
              <a:t>Unenrolling</a:t>
            </a:r>
            <a:r>
              <a:rPr lang="en-US" baseline="0" dirty="0"/>
              <a:t> the device from MDM removes all configuration that the admin pushed to my device such as the certificates, PIN policies, </a:t>
            </a:r>
            <a:r>
              <a:rPr lang="en-US" baseline="0" dirty="0" err="1"/>
              <a:t>Wifi</a:t>
            </a:r>
            <a:r>
              <a:rPr lang="en-US" baseline="0" dirty="0"/>
              <a:t> and VPN connections etc. The data that is configured to be “enterprise data” and under enterprise data protection is also completely removed. </a:t>
            </a:r>
          </a:p>
          <a:p>
            <a:r>
              <a:rPr lang="en-US" baseline="0" dirty="0"/>
              <a:t>&lt;click&gt; The admin can configure a policy that prevents me from </a:t>
            </a:r>
            <a:r>
              <a:rPr lang="en-US" baseline="0" dirty="0" err="1"/>
              <a:t>unenrolling</a:t>
            </a:r>
            <a:r>
              <a:rPr lang="en-US" baseline="0" dirty="0"/>
              <a:t> in which case the admin controls when and if I can </a:t>
            </a:r>
            <a:r>
              <a:rPr lang="en-US" baseline="0" dirty="0" err="1"/>
              <a:t>unenroll</a:t>
            </a:r>
            <a:r>
              <a:rPr lang="en-US" baseline="0" dirty="0"/>
              <a:t>, and can remotely trigger the </a:t>
            </a:r>
            <a:r>
              <a:rPr lang="en-US" baseline="0" dirty="0" err="1"/>
              <a:t>unenroll</a:t>
            </a:r>
            <a:r>
              <a:rPr lang="en-US" baseline="0" dirty="0"/>
              <a:t>.</a:t>
            </a:r>
          </a:p>
          <a:p>
            <a:r>
              <a:rPr lang="en-US" baseline="0" dirty="0"/>
              <a:t>For personal devices, companies usually allow the user to choose when they want to </a:t>
            </a:r>
            <a:r>
              <a:rPr lang="en-US" baseline="0" dirty="0" err="1"/>
              <a:t>unenroll</a:t>
            </a:r>
            <a:r>
              <a:rPr lang="en-US" baseline="0" dirty="0"/>
              <a:t> and in this case, when I </a:t>
            </a:r>
            <a:r>
              <a:rPr lang="en-US" baseline="0" dirty="0" err="1"/>
              <a:t>unenroll</a:t>
            </a:r>
            <a:r>
              <a:rPr lang="en-US" baseline="0" dirty="0"/>
              <a:t>, the server is notified about it.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&lt;click&gt; And looking back at our 4 benefits, the experience for the user is consistent.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And so these are some of the new features we have in Windows 10 MDM that you can use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477946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a:t>
            </a:r>
            <a:r>
              <a:rPr lang="en-US" baseline="0" dirty="0"/>
              <a:t> management capabilities that Windows 10 brings forward from earlier versions of Windows and the new capabilities that we can leverage in management of mobile devices, BYOD devices and corporate-owned systems.</a:t>
            </a:r>
          </a:p>
          <a:p>
            <a:endParaRPr lang="en-US" baseline="0" dirty="0"/>
          </a:p>
          <a:p>
            <a:r>
              <a:rPr lang="en-US" baseline="0" dirty="0"/>
              <a:t>Identity: Existing – AD, New – Azure AD</a:t>
            </a:r>
          </a:p>
          <a:p>
            <a:r>
              <a:rPr lang="en-US" baseline="0" dirty="0"/>
              <a:t>Membership: Existing – Domain Join or workplace join, New – Azure AD Join</a:t>
            </a:r>
          </a:p>
          <a:p>
            <a:r>
              <a:rPr lang="en-US" baseline="0" dirty="0"/>
              <a:t>Management: Existing – Group Policy, SCCM Agent, MDM (Agent), EAS, WMI/PowerShell. New – New GPOs, SCCM management via WMI Bridge, New MDM policy capabilities.</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9/5/2016 7:20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195204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dirty="0"/>
              <a:t>With the consolidation of the Windows code base, Windows 10 needed to be able top support management through Mobile Device Management tools, through current desktop client management methods, and to be compatible with future management tools. In order to accommodate this, we adopted the Open Management Architecture or OMA, specifically OMA-DM, which defines device management processes.</a:t>
            </a:r>
          </a:p>
          <a:p>
            <a:endParaRPr lang="en-US" baseline="0" dirty="0"/>
          </a:p>
          <a:p>
            <a:r>
              <a:rPr lang="en-US" baseline="0" dirty="0"/>
              <a:t>Looking a bit under the hood, the Management stack is designed in such a way that whatever management tool you use in your Enterprise to set policies - for </a:t>
            </a:r>
            <a:r>
              <a:rPr lang="en-US" baseline="0" dirty="0" err="1"/>
              <a:t>eg</a:t>
            </a:r>
            <a:r>
              <a:rPr lang="en-US" baseline="0" dirty="0"/>
              <a:t>. Microsoft IT sets policies through MDM and also Exchange Active Sync – they all go through the same management layer &lt;click&gt; thus making automatic configuration resolution possible by the device.</a:t>
            </a:r>
          </a:p>
          <a:p>
            <a:endParaRPr lang="en-US" baseline="0" dirty="0"/>
          </a:p>
          <a:p>
            <a:r>
              <a:rPr lang="en-US" baseline="0" dirty="0"/>
              <a:t>Device configurations, such as files and registry settings, and the configuration of those settings are primarily managed by Configuration Service Providers (CSPs). These modules take their orders from the Common Device Configurator, a flexible management layer that can interface with a variety of management tools. The various </a:t>
            </a:r>
            <a:r>
              <a:rPr lang="en-US" baseline="0" dirty="0" err="1"/>
              <a:t>m,anagmeent</a:t>
            </a:r>
            <a:r>
              <a:rPr lang="en-US" baseline="0" dirty="0"/>
              <a:t> clients, ride on top of the Common Device Configurator and expose standards-based management sockets to their respective tools.</a:t>
            </a:r>
          </a:p>
          <a:p>
            <a:endParaRPr lang="en-US" baseline="0" dirty="0"/>
          </a:p>
          <a:p>
            <a:r>
              <a:rPr lang="en-US" baseline="0" dirty="0"/>
              <a:t>The MDM client operates as an OMA-DM mailbox, able to take OMA-URI-formatted messages from Intune or third-party MDM systems that use the OMA-DM standard.</a:t>
            </a:r>
          </a:p>
          <a:p>
            <a:endParaRPr lang="en-US" baseline="0" dirty="0"/>
          </a:p>
          <a:p>
            <a:r>
              <a:rPr lang="en-US" baseline="0" dirty="0"/>
              <a:t>The Provisioning Engine, reads Provisioning Packages and process the contents to configure the system through the new “Provisioning Process”.</a:t>
            </a:r>
          </a:p>
          <a:p>
            <a:r>
              <a:rPr lang="en-US" baseline="0" dirty="0"/>
              <a:t>EAS Client accepts settings and control messages from the Exchange Active Sync service.</a:t>
            </a:r>
          </a:p>
          <a:p>
            <a:endParaRPr lang="en-US" baseline="0" dirty="0"/>
          </a:p>
          <a:p>
            <a:r>
              <a:rPr lang="en-US" baseline="0" dirty="0"/>
              <a:t>The WMI Bridge is designed to expose expected WMI capability that System Center Configuration Manager Agent expects when managing system configuration. System Center configuration manager is a popular tool and is widely used by many Enterprises including our own IT.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957347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some examples of policies that you can use to configure and manage Windows 10 devices.</a:t>
            </a:r>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9/5/2016 7:20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532685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New Policies in Windows 10</a:t>
            </a:r>
          </a:p>
          <a:p>
            <a:pPr marL="171450" indent="-171450">
              <a:buFont typeface="Wingdings" panose="05000000000000000000" pitchFamily="2" charset="2"/>
              <a:buChar char="§"/>
            </a:pPr>
            <a:r>
              <a:rPr lang="en-US" baseline="0" dirty="0"/>
              <a:t>For those using Active Directory and Group Policy to manage organization-owned devices, we will of course provide new policies to support Windows 10 features like the new Microsoft Edge browser, Next-Generation Credentials, Start screen and start menu controls, and more.  We want to ensure that it’s easy for you to drop new Windows 10 devices into your infrastructure and manage them like you do today.</a:t>
            </a:r>
          </a:p>
          <a:p>
            <a:endParaRPr lang="en-US" baseline="0" dirty="0"/>
          </a:p>
          <a:p>
            <a:r>
              <a:rPr lang="en-US" b="1" baseline="0" dirty="0"/>
              <a:t>New Policies from Windows 7</a:t>
            </a:r>
          </a:p>
          <a:p>
            <a:pPr marL="171450" indent="-171450">
              <a:buFont typeface="Wingdings" panose="05000000000000000000" pitchFamily="2" charset="2"/>
              <a:buChar char="§"/>
            </a:pPr>
            <a:r>
              <a:rPr lang="en-US" baseline="0" dirty="0"/>
              <a:t>Since many of you are still using Windows 7, it’s important to also point out the Group Policy investments that we made in Windows 8 and Windows 8.1.  Many of these changes were to improve the overall performance of Group Policy, especially when devices are connected across slow network links or DirectAccess.  We also improved support for larger policies and added support for other new capabilities added in those releases, such as with IPv6 and VPN.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084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latin typeface="Segoe UI" pitchFamily="34" charset="0"/>
                <a:ea typeface="+mn-ea"/>
                <a:cs typeface="+mn-cs"/>
              </a:rPr>
              <a:t>Positioning</a:t>
            </a:r>
          </a:p>
          <a:p>
            <a:pPr marL="171450" marR="0" indent="-171450" algn="l" defTabSz="914363" rtl="0" eaLnBrk="1" fontAlgn="auto" latinLnBrk="0" hangingPunct="1">
              <a:lnSpc>
                <a:spcPct val="90000"/>
              </a:lnSpc>
              <a:spcBef>
                <a:spcPts val="0"/>
              </a:spcBef>
              <a:spcAft>
                <a:spcPts val="333"/>
              </a:spcAft>
              <a:buClrTx/>
              <a:buSzTx/>
              <a:buFont typeface="Wingdings" panose="05000000000000000000" pitchFamily="2" charset="2"/>
              <a:buChar char="§"/>
              <a:tabLst/>
              <a:defRPr/>
            </a:pPr>
            <a:r>
              <a:rPr lang="en-US" sz="800" kern="1200" dirty="0">
                <a:solidFill>
                  <a:schemeClr val="tx1"/>
                </a:solidFill>
                <a:latin typeface="Segoe UI" pitchFamily="34" charset="0"/>
                <a:ea typeface="+mn-ea"/>
                <a:cs typeface="+mn-cs"/>
              </a:rPr>
              <a:t>Updates will be required to the existing infrastructure to accommodate Windows 10 in the environment.</a:t>
            </a:r>
          </a:p>
          <a:p>
            <a:pPr marL="171450" indent="-171450">
              <a:buFont typeface="Wingdings" panose="05000000000000000000" pitchFamily="2" charset="2"/>
              <a:buChar char="§"/>
            </a:pPr>
            <a:r>
              <a:rPr lang="en-GB" dirty="0"/>
              <a:t>Updates available at RTM to enable rapid adoption of Windows 10</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1568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some confusion around how to manage Windows as a Service (</a:t>
            </a:r>
            <a:r>
              <a:rPr lang="en-US" dirty="0" err="1"/>
              <a:t>WaaS</a:t>
            </a:r>
            <a:r>
              <a:rPr lang="en-US" dirty="0"/>
              <a:t>).</a:t>
            </a:r>
            <a:r>
              <a:rPr lang="en-US" baseline="0" dirty="0"/>
              <a:t> While we explore this in depth in the </a:t>
            </a:r>
            <a:r>
              <a:rPr lang="en-US" baseline="0" dirty="0" err="1"/>
              <a:t>WaaS</a:t>
            </a:r>
            <a:r>
              <a:rPr lang="en-US" baseline="0" dirty="0"/>
              <a:t> session, lets take a look at how this applies to SCCM in particular.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0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104859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fairl</a:t>
            </a:r>
            <a:r>
              <a:rPr lang="en-US" baseline="0" dirty="0"/>
              <a:t>y obvious that the traditional Windows deployment project, which organizations would typically do every 3-5 years, needs to change. These changes are need to reduce the overall effort to something that can reasonably be performed twice per year.</a:t>
            </a:r>
          </a:p>
          <a:p>
            <a:endParaRPr lang="en-US" baseline="0" dirty="0"/>
          </a:p>
          <a:p>
            <a:r>
              <a:rPr lang="en-US" baseline="0" dirty="0"/>
              <a:t>Let’s drill into the differences between old and new to understand how to do this.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MS Story</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3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9/5/2016 7:20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67892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Windows as a service,</a:t>
            </a:r>
            <a:r>
              <a:rPr lang="en-US" baseline="0" dirty="0"/>
              <a:t> we typically talk about three different servicing options. Two of these, Current Branch and Current Branch for Business are very similar – not surprising, because they are the same Windows 10 release, just at different points in time: Each release is initially considered a Current Branch release, and then after about four months it’s declared a Current Branch for Business release, signaling that it is ready for broad deployment.</a:t>
            </a:r>
          </a:p>
          <a:p>
            <a:endParaRPr lang="en-US" baseline="0" dirty="0"/>
          </a:p>
          <a:p>
            <a:r>
              <a:rPr lang="en-US" baseline="0" dirty="0"/>
              <a:t>Contrast that with the Long Term Servicing Branch, which is distinctly different – it has a 10-year lifecycle with no new features, with ongoing updates that focus primarily on security fixes. It has no built-in apps, and fewer Windows features – for example, it doesn’t include Edge, Cortana and the Windows Store, because those features are frequently updated with new capabilities driven by app and service updates.</a:t>
            </a:r>
          </a:p>
          <a:p>
            <a:endParaRPr lang="en-US" baseline="0" dirty="0"/>
          </a:p>
          <a:p>
            <a:r>
              <a:rPr lang="en-US" baseline="0" dirty="0"/>
              <a:t>You shouldn’t think of devices as being “Current Branch” or “Current Branch for Business”. Instead, devices can be running a Windows 10 release that is currently considered Current Branch, but that release will eventually become a Current Branch for Business release, with no action needed on the device to achieve that transition – it’s just a changed declaration.</a:t>
            </a:r>
            <a:endParaRPr lang="en-US" dirty="0"/>
          </a:p>
        </p:txBody>
      </p:sp>
      <p:sp>
        <p:nvSpPr>
          <p:cNvPr id="4" name="Header Placeholder 3"/>
          <p:cNvSpPr>
            <a:spLocks noGrp="1"/>
          </p:cNvSpPr>
          <p:nvPr>
            <p:ph type="hdr" sz="quarter" idx="10"/>
          </p:nvPr>
        </p:nvSpPr>
        <p:spPr/>
        <p:txBody>
          <a:bodyPr/>
          <a:lstStyle/>
          <a:p>
            <a:r>
              <a:rPr lang="en-US">
                <a:solidFill>
                  <a:prstClr val="black"/>
                </a:solidFill>
              </a:rPr>
              <a:t>MS Story</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9/5/2016 7:20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441299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a:t>
            </a:r>
            <a:r>
              <a:rPr lang="en-US" baseline="0" dirty="0"/>
              <a:t> at the entire timeline, from the earliest engineering builds through the final devices in an enterprise-wide deployment, you can see that we’re talking about a process that spans almost two years: Six months of active development, followed by about four months of pilot deployments, before starting broad deployment throughout the entire organization – and of course, then using this particular Windows 10 feature update until it’s time to repeat the process.</a:t>
            </a:r>
          </a:p>
          <a:p>
            <a:endParaRPr lang="en-US" baseline="0" dirty="0"/>
          </a:p>
          <a:p>
            <a:r>
              <a:rPr lang="en-US" baseline="0" dirty="0"/>
              <a:t>Notice the “rings” defined in this picture: This is our recommended way of performing the deployment of each Windows 10 feature update, with each ring representing a group of PCs. First using a small number of pilot groups to ensure everything works as expected, then a number of broad deployment rings (primarily to reduce risk, e.g. don’t deploy the whole Accounting department at once).</a:t>
            </a:r>
          </a:p>
          <a:p>
            <a:endParaRPr lang="en-US" dirty="0"/>
          </a:p>
          <a:p>
            <a:endParaRPr lang="en-US" dirty="0"/>
          </a:p>
        </p:txBody>
      </p:sp>
      <p:sp>
        <p:nvSpPr>
          <p:cNvPr id="4" name="Header Placeholder 3"/>
          <p:cNvSpPr>
            <a:spLocks noGrp="1"/>
          </p:cNvSpPr>
          <p:nvPr>
            <p:ph type="hdr" sz="quarter" idx="10"/>
          </p:nvPr>
        </p:nvSpPr>
        <p:spPr/>
        <p:txBody>
          <a:bodyPr/>
          <a:lstStyle/>
          <a:p>
            <a:r>
              <a:rPr lang="en-US"/>
              <a:t>MS Story</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036395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0123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initial Windows 10 Deployment will start with a Proof of Concept.  From there, you will move through the Pilot deployment and on to incremental “wave” deployments through-out the customer’s organization.  Similarly, each time a new Windows 10 update comes out (every 6 months), you will want to help customers to deploy the updated Windows 10 operating system.  The POC will be done using Insider Preview bits.  Once the full update is released, you will move your customer through the Pilot and “wave” deployments of the updated Windows 10 operating system – just as before.  This is an on-going service that you can provide to your customers, with the additional opportunity to address service, application, and infrastructure needs along the way.  Windows-as-a-Service will become an integral part of your business relationship with the customer, one that opens up numerous new project and service revenue opportunities!</a:t>
            </a:r>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096639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a:t>
            </a:r>
            <a:r>
              <a:rPr lang="en-US" baseline="0" dirty="0"/>
              <a:t> about this from a deployment strategy perspective, there are a few steps that we need to consider:</a:t>
            </a:r>
          </a:p>
          <a:p>
            <a:endParaRPr lang="en-US" baseline="0" dirty="0"/>
          </a:p>
          <a:p>
            <a:pPr marL="171450" indent="-171450">
              <a:buFont typeface="Arial" panose="020B0604020202020204" pitchFamily="34" charset="0"/>
              <a:buChar char="•"/>
            </a:pPr>
            <a:r>
              <a:rPr lang="en-US" baseline="0" dirty="0"/>
              <a:t>What PCs will we use for the Insider Preview program? Each organization needs to try out new features and at the same time ensure that strong compatibility is maintained, providing feedback with any concerns.</a:t>
            </a:r>
          </a:p>
          <a:p>
            <a:pPr marL="171450" indent="-171450">
              <a:buFont typeface="Arial" panose="020B0604020202020204" pitchFamily="34" charset="0"/>
              <a:buChar char="•"/>
            </a:pPr>
            <a:r>
              <a:rPr lang="en-US" baseline="0" dirty="0"/>
              <a:t>Can we identify the special PCs that would be good candidates for LTSB? (Remember again that special PCs typically don’t run Office – they run other specialized software suited for their unique purpose.) Those will be deployed separately, so they can be set aside.</a:t>
            </a:r>
          </a:p>
          <a:p>
            <a:pPr marL="171450" indent="-171450">
              <a:buFont typeface="Arial" panose="020B0604020202020204" pitchFamily="34" charset="0"/>
              <a:buChar char="•"/>
            </a:pPr>
            <a:r>
              <a:rPr lang="en-US" baseline="0" dirty="0"/>
              <a:t>Can we recruit the appropriate set of volunteers for pilot deployments? Remember, we want to identify a small group of PCs that covers the broadest set of apps and devices – 10% of devices should be able to provide 90% coverage. And we want to ensure that these pilot participants are volunteers – if they find issues, we want them to call the IT helpdesk; we don’t want them to immediately escalate up their management chains if something doesn’t go quite right.</a:t>
            </a:r>
          </a:p>
          <a:p>
            <a:pPr marL="171450" indent="-171450">
              <a:buFont typeface="Arial" panose="020B0604020202020204" pitchFamily="34" charset="0"/>
              <a:buChar char="•"/>
            </a:pPr>
            <a:r>
              <a:rPr lang="en-US" baseline="0" dirty="0"/>
              <a:t>Finally, can we divide up the broad population of PCs into a reasonable number of groups, so that we can deploy quickly and still manage risk appropriately.</a:t>
            </a:r>
            <a:endParaRPr lang="en-US" dirty="0"/>
          </a:p>
        </p:txBody>
      </p:sp>
      <p:sp>
        <p:nvSpPr>
          <p:cNvPr id="4" name="Header Placeholder 3"/>
          <p:cNvSpPr>
            <a:spLocks noGrp="1"/>
          </p:cNvSpPr>
          <p:nvPr>
            <p:ph type="hdr" sz="quarter" idx="10"/>
          </p:nvPr>
        </p:nvSpPr>
        <p:spPr/>
        <p:txBody>
          <a:bodyPr/>
          <a:lstStyle/>
          <a:p>
            <a:r>
              <a:rPr lang="en-US">
                <a:solidFill>
                  <a:prstClr val="black"/>
                </a:solidFill>
              </a:rPr>
              <a:t>MS Story</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9/5/2016 7:20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084439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talk about changes to the way we service (or patch) Windows, it’s important to first understand how things worked with Windows 7 and Windows 8.1. Each month, we release somewhere between 1 and 20 individual fixes for each one – some security updates, some non-security updates. Most organizations deploy the security fixes right away. But the non-security fixes sometimes aren’t deployed at all. The result is that each organization ends up with their own unique Windows configuration, defined by the set of patches that they have installed.</a:t>
            </a:r>
          </a:p>
          <a:p>
            <a:endParaRPr lang="en-US" baseline="0" dirty="0"/>
          </a:p>
          <a:p>
            <a:r>
              <a:rPr lang="en-US" baseline="0" dirty="0"/>
              <a:t>Compare that to the configuration that we test: Fully-patched PCs that have all the updates ever released installed. For each new update, we verify that there are no adverse effects on these fully-patched PCs.</a:t>
            </a:r>
          </a:p>
          <a:p>
            <a:endParaRPr lang="en-US" baseline="0" dirty="0"/>
          </a:p>
          <a:p>
            <a:r>
              <a:rPr lang="en-US" baseline="0" dirty="0"/>
              <a:t>But we’ve seen instances where these new updates cause issues on partially updated PCs (often with specific combinations of updates) – we can’t possibly test all these different possible combinations. And affected customers wonder why we didn’t catch these “simple issues” when we did our testing.</a:t>
            </a:r>
          </a:p>
          <a:p>
            <a:endParaRPr lang="en-US" baseline="0" dirty="0"/>
          </a:p>
          <a:p>
            <a:r>
              <a:rPr lang="en-US" baseline="0" dirty="0"/>
              <a:t>So we decided that to improve the overall quality of Windows, and to reduce the overall complexity of the patching process, we would rework the patching process altogether with Windows 10. Let’s explore these changes in more depth.</a:t>
            </a:r>
            <a:endParaRPr lang="en-US" dirty="0"/>
          </a:p>
          <a:p>
            <a:endParaRPr lang="en-US" dirty="0"/>
          </a:p>
          <a:p>
            <a:r>
              <a:rPr lang="en-US" dirty="0"/>
              <a:t>First, it’s important to understand</a:t>
            </a:r>
            <a:r>
              <a:rPr lang="en-US" baseline="0" dirty="0"/>
              <a:t> that we have two different types of updates with Windows 10: Quality updates, released each month with no new features to resolve security and non-security fixes, and feature updates, targeting twice per year with new features added.</a:t>
            </a:r>
          </a:p>
          <a:p>
            <a:endParaRPr lang="en-US" baseline="0" dirty="0"/>
          </a:p>
          <a:p>
            <a:r>
              <a:rPr lang="en-US" baseline="0" dirty="0"/>
              <a:t>For quality updates, each month we will release a single update, containing all the new security and non-security fixes (but with no new features), as well as all the existing fixes from previous months. As a result, there is only ever one update that needs to be installed on a Windows 10 device for it to be completely up-to-date. </a:t>
            </a:r>
          </a:p>
          <a:p>
            <a:endParaRPr lang="en-US" baseline="0" dirty="0"/>
          </a:p>
          <a:p>
            <a:r>
              <a:rPr lang="en-US" baseline="0" dirty="0"/>
              <a:t>We are considering making changes to the Windows 7 and Windows 8.1 monthly update process, to bring some of these same benefits to older OSes too. Stay tuned for more information on this.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MS Story</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3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9/5/2016 7:20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64910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1200" dirty="0">
                <a:solidFill>
                  <a:srgbClr val="5C2D91"/>
                </a:solidFill>
              </a:rPr>
              <a:t>360 degree view into the organization device, driver and application inventory keeps you in control</a:t>
            </a:r>
          </a:p>
          <a:p>
            <a:r>
              <a:rPr lang="en-US" sz="1200" dirty="0">
                <a:solidFill>
                  <a:srgbClr val="5C2D91"/>
                </a:solidFill>
              </a:rPr>
              <a:t>Clear workflow visualization from pilot to deployment reduces complexity and risk</a:t>
            </a:r>
          </a:p>
          <a:p>
            <a:r>
              <a:rPr lang="en-US" sz="1200" dirty="0">
                <a:solidFill>
                  <a:srgbClr val="5C2D91"/>
                </a:solidFill>
              </a:rPr>
              <a:t>Data driven app rationalization tools reduce validation time and cost</a:t>
            </a:r>
          </a:p>
          <a:p>
            <a:r>
              <a:rPr lang="en-US" sz="1200" dirty="0">
                <a:solidFill>
                  <a:srgbClr val="5C2D91"/>
                </a:solidFill>
              </a:rPr>
              <a:t>Direct access to guidance and insights into compatibility issues known to Microsoft gives you help when you need it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a:defRPr/>
            </a:pPr>
            <a:fld id="{E8E77C6A-1F4E-4025-9E6D-E2EB34023891}" type="datetime8">
              <a:rPr lang="en-US" sz="1800" kern="0" smtClean="0">
                <a:solidFill>
                  <a:sysClr val="windowText" lastClr="000000"/>
                </a:solidFill>
              </a:rPr>
              <a:pPr>
                <a:defRPr/>
              </a:pPr>
              <a:t>9/5/2016 7:20 PM</a:t>
            </a:fld>
            <a:endParaRPr lang="en-US" sz="1800" kern="0" dirty="0">
              <a:solidFill>
                <a:sysClr val="windowText" lastClr="000000"/>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a:defRPr/>
            </a:pPr>
            <a:fld id="{8B263312-38AA-4E1E-B2B5-0F8F122B24FE}" type="slidenum">
              <a:rPr lang="en-US" sz="1800" kern="0" smtClean="0">
                <a:solidFill>
                  <a:sysClr val="windowText" lastClr="000000"/>
                </a:solidFill>
              </a:rPr>
              <a:pPr>
                <a:defRPr/>
              </a:pPr>
              <a:t>59</a:t>
            </a:fld>
            <a:endParaRPr lang="en-US" sz="1800" kern="0" dirty="0">
              <a:solidFill>
                <a:sysClr val="windowText" lastClr="000000"/>
              </a:solidFill>
            </a:endParaRPr>
          </a:p>
        </p:txBody>
      </p:sp>
      <p:sp>
        <p:nvSpPr>
          <p:cNvPr id="9" name="Header Placeholder 8"/>
          <p:cNvSpPr>
            <a:spLocks noGrp="1"/>
          </p:cNvSpPr>
          <p:nvPr>
            <p:ph type="hdr" sz="quarter" idx="14"/>
          </p:nvPr>
        </p:nvSpPr>
        <p:spPr/>
        <p:txBody>
          <a:bodyPr/>
          <a:lstStyle/>
          <a:p>
            <a:pPr>
              <a:defRPr/>
            </a:pPr>
            <a:endParaRPr lang="en-US" sz="1800" kern="0" dirty="0">
              <a:solidFill>
                <a:sysClr val="windowText" lastClr="000000"/>
              </a:solidFill>
            </a:endParaRPr>
          </a:p>
        </p:txBody>
      </p:sp>
      <p:sp>
        <p:nvSpPr>
          <p:cNvPr id="5" name="Footer Placeholder 4"/>
          <p:cNvSpPr>
            <a:spLocks noGrp="1"/>
          </p:cNvSpPr>
          <p:nvPr>
            <p:ph type="ftr" sz="quarter" idx="15"/>
          </p:nvPr>
        </p:nvSpPr>
        <p:spPr/>
        <p:txBody>
          <a:bodyPr/>
          <a:lstStyle/>
          <a:p>
            <a:pPr marL="398463"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888260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rPr>
              <a:t>We</a:t>
            </a:r>
            <a:r>
              <a:rPr lang="en-US" baseline="0" dirty="0">
                <a:latin typeface="Segoe UI" panose="020B0502040204020203" pitchFamily="34" charset="0"/>
              </a:rPr>
              <a:t> have a variety of tools that can be used by organizations to implement Windows as service. Fortunately, most organizations are already using one of these tools, so as long as you are using a reasonably current version of them, you’re already got what you need.</a:t>
            </a:r>
          </a:p>
          <a:p>
            <a:endParaRPr lang="en-US" baseline="0" dirty="0">
              <a:latin typeface="Segoe UI" panose="020B0502040204020203" pitchFamily="34" charset="0"/>
            </a:endParaRPr>
          </a:p>
          <a:p>
            <a:r>
              <a:rPr lang="en-US" baseline="0" dirty="0">
                <a:latin typeface="Segoe UI" panose="020B0502040204020203" pitchFamily="34" charset="0"/>
              </a:rPr>
              <a:t>The simplest possible tool to use is Windows Update: just point all PCs to the Windows Update cloud service and let them update themselves as new feature updates are released. Most organizations probably want more control over that process, and we’ve provided those controls as part of Windows Update for Business, an additional layer of control that sits on top of the Windows Update service to provide more advanced capabilities. </a:t>
            </a:r>
          </a:p>
          <a:p>
            <a:endParaRPr lang="en-US" baseline="0" dirty="0">
              <a:latin typeface="Segoe UI" panose="020B0502040204020203" pitchFamily="34" charset="0"/>
            </a:endParaRPr>
          </a:p>
          <a:p>
            <a:r>
              <a:rPr lang="en-US" baseline="0" dirty="0">
                <a:latin typeface="Segoe UI" panose="020B0502040204020203" pitchFamily="34" charset="0"/>
              </a:rPr>
              <a:t>For organizations already using WSUS or ConfigMgr, both have built-in capabilities for managing feature updates.</a:t>
            </a:r>
          </a:p>
          <a:p>
            <a:endParaRPr lang="en-US" baseline="0" dirty="0">
              <a:latin typeface="Segoe UI" panose="020B0502040204020203" pitchFamily="34" charset="0"/>
            </a:endParaRPr>
          </a:p>
          <a:p>
            <a:r>
              <a:rPr lang="en-US" baseline="0" dirty="0">
                <a:latin typeface="Segoe UI" panose="020B0502040204020203" pitchFamily="34" charset="0"/>
              </a:rPr>
              <a:t>Most organizations probably aren’t interested in Windows Update directly, so let’s look at the other three choices in more detail.</a:t>
            </a:r>
            <a:endParaRPr lang="en-US" dirty="0">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PRISM FY16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3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9/5/2016 7:20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6222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9/5/2016 7:20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6961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EB675F-DA6E-4713-A9BD-7A1A0D83BF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9/5/2016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5718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44085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9/5/2016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56554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9606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259212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Standard Slide (Heading &amp;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72"/>
            </a:lvl1pPr>
          </a:lstStyle>
          <a:p>
            <a:r>
              <a:rPr lang="en-US" dirty="0"/>
              <a:t>Click to edit Master title style</a:t>
            </a:r>
          </a:p>
        </p:txBody>
      </p:sp>
      <p:sp>
        <p:nvSpPr>
          <p:cNvPr id="3" name="Rectangle 2"/>
          <p:cNvSpPr/>
          <p:nvPr userDrawn="1"/>
        </p:nvSpPr>
        <p:spPr bwMode="auto">
          <a:xfrm>
            <a:off x="1" y="0"/>
            <a:ext cx="12436475" cy="6994525"/>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5" rIns="248595" bIns="198875" numCol="1" spcCol="0" rtlCol="0" fromWordArt="0" anchor="t" anchorCtr="0" forceAA="0" compatLnSpc="1">
            <a:prstTxWarp prst="textNoShape">
              <a:avLst/>
            </a:prstTxWarp>
            <a:noAutofit/>
          </a:bodyPr>
          <a:lstStyle/>
          <a:p>
            <a:pPr marL="0" marR="0" lvl="0" indent="0" algn="ctr" defTabSz="1267542" rtl="0" eaLnBrk="1" fontAlgn="base" latinLnBrk="0" hangingPunct="1">
              <a:lnSpc>
                <a:spcPct val="90000"/>
              </a:lnSpc>
              <a:spcBef>
                <a:spcPct val="0"/>
              </a:spcBef>
              <a:spcAft>
                <a:spcPct val="0"/>
              </a:spcAft>
              <a:buClrTx/>
              <a:buSzTx/>
              <a:buFontTx/>
              <a:buNone/>
              <a:tabLst/>
              <a:defRPr/>
            </a:pPr>
            <a:endParaRPr kumimoji="0" lang="en-US" sz="326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113925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268" r:id="rId22"/>
    <p:sldLayoutId id="2147484269" r:id="rId23"/>
    <p:sldLayoutId id="214748427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8.emf"/><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8.emf"/><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27.emf"/><Relationship Id="rId3" Type="http://schemas.openxmlformats.org/officeDocument/2006/relationships/image" Target="../media/image12.emf"/><Relationship Id="rId7" Type="http://schemas.openxmlformats.org/officeDocument/2006/relationships/image" Target="../media/image24.emf"/><Relationship Id="rId12"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23.emf"/><Relationship Id="rId11" Type="http://schemas.openxmlformats.org/officeDocument/2006/relationships/image" Target="../media/image26.emf"/><Relationship Id="rId5" Type="http://schemas.openxmlformats.org/officeDocument/2006/relationships/image" Target="../media/image22.emf"/><Relationship Id="rId10" Type="http://schemas.openxmlformats.org/officeDocument/2006/relationships/image" Target="../media/image10.emf"/><Relationship Id="rId4" Type="http://schemas.openxmlformats.org/officeDocument/2006/relationships/image" Target="../media/image21.emf"/><Relationship Id="rId9" Type="http://schemas.openxmlformats.org/officeDocument/2006/relationships/image" Target="../media/image9.emf"/><Relationship Id="rId14" Type="http://schemas.openxmlformats.org/officeDocument/2006/relationships/image" Target="../media/image28.emf"/></Relationships>
</file>

<file path=ppt/slides/_rels/slide24.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27.emf"/><Relationship Id="rId3" Type="http://schemas.openxmlformats.org/officeDocument/2006/relationships/image" Target="../media/image12.emf"/><Relationship Id="rId7" Type="http://schemas.openxmlformats.org/officeDocument/2006/relationships/image" Target="../media/image24.emf"/><Relationship Id="rId12"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23.emf"/><Relationship Id="rId11" Type="http://schemas.openxmlformats.org/officeDocument/2006/relationships/image" Target="../media/image26.emf"/><Relationship Id="rId5" Type="http://schemas.openxmlformats.org/officeDocument/2006/relationships/image" Target="../media/image22.emf"/><Relationship Id="rId10" Type="http://schemas.openxmlformats.org/officeDocument/2006/relationships/image" Target="../media/image10.emf"/><Relationship Id="rId4" Type="http://schemas.openxmlformats.org/officeDocument/2006/relationships/image" Target="../media/image21.emf"/><Relationship Id="rId9" Type="http://schemas.openxmlformats.org/officeDocument/2006/relationships/image" Target="../media/image9.emf"/><Relationship Id="rId14" Type="http://schemas.openxmlformats.org/officeDocument/2006/relationships/image" Target="../media/image28.emf"/></Relationships>
</file>

<file path=ppt/slides/_rels/slide25.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27.emf"/><Relationship Id="rId3" Type="http://schemas.openxmlformats.org/officeDocument/2006/relationships/image" Target="../media/image12.emf"/><Relationship Id="rId7" Type="http://schemas.openxmlformats.org/officeDocument/2006/relationships/image" Target="../media/image24.emf"/><Relationship Id="rId12"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23.emf"/><Relationship Id="rId11" Type="http://schemas.openxmlformats.org/officeDocument/2006/relationships/image" Target="../media/image26.emf"/><Relationship Id="rId5" Type="http://schemas.openxmlformats.org/officeDocument/2006/relationships/image" Target="../media/image22.emf"/><Relationship Id="rId10" Type="http://schemas.openxmlformats.org/officeDocument/2006/relationships/image" Target="../media/image10.emf"/><Relationship Id="rId4" Type="http://schemas.openxmlformats.org/officeDocument/2006/relationships/image" Target="../media/image21.emf"/><Relationship Id="rId9" Type="http://schemas.openxmlformats.org/officeDocument/2006/relationships/image" Target="../media/image9.emf"/><Relationship Id="rId14" Type="http://schemas.openxmlformats.org/officeDocument/2006/relationships/image" Target="../media/image28.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3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3.wdp"/><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hyperlink" Target="https://technet.microsoft.com/en-us/library/mt126215.aspx" TargetMode="Externa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hyperlink" Target="https://msdn.microsoft.com/en-us/library/windows/hardware/dn920025(v=vs.85).aspx?WT.mc_id=Blog_Intune_Announce_PCIT" TargetMode="External"/><Relationship Id="rId4" Type="http://schemas.openxmlformats.org/officeDocument/2006/relationships/image" Target="../media/image40.tm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70.png"/><Relationship Id="rId5" Type="http://schemas.openxmlformats.org/officeDocument/2006/relationships/image" Target="../media/image48.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chart" Target="../charts/chart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3.emf"/><Relationship Id="rId5" Type="http://schemas.openxmlformats.org/officeDocument/2006/relationships/oleObject" Target="../embeddings/oleObject1.bin"/><Relationship Id="rId4"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3.emf"/><Relationship Id="rId5" Type="http://schemas.openxmlformats.org/officeDocument/2006/relationships/oleObject" Target="../embeddings/oleObject2.bin"/><Relationship Id="rId4"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3.emf"/><Relationship Id="rId5" Type="http://schemas.openxmlformats.org/officeDocument/2006/relationships/oleObject" Target="../embeddings/oleObject3.bin"/><Relationship Id="rId4"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73.emf"/><Relationship Id="rId5" Type="http://schemas.openxmlformats.org/officeDocument/2006/relationships/oleObject" Target="../embeddings/oleObject4.bin"/><Relationship Id="rId4"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73.emf"/><Relationship Id="rId5" Type="http://schemas.openxmlformats.org/officeDocument/2006/relationships/oleObject" Target="../embeddings/oleObject5.bin"/><Relationship Id="rId4"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73.emf"/><Relationship Id="rId5" Type="http://schemas.openxmlformats.org/officeDocument/2006/relationships/oleObject" Target="../embeddings/oleObject6.bin"/><Relationship Id="rId4"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6.xml"/><Relationship Id="rId7" Type="http://schemas.openxmlformats.org/officeDocument/2006/relationships/image" Target="../media/image74.pn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73.emf"/><Relationship Id="rId5" Type="http://schemas.openxmlformats.org/officeDocument/2006/relationships/oleObject" Target="../embeddings/oleObject7.bin"/><Relationship Id="rId10" Type="http://schemas.openxmlformats.org/officeDocument/2006/relationships/hyperlink" Target="https://technet.microsoft.com/en-us/itpro/windows/deploy/use-upgrade-analytics-to-manage-windows-upgrades" TargetMode="External"/><Relationship Id="rId4" Type="http://schemas.openxmlformats.org/officeDocument/2006/relationships/notesSlide" Target="../notesSlides/notesSlide53.xml"/><Relationship Id="rId9"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73.emf"/><Relationship Id="rId5" Type="http://schemas.openxmlformats.org/officeDocument/2006/relationships/oleObject" Target="../embeddings/oleObject8.bin"/><Relationship Id="rId4"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5.emf"/><Relationship Id="rId11" Type="http://schemas.openxmlformats.org/officeDocument/2006/relationships/image" Target="../media/image11.emf"/><Relationship Id="rId5" Type="http://schemas.openxmlformats.org/officeDocument/2006/relationships/image" Target="../media/image14.emf"/><Relationship Id="rId10" Type="http://schemas.openxmlformats.org/officeDocument/2006/relationships/image" Target="../media/image10.emf"/><Relationship Id="rId4" Type="http://schemas.openxmlformats.org/officeDocument/2006/relationships/image" Target="../media/image13.emf"/><Relationship Id="rId9" Type="http://schemas.openxmlformats.org/officeDocument/2006/relationships/image" Target="../media/image9.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8.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200" dirty="0"/>
              <a:t>Windows 10 Enterprise E3 in CSP</a:t>
            </a:r>
            <a:br>
              <a:rPr lang="en-US" sz="3600" dirty="0"/>
            </a:br>
            <a:r>
              <a:rPr lang="en-US" sz="2800" i="1" dirty="0"/>
              <a:t>Management</a:t>
            </a:r>
            <a:endParaRPr lang="en-US" sz="4800" i="1" dirty="0"/>
          </a:p>
        </p:txBody>
      </p:sp>
      <p:sp>
        <p:nvSpPr>
          <p:cNvPr id="3" name="Text Placeholder 2"/>
          <p:cNvSpPr>
            <a:spLocks noGrp="1"/>
          </p:cNvSpPr>
          <p:nvPr>
            <p:ph type="body" sz="quarter" idx="14"/>
          </p:nvPr>
        </p:nvSpPr>
        <p:spPr>
          <a:xfrm>
            <a:off x="274702" y="3314384"/>
            <a:ext cx="5943600" cy="1783078"/>
          </a:xfrm>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14456206">
            <a:off x="4662183" y="1667896"/>
            <a:ext cx="351287" cy="4310632"/>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2" name="Group 1"/>
          <p:cNvGrpSpPr/>
          <p:nvPr/>
        </p:nvGrpSpPr>
        <p:grpSpPr>
          <a:xfrm>
            <a:off x="6647034" y="1337023"/>
            <a:ext cx="5225924" cy="1638258"/>
            <a:chOff x="5079169" y="4224074"/>
            <a:chExt cx="5330714" cy="1671108"/>
          </a:xfrm>
        </p:grpSpPr>
        <p:grpSp>
          <p:nvGrpSpPr>
            <p:cNvPr id="3" name="Group 2"/>
            <p:cNvGrpSpPr/>
            <p:nvPr/>
          </p:nvGrpSpPr>
          <p:grpSpPr>
            <a:xfrm>
              <a:off x="5079169" y="4224074"/>
              <a:ext cx="2338242" cy="1671108"/>
              <a:chOff x="5084066" y="4224074"/>
              <a:chExt cx="2338242" cy="1671108"/>
            </a:xfrm>
          </p:grpSpPr>
          <p:grpSp>
            <p:nvGrpSpPr>
              <p:cNvPr id="5" name="Group 4"/>
              <p:cNvGrpSpPr/>
              <p:nvPr/>
            </p:nvGrpSpPr>
            <p:grpSpPr>
              <a:xfrm>
                <a:off x="5084066" y="4224074"/>
                <a:ext cx="2338242" cy="1671108"/>
                <a:chOff x="2658482" y="4224074"/>
                <a:chExt cx="2338242" cy="1671108"/>
              </a:xfrm>
            </p:grpSpPr>
            <p:grpSp>
              <p:nvGrpSpPr>
                <p:cNvPr id="7" name="Group 6"/>
                <p:cNvGrpSpPr/>
                <p:nvPr/>
              </p:nvGrpSpPr>
              <p:grpSpPr>
                <a:xfrm>
                  <a:off x="2658482" y="4224074"/>
                  <a:ext cx="2338242" cy="1671108"/>
                  <a:chOff x="2658482" y="4224074"/>
                  <a:chExt cx="2338242" cy="1671108"/>
                </a:xfrm>
              </p:grpSpPr>
              <p:pic>
                <p:nvPicPr>
                  <p:cNvPr id="9" name="Picture 8"/>
                  <p:cNvPicPr>
                    <a:picLocks noChangeAspect="1"/>
                  </p:cNvPicPr>
                  <p:nvPr/>
                </p:nvPicPr>
                <p:blipFill>
                  <a:blip r:embed="rId3"/>
                  <a:stretch>
                    <a:fillRect/>
                  </a:stretch>
                </p:blipFill>
                <p:spPr>
                  <a:xfrm>
                    <a:off x="2658482" y="4315745"/>
                    <a:ext cx="2338242" cy="1579437"/>
                  </a:xfrm>
                  <a:prstGeom prst="rect">
                    <a:avLst/>
                  </a:prstGeom>
                </p:spPr>
              </p:pic>
              <p:sp>
                <p:nvSpPr>
                  <p:cNvPr id="10" name="Oval 9"/>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 name="Freeform 7"/>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6" name="Picture 5"/>
              <p:cNvPicPr>
                <a:picLocks noChangeAspect="1"/>
              </p:cNvPicPr>
              <p:nvPr/>
            </p:nvPicPr>
            <p:blipFill>
              <a:blip r:embed="rId4"/>
              <a:stretch>
                <a:fillRect/>
              </a:stretch>
            </p:blipFill>
            <p:spPr>
              <a:xfrm>
                <a:off x="5836281" y="4743137"/>
                <a:ext cx="869145" cy="869145"/>
              </a:xfrm>
              <a:prstGeom prst="rect">
                <a:avLst/>
              </a:prstGeom>
            </p:spPr>
          </p:pic>
        </p:grpSp>
        <p:sp>
          <p:nvSpPr>
            <p:cNvPr id="4" name="TextBox 3"/>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sp>
        <p:nvSpPr>
          <p:cNvPr id="26" name="TextBox 25"/>
          <p:cNvSpPr txBox="1"/>
          <p:nvPr/>
        </p:nvSpPr>
        <p:spPr>
          <a:xfrm>
            <a:off x="644921" y="3023285"/>
            <a:ext cx="4367777" cy="960263"/>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Azure AD username and Password (+ MFA if enabled)</a:t>
            </a:r>
          </a:p>
        </p:txBody>
      </p:sp>
      <p:grpSp>
        <p:nvGrpSpPr>
          <p:cNvPr id="76" name="Group 75"/>
          <p:cNvGrpSpPr/>
          <p:nvPr/>
        </p:nvGrpSpPr>
        <p:grpSpPr>
          <a:xfrm>
            <a:off x="423126" y="1337022"/>
            <a:ext cx="3913807" cy="892453"/>
            <a:chOff x="423126" y="1337022"/>
            <a:chExt cx="3913807" cy="892453"/>
          </a:xfrm>
        </p:grpSpPr>
        <p:pic>
          <p:nvPicPr>
            <p:cNvPr id="77" name="Picture 76"/>
            <p:cNvPicPr>
              <a:picLocks noChangeAspect="1"/>
            </p:cNvPicPr>
            <p:nvPr/>
          </p:nvPicPr>
          <p:blipFill>
            <a:blip r:embed="rId5"/>
            <a:stretch>
              <a:fillRect/>
            </a:stretch>
          </p:blipFill>
          <p:spPr>
            <a:xfrm>
              <a:off x="2809752" y="1337022"/>
              <a:ext cx="1527181" cy="864063"/>
            </a:xfrm>
            <a:prstGeom prst="rect">
              <a:avLst/>
            </a:prstGeom>
          </p:spPr>
        </p:pic>
        <p:grpSp>
          <p:nvGrpSpPr>
            <p:cNvPr id="78" name="Group 77"/>
            <p:cNvGrpSpPr/>
            <p:nvPr/>
          </p:nvGrpSpPr>
          <p:grpSpPr>
            <a:xfrm>
              <a:off x="3409925" y="1578387"/>
              <a:ext cx="534988" cy="534988"/>
              <a:chOff x="4872039" y="674361"/>
              <a:chExt cx="534988" cy="534988"/>
            </a:xfrm>
          </p:grpSpPr>
          <p:sp>
            <p:nvSpPr>
              <p:cNvPr id="80"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81"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9" name="TextBox 78"/>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82" name="Group 81"/>
          <p:cNvGrpSpPr/>
          <p:nvPr/>
        </p:nvGrpSpPr>
        <p:grpSpPr>
          <a:xfrm>
            <a:off x="7586094" y="3579073"/>
            <a:ext cx="1895406" cy="1274338"/>
            <a:chOff x="7508894" y="4145334"/>
            <a:chExt cx="2628527" cy="1767237"/>
          </a:xfrm>
        </p:grpSpPr>
        <p:pic>
          <p:nvPicPr>
            <p:cNvPr id="83" name="Picture 82"/>
            <p:cNvPicPr>
              <a:picLocks noChangeAspect="1"/>
            </p:cNvPicPr>
            <p:nvPr/>
          </p:nvPicPr>
          <p:blipFill>
            <a:blip r:embed="rId6"/>
            <a:stretch>
              <a:fillRect/>
            </a:stretch>
          </p:blipFill>
          <p:spPr>
            <a:xfrm>
              <a:off x="7508894" y="4145334"/>
              <a:ext cx="2628527" cy="1767237"/>
            </a:xfrm>
            <a:prstGeom prst="rect">
              <a:avLst/>
            </a:prstGeom>
          </p:spPr>
        </p:pic>
        <p:sp>
          <p:nvSpPr>
            <p:cNvPr id="84" name="TextBox 83"/>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35894221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3614339">
            <a:off x="4698027" y="1688690"/>
            <a:ext cx="351287" cy="4228051"/>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sp>
        <p:nvSpPr>
          <p:cNvPr id="26" name="TextBox 25"/>
          <p:cNvSpPr txBox="1"/>
          <p:nvPr/>
        </p:nvSpPr>
        <p:spPr>
          <a:xfrm>
            <a:off x="628865" y="2869968"/>
            <a:ext cx="3825711" cy="1292662"/>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Azure AD returns ADRS SSO Token, Local admin accounts and MDM URL’s</a:t>
            </a:r>
          </a:p>
        </p:txBody>
      </p:sp>
      <p:grpSp>
        <p:nvGrpSpPr>
          <p:cNvPr id="74" name="Group 73"/>
          <p:cNvGrpSpPr/>
          <p:nvPr/>
        </p:nvGrpSpPr>
        <p:grpSpPr>
          <a:xfrm>
            <a:off x="423126" y="1337022"/>
            <a:ext cx="3913807" cy="892453"/>
            <a:chOff x="423126" y="1337022"/>
            <a:chExt cx="3913807" cy="892453"/>
          </a:xfrm>
        </p:grpSpPr>
        <p:pic>
          <p:nvPicPr>
            <p:cNvPr id="75" name="Picture 74"/>
            <p:cNvPicPr>
              <a:picLocks noChangeAspect="1"/>
            </p:cNvPicPr>
            <p:nvPr/>
          </p:nvPicPr>
          <p:blipFill>
            <a:blip r:embed="rId3"/>
            <a:stretch>
              <a:fillRect/>
            </a:stretch>
          </p:blipFill>
          <p:spPr>
            <a:xfrm>
              <a:off x="2809752" y="1337022"/>
              <a:ext cx="1527181" cy="864063"/>
            </a:xfrm>
            <a:prstGeom prst="rect">
              <a:avLst/>
            </a:prstGeom>
          </p:spPr>
        </p:pic>
        <p:grpSp>
          <p:nvGrpSpPr>
            <p:cNvPr id="76" name="Group 75"/>
            <p:cNvGrpSpPr/>
            <p:nvPr/>
          </p:nvGrpSpPr>
          <p:grpSpPr>
            <a:xfrm>
              <a:off x="3409925" y="1578387"/>
              <a:ext cx="534988" cy="534988"/>
              <a:chOff x="4872039" y="674361"/>
              <a:chExt cx="534988" cy="534988"/>
            </a:xfrm>
          </p:grpSpPr>
          <p:sp>
            <p:nvSpPr>
              <p:cNvPr id="78"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79"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7" name="TextBox 76"/>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80" name="Group 79"/>
          <p:cNvGrpSpPr/>
          <p:nvPr/>
        </p:nvGrpSpPr>
        <p:grpSpPr>
          <a:xfrm>
            <a:off x="6647034" y="1337023"/>
            <a:ext cx="5225924" cy="1638258"/>
            <a:chOff x="5079169" y="4224074"/>
            <a:chExt cx="5330714" cy="1671108"/>
          </a:xfrm>
        </p:grpSpPr>
        <p:grpSp>
          <p:nvGrpSpPr>
            <p:cNvPr id="81" name="Group 80"/>
            <p:cNvGrpSpPr/>
            <p:nvPr/>
          </p:nvGrpSpPr>
          <p:grpSpPr>
            <a:xfrm>
              <a:off x="5079169" y="4224074"/>
              <a:ext cx="2338242" cy="1671108"/>
              <a:chOff x="5084066" y="4224074"/>
              <a:chExt cx="2338242" cy="1671108"/>
            </a:xfrm>
          </p:grpSpPr>
          <p:grpSp>
            <p:nvGrpSpPr>
              <p:cNvPr id="83" name="Group 82"/>
              <p:cNvGrpSpPr/>
              <p:nvPr/>
            </p:nvGrpSpPr>
            <p:grpSpPr>
              <a:xfrm>
                <a:off x="5084066" y="4224074"/>
                <a:ext cx="2338242" cy="1671108"/>
                <a:chOff x="2658482" y="4224074"/>
                <a:chExt cx="2338242" cy="1671108"/>
              </a:xfrm>
            </p:grpSpPr>
            <p:grpSp>
              <p:nvGrpSpPr>
                <p:cNvPr id="85" name="Group 84"/>
                <p:cNvGrpSpPr/>
                <p:nvPr/>
              </p:nvGrpSpPr>
              <p:grpSpPr>
                <a:xfrm>
                  <a:off x="2658482" y="4224074"/>
                  <a:ext cx="2338242" cy="1671108"/>
                  <a:chOff x="2658482" y="4224074"/>
                  <a:chExt cx="2338242" cy="1671108"/>
                </a:xfrm>
              </p:grpSpPr>
              <p:pic>
                <p:nvPicPr>
                  <p:cNvPr id="87" name="Picture 86"/>
                  <p:cNvPicPr>
                    <a:picLocks noChangeAspect="1"/>
                  </p:cNvPicPr>
                  <p:nvPr/>
                </p:nvPicPr>
                <p:blipFill>
                  <a:blip r:embed="rId4"/>
                  <a:stretch>
                    <a:fillRect/>
                  </a:stretch>
                </p:blipFill>
                <p:spPr>
                  <a:xfrm>
                    <a:off x="2658482" y="4315745"/>
                    <a:ext cx="2338242" cy="1579437"/>
                  </a:xfrm>
                  <a:prstGeom prst="rect">
                    <a:avLst/>
                  </a:prstGeom>
                </p:spPr>
              </p:pic>
              <p:sp>
                <p:nvSpPr>
                  <p:cNvPr id="88" name="Oval 87"/>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6" name="Freeform 85"/>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84" name="Picture 83"/>
              <p:cNvPicPr>
                <a:picLocks noChangeAspect="1"/>
              </p:cNvPicPr>
              <p:nvPr/>
            </p:nvPicPr>
            <p:blipFill>
              <a:blip r:embed="rId5"/>
              <a:stretch>
                <a:fillRect/>
              </a:stretch>
            </p:blipFill>
            <p:spPr>
              <a:xfrm>
                <a:off x="5836281" y="4743137"/>
                <a:ext cx="869145" cy="869145"/>
              </a:xfrm>
              <a:prstGeom prst="rect">
                <a:avLst/>
              </a:prstGeom>
            </p:spPr>
          </p:pic>
        </p:grpSp>
        <p:sp>
          <p:nvSpPr>
            <p:cNvPr id="82" name="TextBox 81"/>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89" name="Group 88"/>
          <p:cNvGrpSpPr/>
          <p:nvPr/>
        </p:nvGrpSpPr>
        <p:grpSpPr>
          <a:xfrm>
            <a:off x="7586094" y="3579073"/>
            <a:ext cx="1895406" cy="1274338"/>
            <a:chOff x="7508894" y="4145334"/>
            <a:chExt cx="2628527" cy="1767237"/>
          </a:xfrm>
        </p:grpSpPr>
        <p:pic>
          <p:nvPicPr>
            <p:cNvPr id="90" name="Picture 89"/>
            <p:cNvPicPr>
              <a:picLocks noChangeAspect="1"/>
            </p:cNvPicPr>
            <p:nvPr/>
          </p:nvPicPr>
          <p:blipFill>
            <a:blip r:embed="rId6"/>
            <a:stretch>
              <a:fillRect/>
            </a:stretch>
          </p:blipFill>
          <p:spPr>
            <a:xfrm>
              <a:off x="7508894" y="4145334"/>
              <a:ext cx="2628527" cy="1767237"/>
            </a:xfrm>
            <a:prstGeom prst="rect">
              <a:avLst/>
            </a:prstGeom>
          </p:spPr>
        </p:pic>
        <p:sp>
          <p:nvSpPr>
            <p:cNvPr id="91" name="TextBox 90"/>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26318588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12076432">
            <a:off x="2748625" y="2137807"/>
            <a:ext cx="351287" cy="2675659"/>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sp>
        <p:nvSpPr>
          <p:cNvPr id="26" name="TextBox 25"/>
          <p:cNvSpPr txBox="1"/>
          <p:nvPr/>
        </p:nvSpPr>
        <p:spPr>
          <a:xfrm>
            <a:off x="3056605" y="3040232"/>
            <a:ext cx="4158410" cy="1625060"/>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Win 10 then performs a device registration against ADRS using token provided by Azure AD</a:t>
            </a:r>
          </a:p>
        </p:txBody>
      </p:sp>
      <p:grpSp>
        <p:nvGrpSpPr>
          <p:cNvPr id="108" name="Group 107"/>
          <p:cNvGrpSpPr/>
          <p:nvPr/>
        </p:nvGrpSpPr>
        <p:grpSpPr>
          <a:xfrm>
            <a:off x="423126" y="1337022"/>
            <a:ext cx="3913807" cy="892453"/>
            <a:chOff x="423126" y="1337022"/>
            <a:chExt cx="3913807" cy="892453"/>
          </a:xfrm>
        </p:grpSpPr>
        <p:pic>
          <p:nvPicPr>
            <p:cNvPr id="72" name="Picture 71"/>
            <p:cNvPicPr>
              <a:picLocks noChangeAspect="1"/>
            </p:cNvPicPr>
            <p:nvPr/>
          </p:nvPicPr>
          <p:blipFill>
            <a:blip r:embed="rId3"/>
            <a:stretch>
              <a:fillRect/>
            </a:stretch>
          </p:blipFill>
          <p:spPr>
            <a:xfrm>
              <a:off x="2809752" y="1337022"/>
              <a:ext cx="1527181" cy="864063"/>
            </a:xfrm>
            <a:prstGeom prst="rect">
              <a:avLst/>
            </a:prstGeom>
          </p:spPr>
        </p:pic>
        <p:grpSp>
          <p:nvGrpSpPr>
            <p:cNvPr id="107" name="Group 106"/>
            <p:cNvGrpSpPr/>
            <p:nvPr/>
          </p:nvGrpSpPr>
          <p:grpSpPr>
            <a:xfrm>
              <a:off x="3409925" y="1578387"/>
              <a:ext cx="534988" cy="534988"/>
              <a:chOff x="4872039" y="674361"/>
              <a:chExt cx="534988" cy="534988"/>
            </a:xfrm>
          </p:grpSpPr>
          <p:sp>
            <p:nvSpPr>
              <p:cNvPr id="105"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06"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3" name="TextBox 72"/>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76" name="Group 75"/>
          <p:cNvGrpSpPr/>
          <p:nvPr/>
        </p:nvGrpSpPr>
        <p:grpSpPr>
          <a:xfrm>
            <a:off x="6647034" y="1337023"/>
            <a:ext cx="5225924" cy="1638258"/>
            <a:chOff x="5079169" y="4224074"/>
            <a:chExt cx="5330714" cy="1671108"/>
          </a:xfrm>
        </p:grpSpPr>
        <p:grpSp>
          <p:nvGrpSpPr>
            <p:cNvPr id="77" name="Group 76"/>
            <p:cNvGrpSpPr/>
            <p:nvPr/>
          </p:nvGrpSpPr>
          <p:grpSpPr>
            <a:xfrm>
              <a:off x="5079169" y="4224074"/>
              <a:ext cx="2338242" cy="1671108"/>
              <a:chOff x="5084066" y="4224074"/>
              <a:chExt cx="2338242" cy="1671108"/>
            </a:xfrm>
          </p:grpSpPr>
          <p:grpSp>
            <p:nvGrpSpPr>
              <p:cNvPr id="79" name="Group 78"/>
              <p:cNvGrpSpPr/>
              <p:nvPr/>
            </p:nvGrpSpPr>
            <p:grpSpPr>
              <a:xfrm>
                <a:off x="5084066" y="4224074"/>
                <a:ext cx="2338242" cy="1671108"/>
                <a:chOff x="2658482" y="4224074"/>
                <a:chExt cx="2338242" cy="1671108"/>
              </a:xfrm>
            </p:grpSpPr>
            <p:grpSp>
              <p:nvGrpSpPr>
                <p:cNvPr id="81" name="Group 80"/>
                <p:cNvGrpSpPr/>
                <p:nvPr/>
              </p:nvGrpSpPr>
              <p:grpSpPr>
                <a:xfrm>
                  <a:off x="2658482" y="4224074"/>
                  <a:ext cx="2338242" cy="1671108"/>
                  <a:chOff x="2658482" y="4224074"/>
                  <a:chExt cx="2338242" cy="1671108"/>
                </a:xfrm>
              </p:grpSpPr>
              <p:pic>
                <p:nvPicPr>
                  <p:cNvPr id="83" name="Picture 82"/>
                  <p:cNvPicPr>
                    <a:picLocks noChangeAspect="1"/>
                  </p:cNvPicPr>
                  <p:nvPr/>
                </p:nvPicPr>
                <p:blipFill>
                  <a:blip r:embed="rId4"/>
                  <a:stretch>
                    <a:fillRect/>
                  </a:stretch>
                </p:blipFill>
                <p:spPr>
                  <a:xfrm>
                    <a:off x="2658482" y="4315745"/>
                    <a:ext cx="2338242" cy="1579437"/>
                  </a:xfrm>
                  <a:prstGeom prst="rect">
                    <a:avLst/>
                  </a:prstGeom>
                </p:spPr>
              </p:pic>
              <p:sp>
                <p:nvSpPr>
                  <p:cNvPr id="84" name="Oval 83"/>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2" name="Freeform 81"/>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80" name="Picture 79"/>
              <p:cNvPicPr>
                <a:picLocks noChangeAspect="1"/>
              </p:cNvPicPr>
              <p:nvPr/>
            </p:nvPicPr>
            <p:blipFill>
              <a:blip r:embed="rId5"/>
              <a:stretch>
                <a:fillRect/>
              </a:stretch>
            </p:blipFill>
            <p:spPr>
              <a:xfrm>
                <a:off x="5836281" y="4743137"/>
                <a:ext cx="869145" cy="869145"/>
              </a:xfrm>
              <a:prstGeom prst="rect">
                <a:avLst/>
              </a:prstGeom>
            </p:spPr>
          </p:pic>
        </p:grpSp>
        <p:sp>
          <p:nvSpPr>
            <p:cNvPr id="78" name="TextBox 77"/>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85" name="Group 84"/>
          <p:cNvGrpSpPr/>
          <p:nvPr/>
        </p:nvGrpSpPr>
        <p:grpSpPr>
          <a:xfrm>
            <a:off x="7586094" y="3579073"/>
            <a:ext cx="1895406" cy="1274338"/>
            <a:chOff x="7508894" y="4145334"/>
            <a:chExt cx="2628527" cy="1767237"/>
          </a:xfrm>
        </p:grpSpPr>
        <p:pic>
          <p:nvPicPr>
            <p:cNvPr id="86" name="Picture 85"/>
            <p:cNvPicPr>
              <a:picLocks noChangeAspect="1"/>
            </p:cNvPicPr>
            <p:nvPr/>
          </p:nvPicPr>
          <p:blipFill>
            <a:blip r:embed="rId6"/>
            <a:stretch>
              <a:fillRect/>
            </a:stretch>
          </p:blipFill>
          <p:spPr>
            <a:xfrm>
              <a:off x="7508894" y="4145334"/>
              <a:ext cx="2628527" cy="1767237"/>
            </a:xfrm>
            <a:prstGeom prst="rect">
              <a:avLst/>
            </a:prstGeom>
          </p:spPr>
        </p:pic>
        <p:sp>
          <p:nvSpPr>
            <p:cNvPr id="87" name="TextBox 86"/>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8839117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Down Arrow 73"/>
          <p:cNvSpPr/>
          <p:nvPr/>
        </p:nvSpPr>
        <p:spPr bwMode="auto">
          <a:xfrm rot="16949587">
            <a:off x="5127242" y="729748"/>
            <a:ext cx="351287" cy="2675659"/>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grpSp>
        <p:nvGrpSpPr>
          <p:cNvPr id="108" name="Group 107"/>
          <p:cNvGrpSpPr/>
          <p:nvPr/>
        </p:nvGrpSpPr>
        <p:grpSpPr>
          <a:xfrm>
            <a:off x="423126" y="1337022"/>
            <a:ext cx="3913807" cy="892453"/>
            <a:chOff x="423126" y="1337022"/>
            <a:chExt cx="3913807" cy="892453"/>
          </a:xfrm>
        </p:grpSpPr>
        <p:pic>
          <p:nvPicPr>
            <p:cNvPr id="72" name="Picture 71"/>
            <p:cNvPicPr>
              <a:picLocks noChangeAspect="1"/>
            </p:cNvPicPr>
            <p:nvPr/>
          </p:nvPicPr>
          <p:blipFill>
            <a:blip r:embed="rId3"/>
            <a:stretch>
              <a:fillRect/>
            </a:stretch>
          </p:blipFill>
          <p:spPr>
            <a:xfrm>
              <a:off x="2809752" y="1337022"/>
              <a:ext cx="1527181" cy="864063"/>
            </a:xfrm>
            <a:prstGeom prst="rect">
              <a:avLst/>
            </a:prstGeom>
          </p:spPr>
        </p:pic>
        <p:grpSp>
          <p:nvGrpSpPr>
            <p:cNvPr id="107" name="Group 106"/>
            <p:cNvGrpSpPr/>
            <p:nvPr/>
          </p:nvGrpSpPr>
          <p:grpSpPr>
            <a:xfrm>
              <a:off x="3409925" y="1578387"/>
              <a:ext cx="534988" cy="534988"/>
              <a:chOff x="4872039" y="674361"/>
              <a:chExt cx="534988" cy="534988"/>
            </a:xfrm>
          </p:grpSpPr>
          <p:sp>
            <p:nvSpPr>
              <p:cNvPr id="105"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06"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3" name="TextBox 72"/>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sp>
        <p:nvSpPr>
          <p:cNvPr id="75" name="TextBox 74"/>
          <p:cNvSpPr txBox="1"/>
          <p:nvPr/>
        </p:nvSpPr>
        <p:spPr>
          <a:xfrm>
            <a:off x="4333316" y="861888"/>
            <a:ext cx="3825711" cy="960263"/>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ADRS writes a device object to Azure AD</a:t>
            </a:r>
          </a:p>
        </p:txBody>
      </p:sp>
      <p:grpSp>
        <p:nvGrpSpPr>
          <p:cNvPr id="76" name="Group 75"/>
          <p:cNvGrpSpPr/>
          <p:nvPr/>
        </p:nvGrpSpPr>
        <p:grpSpPr>
          <a:xfrm>
            <a:off x="6647034" y="1337023"/>
            <a:ext cx="5225924" cy="1638258"/>
            <a:chOff x="5079169" y="4224074"/>
            <a:chExt cx="5330714" cy="1671108"/>
          </a:xfrm>
        </p:grpSpPr>
        <p:grpSp>
          <p:nvGrpSpPr>
            <p:cNvPr id="77" name="Group 76"/>
            <p:cNvGrpSpPr/>
            <p:nvPr/>
          </p:nvGrpSpPr>
          <p:grpSpPr>
            <a:xfrm>
              <a:off x="5079169" y="4224074"/>
              <a:ext cx="2338242" cy="1671108"/>
              <a:chOff x="5084066" y="4224074"/>
              <a:chExt cx="2338242" cy="1671108"/>
            </a:xfrm>
          </p:grpSpPr>
          <p:grpSp>
            <p:nvGrpSpPr>
              <p:cNvPr id="79" name="Group 78"/>
              <p:cNvGrpSpPr/>
              <p:nvPr/>
            </p:nvGrpSpPr>
            <p:grpSpPr>
              <a:xfrm>
                <a:off x="5084066" y="4224074"/>
                <a:ext cx="2338242" cy="1671108"/>
                <a:chOff x="2658482" y="4224074"/>
                <a:chExt cx="2338242" cy="1671108"/>
              </a:xfrm>
            </p:grpSpPr>
            <p:grpSp>
              <p:nvGrpSpPr>
                <p:cNvPr id="81" name="Group 80"/>
                <p:cNvGrpSpPr/>
                <p:nvPr/>
              </p:nvGrpSpPr>
              <p:grpSpPr>
                <a:xfrm>
                  <a:off x="2658482" y="4224074"/>
                  <a:ext cx="2338242" cy="1671108"/>
                  <a:chOff x="2658482" y="4224074"/>
                  <a:chExt cx="2338242" cy="1671108"/>
                </a:xfrm>
              </p:grpSpPr>
              <p:pic>
                <p:nvPicPr>
                  <p:cNvPr id="83" name="Picture 82"/>
                  <p:cNvPicPr>
                    <a:picLocks noChangeAspect="1"/>
                  </p:cNvPicPr>
                  <p:nvPr/>
                </p:nvPicPr>
                <p:blipFill>
                  <a:blip r:embed="rId4"/>
                  <a:stretch>
                    <a:fillRect/>
                  </a:stretch>
                </p:blipFill>
                <p:spPr>
                  <a:xfrm>
                    <a:off x="2658482" y="4315745"/>
                    <a:ext cx="2338242" cy="1579437"/>
                  </a:xfrm>
                  <a:prstGeom prst="rect">
                    <a:avLst/>
                  </a:prstGeom>
                </p:spPr>
              </p:pic>
              <p:sp>
                <p:nvSpPr>
                  <p:cNvPr id="84" name="Oval 83"/>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2" name="Freeform 81"/>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80" name="Picture 79"/>
              <p:cNvPicPr>
                <a:picLocks noChangeAspect="1"/>
              </p:cNvPicPr>
              <p:nvPr/>
            </p:nvPicPr>
            <p:blipFill>
              <a:blip r:embed="rId5"/>
              <a:stretch>
                <a:fillRect/>
              </a:stretch>
            </p:blipFill>
            <p:spPr>
              <a:xfrm>
                <a:off x="5836281" y="4743137"/>
                <a:ext cx="869145" cy="869145"/>
              </a:xfrm>
              <a:prstGeom prst="rect">
                <a:avLst/>
              </a:prstGeom>
            </p:spPr>
          </p:pic>
        </p:grpSp>
        <p:sp>
          <p:nvSpPr>
            <p:cNvPr id="78" name="TextBox 77"/>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85" name="Group 84"/>
          <p:cNvGrpSpPr/>
          <p:nvPr/>
        </p:nvGrpSpPr>
        <p:grpSpPr>
          <a:xfrm>
            <a:off x="7586094" y="3579073"/>
            <a:ext cx="1895406" cy="1274338"/>
            <a:chOff x="7508894" y="4145334"/>
            <a:chExt cx="2628527" cy="1767237"/>
          </a:xfrm>
        </p:grpSpPr>
        <p:pic>
          <p:nvPicPr>
            <p:cNvPr id="86" name="Picture 85"/>
            <p:cNvPicPr>
              <a:picLocks noChangeAspect="1"/>
            </p:cNvPicPr>
            <p:nvPr/>
          </p:nvPicPr>
          <p:blipFill>
            <a:blip r:embed="rId6"/>
            <a:stretch>
              <a:fillRect/>
            </a:stretch>
          </p:blipFill>
          <p:spPr>
            <a:xfrm>
              <a:off x="7508894" y="4145334"/>
              <a:ext cx="2628527" cy="1767237"/>
            </a:xfrm>
            <a:prstGeom prst="rect">
              <a:avLst/>
            </a:prstGeom>
          </p:spPr>
        </p:pic>
        <p:sp>
          <p:nvSpPr>
            <p:cNvPr id="87" name="TextBox 86"/>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40888225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813081">
            <a:off x="2748625" y="2137807"/>
            <a:ext cx="351287" cy="2675659"/>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sp>
        <p:nvSpPr>
          <p:cNvPr id="26" name="TextBox 25"/>
          <p:cNvSpPr txBox="1"/>
          <p:nvPr/>
        </p:nvSpPr>
        <p:spPr>
          <a:xfrm>
            <a:off x="3036514" y="2842727"/>
            <a:ext cx="3825711" cy="1292662"/>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ADRS issues a device registration certificate to the client</a:t>
            </a:r>
          </a:p>
        </p:txBody>
      </p:sp>
      <p:grpSp>
        <p:nvGrpSpPr>
          <p:cNvPr id="108" name="Group 107"/>
          <p:cNvGrpSpPr/>
          <p:nvPr/>
        </p:nvGrpSpPr>
        <p:grpSpPr>
          <a:xfrm>
            <a:off x="423126" y="1337022"/>
            <a:ext cx="3913807" cy="892453"/>
            <a:chOff x="423126" y="1337022"/>
            <a:chExt cx="3913807" cy="892453"/>
          </a:xfrm>
        </p:grpSpPr>
        <p:pic>
          <p:nvPicPr>
            <p:cNvPr id="72" name="Picture 71"/>
            <p:cNvPicPr>
              <a:picLocks noChangeAspect="1"/>
            </p:cNvPicPr>
            <p:nvPr/>
          </p:nvPicPr>
          <p:blipFill>
            <a:blip r:embed="rId3"/>
            <a:stretch>
              <a:fillRect/>
            </a:stretch>
          </p:blipFill>
          <p:spPr>
            <a:xfrm>
              <a:off x="2809752" y="1337022"/>
              <a:ext cx="1527181" cy="864063"/>
            </a:xfrm>
            <a:prstGeom prst="rect">
              <a:avLst/>
            </a:prstGeom>
          </p:spPr>
        </p:pic>
        <p:grpSp>
          <p:nvGrpSpPr>
            <p:cNvPr id="107" name="Group 106"/>
            <p:cNvGrpSpPr/>
            <p:nvPr/>
          </p:nvGrpSpPr>
          <p:grpSpPr>
            <a:xfrm>
              <a:off x="3409925" y="1578387"/>
              <a:ext cx="534988" cy="534988"/>
              <a:chOff x="4872039" y="674361"/>
              <a:chExt cx="534988" cy="534988"/>
            </a:xfrm>
          </p:grpSpPr>
          <p:sp>
            <p:nvSpPr>
              <p:cNvPr id="105"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06"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3" name="TextBox 72"/>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74" name="Group 73"/>
          <p:cNvGrpSpPr/>
          <p:nvPr/>
        </p:nvGrpSpPr>
        <p:grpSpPr>
          <a:xfrm>
            <a:off x="6647034" y="1337023"/>
            <a:ext cx="5225924" cy="1638258"/>
            <a:chOff x="5079169" y="4224074"/>
            <a:chExt cx="5330714" cy="1671108"/>
          </a:xfrm>
        </p:grpSpPr>
        <p:grpSp>
          <p:nvGrpSpPr>
            <p:cNvPr id="75" name="Group 74"/>
            <p:cNvGrpSpPr/>
            <p:nvPr/>
          </p:nvGrpSpPr>
          <p:grpSpPr>
            <a:xfrm>
              <a:off x="5079169" y="4224074"/>
              <a:ext cx="2338242" cy="1671108"/>
              <a:chOff x="5084066" y="4224074"/>
              <a:chExt cx="2338242" cy="1671108"/>
            </a:xfrm>
          </p:grpSpPr>
          <p:grpSp>
            <p:nvGrpSpPr>
              <p:cNvPr id="77" name="Group 76"/>
              <p:cNvGrpSpPr/>
              <p:nvPr/>
            </p:nvGrpSpPr>
            <p:grpSpPr>
              <a:xfrm>
                <a:off x="5084066" y="4224074"/>
                <a:ext cx="2338242" cy="1671108"/>
                <a:chOff x="2658482" y="4224074"/>
                <a:chExt cx="2338242" cy="1671108"/>
              </a:xfrm>
            </p:grpSpPr>
            <p:grpSp>
              <p:nvGrpSpPr>
                <p:cNvPr id="79" name="Group 78"/>
                <p:cNvGrpSpPr/>
                <p:nvPr/>
              </p:nvGrpSpPr>
              <p:grpSpPr>
                <a:xfrm>
                  <a:off x="2658482" y="4224074"/>
                  <a:ext cx="2338242" cy="1671108"/>
                  <a:chOff x="2658482" y="4224074"/>
                  <a:chExt cx="2338242" cy="1671108"/>
                </a:xfrm>
              </p:grpSpPr>
              <p:pic>
                <p:nvPicPr>
                  <p:cNvPr id="81" name="Picture 80"/>
                  <p:cNvPicPr>
                    <a:picLocks noChangeAspect="1"/>
                  </p:cNvPicPr>
                  <p:nvPr/>
                </p:nvPicPr>
                <p:blipFill>
                  <a:blip r:embed="rId4"/>
                  <a:stretch>
                    <a:fillRect/>
                  </a:stretch>
                </p:blipFill>
                <p:spPr>
                  <a:xfrm>
                    <a:off x="2658482" y="4315745"/>
                    <a:ext cx="2338242" cy="1579437"/>
                  </a:xfrm>
                  <a:prstGeom prst="rect">
                    <a:avLst/>
                  </a:prstGeom>
                </p:spPr>
              </p:pic>
              <p:sp>
                <p:nvSpPr>
                  <p:cNvPr id="82" name="Oval 81"/>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0" name="Freeform 79"/>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78" name="Picture 77"/>
              <p:cNvPicPr>
                <a:picLocks noChangeAspect="1"/>
              </p:cNvPicPr>
              <p:nvPr/>
            </p:nvPicPr>
            <p:blipFill>
              <a:blip r:embed="rId5"/>
              <a:stretch>
                <a:fillRect/>
              </a:stretch>
            </p:blipFill>
            <p:spPr>
              <a:xfrm>
                <a:off x="5836281" y="4743137"/>
                <a:ext cx="869145" cy="869145"/>
              </a:xfrm>
              <a:prstGeom prst="rect">
                <a:avLst/>
              </a:prstGeom>
            </p:spPr>
          </p:pic>
        </p:grpSp>
        <p:sp>
          <p:nvSpPr>
            <p:cNvPr id="76" name="TextBox 75"/>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83" name="Group 82"/>
          <p:cNvGrpSpPr/>
          <p:nvPr/>
        </p:nvGrpSpPr>
        <p:grpSpPr>
          <a:xfrm>
            <a:off x="7586094" y="3579073"/>
            <a:ext cx="1895406" cy="1274338"/>
            <a:chOff x="7508894" y="4145334"/>
            <a:chExt cx="2628527" cy="1767237"/>
          </a:xfrm>
        </p:grpSpPr>
        <p:pic>
          <p:nvPicPr>
            <p:cNvPr id="84" name="Picture 83"/>
            <p:cNvPicPr>
              <a:picLocks noChangeAspect="1"/>
            </p:cNvPicPr>
            <p:nvPr/>
          </p:nvPicPr>
          <p:blipFill>
            <a:blip r:embed="rId6"/>
            <a:stretch>
              <a:fillRect/>
            </a:stretch>
          </p:blipFill>
          <p:spPr>
            <a:xfrm>
              <a:off x="7508894" y="4145334"/>
              <a:ext cx="2628527" cy="1767237"/>
            </a:xfrm>
            <a:prstGeom prst="rect">
              <a:avLst/>
            </a:prstGeom>
          </p:spPr>
        </p:pic>
        <p:sp>
          <p:nvSpPr>
            <p:cNvPr id="85" name="TextBox 84"/>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23537605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sp>
        <p:nvSpPr>
          <p:cNvPr id="26" name="TextBox 25"/>
          <p:cNvSpPr txBox="1"/>
          <p:nvPr/>
        </p:nvSpPr>
        <p:spPr>
          <a:xfrm>
            <a:off x="683921" y="3230229"/>
            <a:ext cx="2926029" cy="1292662"/>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MDM URL’s passed to MDM </a:t>
            </a:r>
            <a:r>
              <a:rPr lang="en-NZ" sz="2400" dirty="0" err="1">
                <a:solidFill>
                  <a:schemeClr val="tx2">
                    <a:lumMod val="20000"/>
                    <a:lumOff val="80000"/>
                  </a:schemeClr>
                </a:solidFill>
              </a:rPr>
              <a:t>Enrollment</a:t>
            </a:r>
            <a:r>
              <a:rPr lang="en-NZ" sz="2400" dirty="0">
                <a:solidFill>
                  <a:schemeClr val="tx2">
                    <a:lumMod val="20000"/>
                    <a:lumOff val="80000"/>
                  </a:schemeClr>
                </a:solidFill>
              </a:rPr>
              <a:t> Agent</a:t>
            </a:r>
          </a:p>
        </p:txBody>
      </p:sp>
      <p:grpSp>
        <p:nvGrpSpPr>
          <p:cNvPr id="108" name="Group 107"/>
          <p:cNvGrpSpPr/>
          <p:nvPr/>
        </p:nvGrpSpPr>
        <p:grpSpPr>
          <a:xfrm>
            <a:off x="423126" y="1337022"/>
            <a:ext cx="3913807" cy="892453"/>
            <a:chOff x="423126" y="1337022"/>
            <a:chExt cx="3913807" cy="892453"/>
          </a:xfrm>
        </p:grpSpPr>
        <p:pic>
          <p:nvPicPr>
            <p:cNvPr id="72" name="Picture 71"/>
            <p:cNvPicPr>
              <a:picLocks noChangeAspect="1"/>
            </p:cNvPicPr>
            <p:nvPr/>
          </p:nvPicPr>
          <p:blipFill>
            <a:blip r:embed="rId3"/>
            <a:stretch>
              <a:fillRect/>
            </a:stretch>
          </p:blipFill>
          <p:spPr>
            <a:xfrm>
              <a:off x="2809752" y="1337022"/>
              <a:ext cx="1527181" cy="864063"/>
            </a:xfrm>
            <a:prstGeom prst="rect">
              <a:avLst/>
            </a:prstGeom>
          </p:spPr>
        </p:pic>
        <p:grpSp>
          <p:nvGrpSpPr>
            <p:cNvPr id="107" name="Group 106"/>
            <p:cNvGrpSpPr/>
            <p:nvPr/>
          </p:nvGrpSpPr>
          <p:grpSpPr>
            <a:xfrm>
              <a:off x="3409925" y="1578387"/>
              <a:ext cx="534988" cy="534988"/>
              <a:chOff x="4872039" y="674361"/>
              <a:chExt cx="534988" cy="534988"/>
            </a:xfrm>
          </p:grpSpPr>
          <p:sp>
            <p:nvSpPr>
              <p:cNvPr id="105"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06"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3" name="TextBox 72"/>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74" name="Group 73"/>
          <p:cNvGrpSpPr/>
          <p:nvPr/>
        </p:nvGrpSpPr>
        <p:grpSpPr>
          <a:xfrm>
            <a:off x="6647034" y="1337023"/>
            <a:ext cx="5225924" cy="1638258"/>
            <a:chOff x="5079169" y="4224074"/>
            <a:chExt cx="5330714" cy="1671108"/>
          </a:xfrm>
        </p:grpSpPr>
        <p:grpSp>
          <p:nvGrpSpPr>
            <p:cNvPr id="75" name="Group 74"/>
            <p:cNvGrpSpPr/>
            <p:nvPr/>
          </p:nvGrpSpPr>
          <p:grpSpPr>
            <a:xfrm>
              <a:off x="5079169" y="4224074"/>
              <a:ext cx="2338242" cy="1671108"/>
              <a:chOff x="5084066" y="4224074"/>
              <a:chExt cx="2338242" cy="1671108"/>
            </a:xfrm>
          </p:grpSpPr>
          <p:grpSp>
            <p:nvGrpSpPr>
              <p:cNvPr id="77" name="Group 76"/>
              <p:cNvGrpSpPr/>
              <p:nvPr/>
            </p:nvGrpSpPr>
            <p:grpSpPr>
              <a:xfrm>
                <a:off x="5084066" y="4224074"/>
                <a:ext cx="2338242" cy="1671108"/>
                <a:chOff x="2658482" y="4224074"/>
                <a:chExt cx="2338242" cy="1671108"/>
              </a:xfrm>
            </p:grpSpPr>
            <p:grpSp>
              <p:nvGrpSpPr>
                <p:cNvPr id="79" name="Group 78"/>
                <p:cNvGrpSpPr/>
                <p:nvPr/>
              </p:nvGrpSpPr>
              <p:grpSpPr>
                <a:xfrm>
                  <a:off x="2658482" y="4224074"/>
                  <a:ext cx="2338242" cy="1671108"/>
                  <a:chOff x="2658482" y="4224074"/>
                  <a:chExt cx="2338242" cy="1671108"/>
                </a:xfrm>
              </p:grpSpPr>
              <p:pic>
                <p:nvPicPr>
                  <p:cNvPr id="81" name="Picture 80"/>
                  <p:cNvPicPr>
                    <a:picLocks noChangeAspect="1"/>
                  </p:cNvPicPr>
                  <p:nvPr/>
                </p:nvPicPr>
                <p:blipFill>
                  <a:blip r:embed="rId4"/>
                  <a:stretch>
                    <a:fillRect/>
                  </a:stretch>
                </p:blipFill>
                <p:spPr>
                  <a:xfrm>
                    <a:off x="2658482" y="4315745"/>
                    <a:ext cx="2338242" cy="1579437"/>
                  </a:xfrm>
                  <a:prstGeom prst="rect">
                    <a:avLst/>
                  </a:prstGeom>
                </p:spPr>
              </p:pic>
              <p:sp>
                <p:nvSpPr>
                  <p:cNvPr id="82" name="Oval 81"/>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0" name="Freeform 79"/>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78" name="Picture 77"/>
              <p:cNvPicPr>
                <a:picLocks noChangeAspect="1"/>
              </p:cNvPicPr>
              <p:nvPr/>
            </p:nvPicPr>
            <p:blipFill>
              <a:blip r:embed="rId5"/>
              <a:stretch>
                <a:fillRect/>
              </a:stretch>
            </p:blipFill>
            <p:spPr>
              <a:xfrm>
                <a:off x="5836281" y="4743137"/>
                <a:ext cx="869145" cy="869145"/>
              </a:xfrm>
              <a:prstGeom prst="rect">
                <a:avLst/>
              </a:prstGeom>
            </p:spPr>
          </p:pic>
        </p:grpSp>
        <p:sp>
          <p:nvSpPr>
            <p:cNvPr id="76" name="TextBox 75"/>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83" name="Group 82"/>
          <p:cNvGrpSpPr/>
          <p:nvPr/>
        </p:nvGrpSpPr>
        <p:grpSpPr>
          <a:xfrm>
            <a:off x="7586094" y="3579073"/>
            <a:ext cx="1895406" cy="1274338"/>
            <a:chOff x="7508894" y="4145334"/>
            <a:chExt cx="2628527" cy="1767237"/>
          </a:xfrm>
        </p:grpSpPr>
        <p:pic>
          <p:nvPicPr>
            <p:cNvPr id="84" name="Picture 83"/>
            <p:cNvPicPr>
              <a:picLocks noChangeAspect="1"/>
            </p:cNvPicPr>
            <p:nvPr/>
          </p:nvPicPr>
          <p:blipFill>
            <a:blip r:embed="rId6"/>
            <a:stretch>
              <a:fillRect/>
            </a:stretch>
          </p:blipFill>
          <p:spPr>
            <a:xfrm>
              <a:off x="7508894" y="4145334"/>
              <a:ext cx="2628527" cy="1767237"/>
            </a:xfrm>
            <a:prstGeom prst="rect">
              <a:avLst/>
            </a:prstGeom>
          </p:spPr>
        </p:pic>
        <p:sp>
          <p:nvSpPr>
            <p:cNvPr id="85" name="TextBox 84"/>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1929092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14456206">
            <a:off x="4662183" y="1667896"/>
            <a:ext cx="351287" cy="4310632"/>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2" name="Group 1"/>
          <p:cNvGrpSpPr/>
          <p:nvPr/>
        </p:nvGrpSpPr>
        <p:grpSpPr>
          <a:xfrm>
            <a:off x="6647034" y="1337023"/>
            <a:ext cx="5225924" cy="1638258"/>
            <a:chOff x="5079169" y="4224074"/>
            <a:chExt cx="5330714" cy="1671108"/>
          </a:xfrm>
        </p:grpSpPr>
        <p:grpSp>
          <p:nvGrpSpPr>
            <p:cNvPr id="3" name="Group 2"/>
            <p:cNvGrpSpPr/>
            <p:nvPr/>
          </p:nvGrpSpPr>
          <p:grpSpPr>
            <a:xfrm>
              <a:off x="5079169" y="4224074"/>
              <a:ext cx="2338242" cy="1671108"/>
              <a:chOff x="5084066" y="4224074"/>
              <a:chExt cx="2338242" cy="1671108"/>
            </a:xfrm>
          </p:grpSpPr>
          <p:grpSp>
            <p:nvGrpSpPr>
              <p:cNvPr id="5" name="Group 4"/>
              <p:cNvGrpSpPr/>
              <p:nvPr/>
            </p:nvGrpSpPr>
            <p:grpSpPr>
              <a:xfrm>
                <a:off x="5084066" y="4224074"/>
                <a:ext cx="2338242" cy="1671108"/>
                <a:chOff x="2658482" y="4224074"/>
                <a:chExt cx="2338242" cy="1671108"/>
              </a:xfrm>
            </p:grpSpPr>
            <p:grpSp>
              <p:nvGrpSpPr>
                <p:cNvPr id="7" name="Group 6"/>
                <p:cNvGrpSpPr/>
                <p:nvPr/>
              </p:nvGrpSpPr>
              <p:grpSpPr>
                <a:xfrm>
                  <a:off x="2658482" y="4224074"/>
                  <a:ext cx="2338242" cy="1671108"/>
                  <a:chOff x="2658482" y="4224074"/>
                  <a:chExt cx="2338242" cy="1671108"/>
                </a:xfrm>
              </p:grpSpPr>
              <p:pic>
                <p:nvPicPr>
                  <p:cNvPr id="9" name="Picture 8"/>
                  <p:cNvPicPr>
                    <a:picLocks noChangeAspect="1"/>
                  </p:cNvPicPr>
                  <p:nvPr/>
                </p:nvPicPr>
                <p:blipFill>
                  <a:blip r:embed="rId3"/>
                  <a:stretch>
                    <a:fillRect/>
                  </a:stretch>
                </p:blipFill>
                <p:spPr>
                  <a:xfrm>
                    <a:off x="2658482" y="4315745"/>
                    <a:ext cx="2338242" cy="1579437"/>
                  </a:xfrm>
                  <a:prstGeom prst="rect">
                    <a:avLst/>
                  </a:prstGeom>
                </p:spPr>
              </p:pic>
              <p:sp>
                <p:nvSpPr>
                  <p:cNvPr id="10" name="Oval 9"/>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 name="Freeform 7"/>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6" name="Picture 5"/>
              <p:cNvPicPr>
                <a:picLocks noChangeAspect="1"/>
              </p:cNvPicPr>
              <p:nvPr/>
            </p:nvPicPr>
            <p:blipFill>
              <a:blip r:embed="rId4"/>
              <a:stretch>
                <a:fillRect/>
              </a:stretch>
            </p:blipFill>
            <p:spPr>
              <a:xfrm>
                <a:off x="5836281" y="4743137"/>
                <a:ext cx="869145" cy="869145"/>
              </a:xfrm>
              <a:prstGeom prst="rect">
                <a:avLst/>
              </a:prstGeom>
            </p:spPr>
          </p:pic>
        </p:grpSp>
        <p:sp>
          <p:nvSpPr>
            <p:cNvPr id="4" name="TextBox 3"/>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sp>
        <p:nvSpPr>
          <p:cNvPr id="26" name="TextBox 25"/>
          <p:cNvSpPr txBox="1"/>
          <p:nvPr/>
        </p:nvSpPr>
        <p:spPr>
          <a:xfrm>
            <a:off x="211275" y="3153017"/>
            <a:ext cx="4367777" cy="1292662"/>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MDM Agent connects to Azure AD for SSO token to access MDM application</a:t>
            </a:r>
          </a:p>
        </p:txBody>
      </p:sp>
      <p:grpSp>
        <p:nvGrpSpPr>
          <p:cNvPr id="76" name="Group 75"/>
          <p:cNvGrpSpPr/>
          <p:nvPr/>
        </p:nvGrpSpPr>
        <p:grpSpPr>
          <a:xfrm>
            <a:off x="423126" y="1337022"/>
            <a:ext cx="3913807" cy="892453"/>
            <a:chOff x="423126" y="1337022"/>
            <a:chExt cx="3913807" cy="892453"/>
          </a:xfrm>
        </p:grpSpPr>
        <p:pic>
          <p:nvPicPr>
            <p:cNvPr id="77" name="Picture 76"/>
            <p:cNvPicPr>
              <a:picLocks noChangeAspect="1"/>
            </p:cNvPicPr>
            <p:nvPr/>
          </p:nvPicPr>
          <p:blipFill>
            <a:blip r:embed="rId5"/>
            <a:stretch>
              <a:fillRect/>
            </a:stretch>
          </p:blipFill>
          <p:spPr>
            <a:xfrm>
              <a:off x="2809752" y="1337022"/>
              <a:ext cx="1527181" cy="864063"/>
            </a:xfrm>
            <a:prstGeom prst="rect">
              <a:avLst/>
            </a:prstGeom>
          </p:spPr>
        </p:pic>
        <p:grpSp>
          <p:nvGrpSpPr>
            <p:cNvPr id="78" name="Group 77"/>
            <p:cNvGrpSpPr/>
            <p:nvPr/>
          </p:nvGrpSpPr>
          <p:grpSpPr>
            <a:xfrm>
              <a:off x="3409925" y="1578387"/>
              <a:ext cx="534988" cy="534988"/>
              <a:chOff x="4872039" y="674361"/>
              <a:chExt cx="534988" cy="534988"/>
            </a:xfrm>
          </p:grpSpPr>
          <p:sp>
            <p:nvSpPr>
              <p:cNvPr id="80"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81"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9" name="TextBox 78"/>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82" name="Group 81"/>
          <p:cNvGrpSpPr/>
          <p:nvPr/>
        </p:nvGrpSpPr>
        <p:grpSpPr>
          <a:xfrm>
            <a:off x="7586094" y="3579073"/>
            <a:ext cx="1895406" cy="1274338"/>
            <a:chOff x="7508894" y="4145334"/>
            <a:chExt cx="2628527" cy="1767237"/>
          </a:xfrm>
        </p:grpSpPr>
        <p:pic>
          <p:nvPicPr>
            <p:cNvPr id="83" name="Picture 82"/>
            <p:cNvPicPr>
              <a:picLocks noChangeAspect="1"/>
            </p:cNvPicPr>
            <p:nvPr/>
          </p:nvPicPr>
          <p:blipFill>
            <a:blip r:embed="rId6"/>
            <a:stretch>
              <a:fillRect/>
            </a:stretch>
          </p:blipFill>
          <p:spPr>
            <a:xfrm>
              <a:off x="7508894" y="4145334"/>
              <a:ext cx="2628527" cy="1767237"/>
            </a:xfrm>
            <a:prstGeom prst="rect">
              <a:avLst/>
            </a:prstGeom>
          </p:spPr>
        </p:pic>
        <p:sp>
          <p:nvSpPr>
            <p:cNvPr id="84" name="TextBox 83"/>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6662087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3614339">
            <a:off x="4698027" y="1688690"/>
            <a:ext cx="351287" cy="4228051"/>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sp>
        <p:nvSpPr>
          <p:cNvPr id="26" name="TextBox 25"/>
          <p:cNvSpPr txBox="1"/>
          <p:nvPr/>
        </p:nvSpPr>
        <p:spPr>
          <a:xfrm>
            <a:off x="1360844" y="2786339"/>
            <a:ext cx="3825711" cy="960263"/>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Azure AD returns MDM SSO Token</a:t>
            </a:r>
          </a:p>
        </p:txBody>
      </p:sp>
      <p:grpSp>
        <p:nvGrpSpPr>
          <p:cNvPr id="74" name="Group 73"/>
          <p:cNvGrpSpPr/>
          <p:nvPr/>
        </p:nvGrpSpPr>
        <p:grpSpPr>
          <a:xfrm>
            <a:off x="423126" y="1337022"/>
            <a:ext cx="3913807" cy="892453"/>
            <a:chOff x="423126" y="1337022"/>
            <a:chExt cx="3913807" cy="892453"/>
          </a:xfrm>
        </p:grpSpPr>
        <p:pic>
          <p:nvPicPr>
            <p:cNvPr id="75" name="Picture 74"/>
            <p:cNvPicPr>
              <a:picLocks noChangeAspect="1"/>
            </p:cNvPicPr>
            <p:nvPr/>
          </p:nvPicPr>
          <p:blipFill>
            <a:blip r:embed="rId3"/>
            <a:stretch>
              <a:fillRect/>
            </a:stretch>
          </p:blipFill>
          <p:spPr>
            <a:xfrm>
              <a:off x="2809752" y="1337022"/>
              <a:ext cx="1527181" cy="864063"/>
            </a:xfrm>
            <a:prstGeom prst="rect">
              <a:avLst/>
            </a:prstGeom>
          </p:spPr>
        </p:pic>
        <p:grpSp>
          <p:nvGrpSpPr>
            <p:cNvPr id="76" name="Group 75"/>
            <p:cNvGrpSpPr/>
            <p:nvPr/>
          </p:nvGrpSpPr>
          <p:grpSpPr>
            <a:xfrm>
              <a:off x="3409925" y="1578387"/>
              <a:ext cx="534988" cy="534988"/>
              <a:chOff x="4872039" y="674361"/>
              <a:chExt cx="534988" cy="534988"/>
            </a:xfrm>
          </p:grpSpPr>
          <p:sp>
            <p:nvSpPr>
              <p:cNvPr id="78"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79"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7" name="TextBox 76"/>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80" name="Group 79"/>
          <p:cNvGrpSpPr/>
          <p:nvPr/>
        </p:nvGrpSpPr>
        <p:grpSpPr>
          <a:xfrm>
            <a:off x="6647034" y="1337023"/>
            <a:ext cx="5225924" cy="1638258"/>
            <a:chOff x="5079169" y="4224074"/>
            <a:chExt cx="5330714" cy="1671108"/>
          </a:xfrm>
        </p:grpSpPr>
        <p:grpSp>
          <p:nvGrpSpPr>
            <p:cNvPr id="81" name="Group 80"/>
            <p:cNvGrpSpPr/>
            <p:nvPr/>
          </p:nvGrpSpPr>
          <p:grpSpPr>
            <a:xfrm>
              <a:off x="5079169" y="4224074"/>
              <a:ext cx="2338242" cy="1671108"/>
              <a:chOff x="5084066" y="4224074"/>
              <a:chExt cx="2338242" cy="1671108"/>
            </a:xfrm>
          </p:grpSpPr>
          <p:grpSp>
            <p:nvGrpSpPr>
              <p:cNvPr id="83" name="Group 82"/>
              <p:cNvGrpSpPr/>
              <p:nvPr/>
            </p:nvGrpSpPr>
            <p:grpSpPr>
              <a:xfrm>
                <a:off x="5084066" y="4224074"/>
                <a:ext cx="2338242" cy="1671108"/>
                <a:chOff x="2658482" y="4224074"/>
                <a:chExt cx="2338242" cy="1671108"/>
              </a:xfrm>
            </p:grpSpPr>
            <p:grpSp>
              <p:nvGrpSpPr>
                <p:cNvPr id="85" name="Group 84"/>
                <p:cNvGrpSpPr/>
                <p:nvPr/>
              </p:nvGrpSpPr>
              <p:grpSpPr>
                <a:xfrm>
                  <a:off x="2658482" y="4224074"/>
                  <a:ext cx="2338242" cy="1671108"/>
                  <a:chOff x="2658482" y="4224074"/>
                  <a:chExt cx="2338242" cy="1671108"/>
                </a:xfrm>
              </p:grpSpPr>
              <p:pic>
                <p:nvPicPr>
                  <p:cNvPr id="87" name="Picture 86"/>
                  <p:cNvPicPr>
                    <a:picLocks noChangeAspect="1"/>
                  </p:cNvPicPr>
                  <p:nvPr/>
                </p:nvPicPr>
                <p:blipFill>
                  <a:blip r:embed="rId4"/>
                  <a:stretch>
                    <a:fillRect/>
                  </a:stretch>
                </p:blipFill>
                <p:spPr>
                  <a:xfrm>
                    <a:off x="2658482" y="4315745"/>
                    <a:ext cx="2338242" cy="1579437"/>
                  </a:xfrm>
                  <a:prstGeom prst="rect">
                    <a:avLst/>
                  </a:prstGeom>
                </p:spPr>
              </p:pic>
              <p:sp>
                <p:nvSpPr>
                  <p:cNvPr id="88" name="Oval 87"/>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6" name="Freeform 85"/>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84" name="Picture 83"/>
              <p:cNvPicPr>
                <a:picLocks noChangeAspect="1"/>
              </p:cNvPicPr>
              <p:nvPr/>
            </p:nvPicPr>
            <p:blipFill>
              <a:blip r:embed="rId5"/>
              <a:stretch>
                <a:fillRect/>
              </a:stretch>
            </p:blipFill>
            <p:spPr>
              <a:xfrm>
                <a:off x="5836281" y="4743137"/>
                <a:ext cx="869145" cy="869145"/>
              </a:xfrm>
              <a:prstGeom prst="rect">
                <a:avLst/>
              </a:prstGeom>
            </p:spPr>
          </p:pic>
        </p:grpSp>
        <p:sp>
          <p:nvSpPr>
            <p:cNvPr id="82" name="TextBox 81"/>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89" name="Group 88"/>
          <p:cNvGrpSpPr/>
          <p:nvPr/>
        </p:nvGrpSpPr>
        <p:grpSpPr>
          <a:xfrm>
            <a:off x="7586094" y="3579073"/>
            <a:ext cx="1895406" cy="1274338"/>
            <a:chOff x="7508894" y="4145334"/>
            <a:chExt cx="2628527" cy="1767237"/>
          </a:xfrm>
        </p:grpSpPr>
        <p:pic>
          <p:nvPicPr>
            <p:cNvPr id="90" name="Picture 89"/>
            <p:cNvPicPr>
              <a:picLocks noChangeAspect="1"/>
            </p:cNvPicPr>
            <p:nvPr/>
          </p:nvPicPr>
          <p:blipFill>
            <a:blip r:embed="rId6"/>
            <a:stretch>
              <a:fillRect/>
            </a:stretch>
          </p:blipFill>
          <p:spPr>
            <a:xfrm>
              <a:off x="7508894" y="4145334"/>
              <a:ext cx="2628527" cy="1767237"/>
            </a:xfrm>
            <a:prstGeom prst="rect">
              <a:avLst/>
            </a:prstGeom>
          </p:spPr>
        </p:pic>
        <p:sp>
          <p:nvSpPr>
            <p:cNvPr id="91" name="TextBox 90"/>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12852974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15783449">
            <a:off x="5116312" y="2403341"/>
            <a:ext cx="351287" cy="4611026"/>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sp>
        <p:nvSpPr>
          <p:cNvPr id="26" name="TextBox 25"/>
          <p:cNvSpPr txBox="1"/>
          <p:nvPr/>
        </p:nvSpPr>
        <p:spPr>
          <a:xfrm>
            <a:off x="3702568" y="4950543"/>
            <a:ext cx="3825711" cy="1292662"/>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MDM Agent uses SSO Token to start MDM </a:t>
            </a:r>
            <a:r>
              <a:rPr lang="en-NZ" sz="2400" dirty="0" err="1">
                <a:solidFill>
                  <a:schemeClr val="tx2">
                    <a:lumMod val="20000"/>
                    <a:lumOff val="80000"/>
                  </a:schemeClr>
                </a:solidFill>
              </a:rPr>
              <a:t>enrollment</a:t>
            </a:r>
            <a:endParaRPr lang="en-NZ" sz="2400" dirty="0">
              <a:solidFill>
                <a:schemeClr val="tx2">
                  <a:lumMod val="20000"/>
                  <a:lumOff val="80000"/>
                </a:schemeClr>
              </a:solidFill>
            </a:endParaRPr>
          </a:p>
        </p:txBody>
      </p:sp>
      <p:grpSp>
        <p:nvGrpSpPr>
          <p:cNvPr id="74" name="Group 73"/>
          <p:cNvGrpSpPr/>
          <p:nvPr/>
        </p:nvGrpSpPr>
        <p:grpSpPr>
          <a:xfrm>
            <a:off x="423126" y="1337022"/>
            <a:ext cx="3913807" cy="892453"/>
            <a:chOff x="423126" y="1337022"/>
            <a:chExt cx="3913807" cy="892453"/>
          </a:xfrm>
        </p:grpSpPr>
        <p:pic>
          <p:nvPicPr>
            <p:cNvPr id="75" name="Picture 74"/>
            <p:cNvPicPr>
              <a:picLocks noChangeAspect="1"/>
            </p:cNvPicPr>
            <p:nvPr/>
          </p:nvPicPr>
          <p:blipFill>
            <a:blip r:embed="rId3"/>
            <a:stretch>
              <a:fillRect/>
            </a:stretch>
          </p:blipFill>
          <p:spPr>
            <a:xfrm>
              <a:off x="2809752" y="1337022"/>
              <a:ext cx="1527181" cy="864063"/>
            </a:xfrm>
            <a:prstGeom prst="rect">
              <a:avLst/>
            </a:prstGeom>
          </p:spPr>
        </p:pic>
        <p:grpSp>
          <p:nvGrpSpPr>
            <p:cNvPr id="76" name="Group 75"/>
            <p:cNvGrpSpPr/>
            <p:nvPr/>
          </p:nvGrpSpPr>
          <p:grpSpPr>
            <a:xfrm>
              <a:off x="3409925" y="1578387"/>
              <a:ext cx="534988" cy="534988"/>
              <a:chOff x="4872039" y="674361"/>
              <a:chExt cx="534988" cy="534988"/>
            </a:xfrm>
          </p:grpSpPr>
          <p:sp>
            <p:nvSpPr>
              <p:cNvPr id="78"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79"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7" name="TextBox 76"/>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80" name="Group 79"/>
          <p:cNvGrpSpPr/>
          <p:nvPr/>
        </p:nvGrpSpPr>
        <p:grpSpPr>
          <a:xfrm>
            <a:off x="6647034" y="1337023"/>
            <a:ext cx="5225924" cy="1638258"/>
            <a:chOff x="5079169" y="4224074"/>
            <a:chExt cx="5330714" cy="1671108"/>
          </a:xfrm>
        </p:grpSpPr>
        <p:grpSp>
          <p:nvGrpSpPr>
            <p:cNvPr id="81" name="Group 80"/>
            <p:cNvGrpSpPr/>
            <p:nvPr/>
          </p:nvGrpSpPr>
          <p:grpSpPr>
            <a:xfrm>
              <a:off x="5079169" y="4224074"/>
              <a:ext cx="2338242" cy="1671108"/>
              <a:chOff x="5084066" y="4224074"/>
              <a:chExt cx="2338242" cy="1671108"/>
            </a:xfrm>
          </p:grpSpPr>
          <p:grpSp>
            <p:nvGrpSpPr>
              <p:cNvPr id="83" name="Group 82"/>
              <p:cNvGrpSpPr/>
              <p:nvPr/>
            </p:nvGrpSpPr>
            <p:grpSpPr>
              <a:xfrm>
                <a:off x="5084066" y="4224074"/>
                <a:ext cx="2338242" cy="1671108"/>
                <a:chOff x="2658482" y="4224074"/>
                <a:chExt cx="2338242" cy="1671108"/>
              </a:xfrm>
            </p:grpSpPr>
            <p:grpSp>
              <p:nvGrpSpPr>
                <p:cNvPr id="85" name="Group 84"/>
                <p:cNvGrpSpPr/>
                <p:nvPr/>
              </p:nvGrpSpPr>
              <p:grpSpPr>
                <a:xfrm>
                  <a:off x="2658482" y="4224074"/>
                  <a:ext cx="2338242" cy="1671108"/>
                  <a:chOff x="2658482" y="4224074"/>
                  <a:chExt cx="2338242" cy="1671108"/>
                </a:xfrm>
              </p:grpSpPr>
              <p:pic>
                <p:nvPicPr>
                  <p:cNvPr id="87" name="Picture 86"/>
                  <p:cNvPicPr>
                    <a:picLocks noChangeAspect="1"/>
                  </p:cNvPicPr>
                  <p:nvPr/>
                </p:nvPicPr>
                <p:blipFill>
                  <a:blip r:embed="rId4"/>
                  <a:stretch>
                    <a:fillRect/>
                  </a:stretch>
                </p:blipFill>
                <p:spPr>
                  <a:xfrm>
                    <a:off x="2658482" y="4315745"/>
                    <a:ext cx="2338242" cy="1579437"/>
                  </a:xfrm>
                  <a:prstGeom prst="rect">
                    <a:avLst/>
                  </a:prstGeom>
                </p:spPr>
              </p:pic>
              <p:sp>
                <p:nvSpPr>
                  <p:cNvPr id="88" name="Oval 87"/>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6" name="Freeform 85"/>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84" name="Picture 83"/>
              <p:cNvPicPr>
                <a:picLocks noChangeAspect="1"/>
              </p:cNvPicPr>
              <p:nvPr/>
            </p:nvPicPr>
            <p:blipFill>
              <a:blip r:embed="rId5"/>
              <a:stretch>
                <a:fillRect/>
              </a:stretch>
            </p:blipFill>
            <p:spPr>
              <a:xfrm>
                <a:off x="5836281" y="4743137"/>
                <a:ext cx="869145" cy="869145"/>
              </a:xfrm>
              <a:prstGeom prst="rect">
                <a:avLst/>
              </a:prstGeom>
            </p:spPr>
          </p:pic>
        </p:grpSp>
        <p:sp>
          <p:nvSpPr>
            <p:cNvPr id="82" name="TextBox 81"/>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89" name="Group 88"/>
          <p:cNvGrpSpPr/>
          <p:nvPr/>
        </p:nvGrpSpPr>
        <p:grpSpPr>
          <a:xfrm>
            <a:off x="7586094" y="3579073"/>
            <a:ext cx="1895406" cy="1274338"/>
            <a:chOff x="7508894" y="4145334"/>
            <a:chExt cx="2628527" cy="1767237"/>
          </a:xfrm>
        </p:grpSpPr>
        <p:pic>
          <p:nvPicPr>
            <p:cNvPr id="90" name="Picture 89"/>
            <p:cNvPicPr>
              <a:picLocks noChangeAspect="1"/>
            </p:cNvPicPr>
            <p:nvPr/>
          </p:nvPicPr>
          <p:blipFill>
            <a:blip r:embed="rId6"/>
            <a:stretch>
              <a:fillRect/>
            </a:stretch>
          </p:blipFill>
          <p:spPr>
            <a:xfrm>
              <a:off x="7508894" y="4145334"/>
              <a:ext cx="2628527" cy="1767237"/>
            </a:xfrm>
            <a:prstGeom prst="rect">
              <a:avLst/>
            </a:prstGeom>
          </p:spPr>
        </p:pic>
        <p:sp>
          <p:nvSpPr>
            <p:cNvPr id="91" name="TextBox 90"/>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39106932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4945338">
            <a:off x="5182783" y="2403341"/>
            <a:ext cx="351287" cy="4611026"/>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sp>
        <p:nvSpPr>
          <p:cNvPr id="26" name="TextBox 25"/>
          <p:cNvSpPr txBox="1"/>
          <p:nvPr/>
        </p:nvSpPr>
        <p:spPr>
          <a:xfrm>
            <a:off x="3702568" y="4950543"/>
            <a:ext cx="3825711" cy="1292662"/>
          </a:xfrm>
          <a:prstGeom prst="rect">
            <a:avLst/>
          </a:prstGeom>
          <a:noFill/>
        </p:spPr>
        <p:txBody>
          <a:bodyPr wrap="square" lIns="182880" tIns="146304" rIns="182880" bIns="146304" rtlCol="0">
            <a:spAutoFit/>
          </a:bodyPr>
          <a:lstStyle/>
          <a:p>
            <a:pPr>
              <a:lnSpc>
                <a:spcPct val="90000"/>
              </a:lnSpc>
              <a:spcAft>
                <a:spcPts val="600"/>
              </a:spcAft>
            </a:pPr>
            <a:r>
              <a:rPr lang="en-NZ" sz="2400" dirty="0">
                <a:solidFill>
                  <a:schemeClr val="tx2">
                    <a:lumMod val="20000"/>
                    <a:lumOff val="80000"/>
                  </a:schemeClr>
                </a:solidFill>
              </a:rPr>
              <a:t>MDM </a:t>
            </a:r>
            <a:r>
              <a:rPr lang="en-NZ" sz="2400" dirty="0" err="1">
                <a:solidFill>
                  <a:schemeClr val="tx2">
                    <a:lumMod val="20000"/>
                    <a:lumOff val="80000"/>
                  </a:schemeClr>
                </a:solidFill>
              </a:rPr>
              <a:t>enrolls</a:t>
            </a:r>
            <a:r>
              <a:rPr lang="en-NZ" sz="2400" dirty="0">
                <a:solidFill>
                  <a:schemeClr val="tx2">
                    <a:lumMod val="20000"/>
                    <a:lumOff val="80000"/>
                  </a:schemeClr>
                </a:solidFill>
              </a:rPr>
              <a:t> device and pushes down policy to Windows 10</a:t>
            </a:r>
          </a:p>
        </p:txBody>
      </p:sp>
      <p:grpSp>
        <p:nvGrpSpPr>
          <p:cNvPr id="74" name="Group 73"/>
          <p:cNvGrpSpPr/>
          <p:nvPr/>
        </p:nvGrpSpPr>
        <p:grpSpPr>
          <a:xfrm>
            <a:off x="423126" y="1337022"/>
            <a:ext cx="3913807" cy="892453"/>
            <a:chOff x="423126" y="1337022"/>
            <a:chExt cx="3913807" cy="892453"/>
          </a:xfrm>
        </p:grpSpPr>
        <p:pic>
          <p:nvPicPr>
            <p:cNvPr id="75" name="Picture 74"/>
            <p:cNvPicPr>
              <a:picLocks noChangeAspect="1"/>
            </p:cNvPicPr>
            <p:nvPr/>
          </p:nvPicPr>
          <p:blipFill>
            <a:blip r:embed="rId3"/>
            <a:stretch>
              <a:fillRect/>
            </a:stretch>
          </p:blipFill>
          <p:spPr>
            <a:xfrm>
              <a:off x="2809752" y="1337022"/>
              <a:ext cx="1527181" cy="864063"/>
            </a:xfrm>
            <a:prstGeom prst="rect">
              <a:avLst/>
            </a:prstGeom>
          </p:spPr>
        </p:pic>
        <p:grpSp>
          <p:nvGrpSpPr>
            <p:cNvPr id="76" name="Group 75"/>
            <p:cNvGrpSpPr/>
            <p:nvPr/>
          </p:nvGrpSpPr>
          <p:grpSpPr>
            <a:xfrm>
              <a:off x="3409925" y="1578387"/>
              <a:ext cx="534988" cy="534988"/>
              <a:chOff x="4872039" y="674361"/>
              <a:chExt cx="534988" cy="534988"/>
            </a:xfrm>
          </p:grpSpPr>
          <p:sp>
            <p:nvSpPr>
              <p:cNvPr id="78"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79"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7" name="TextBox 76"/>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80" name="Group 79"/>
          <p:cNvGrpSpPr/>
          <p:nvPr/>
        </p:nvGrpSpPr>
        <p:grpSpPr>
          <a:xfrm>
            <a:off x="6647034" y="1337023"/>
            <a:ext cx="5225924" cy="1638258"/>
            <a:chOff x="5079169" y="4224074"/>
            <a:chExt cx="5330714" cy="1671108"/>
          </a:xfrm>
        </p:grpSpPr>
        <p:grpSp>
          <p:nvGrpSpPr>
            <p:cNvPr id="81" name="Group 80"/>
            <p:cNvGrpSpPr/>
            <p:nvPr/>
          </p:nvGrpSpPr>
          <p:grpSpPr>
            <a:xfrm>
              <a:off x="5079169" y="4224074"/>
              <a:ext cx="2338242" cy="1671108"/>
              <a:chOff x="5084066" y="4224074"/>
              <a:chExt cx="2338242" cy="1671108"/>
            </a:xfrm>
          </p:grpSpPr>
          <p:grpSp>
            <p:nvGrpSpPr>
              <p:cNvPr id="83" name="Group 82"/>
              <p:cNvGrpSpPr/>
              <p:nvPr/>
            </p:nvGrpSpPr>
            <p:grpSpPr>
              <a:xfrm>
                <a:off x="5084066" y="4224074"/>
                <a:ext cx="2338242" cy="1671108"/>
                <a:chOff x="2658482" y="4224074"/>
                <a:chExt cx="2338242" cy="1671108"/>
              </a:xfrm>
            </p:grpSpPr>
            <p:grpSp>
              <p:nvGrpSpPr>
                <p:cNvPr id="85" name="Group 84"/>
                <p:cNvGrpSpPr/>
                <p:nvPr/>
              </p:nvGrpSpPr>
              <p:grpSpPr>
                <a:xfrm>
                  <a:off x="2658482" y="4224074"/>
                  <a:ext cx="2338242" cy="1671108"/>
                  <a:chOff x="2658482" y="4224074"/>
                  <a:chExt cx="2338242" cy="1671108"/>
                </a:xfrm>
              </p:grpSpPr>
              <p:pic>
                <p:nvPicPr>
                  <p:cNvPr id="87" name="Picture 86"/>
                  <p:cNvPicPr>
                    <a:picLocks noChangeAspect="1"/>
                  </p:cNvPicPr>
                  <p:nvPr/>
                </p:nvPicPr>
                <p:blipFill>
                  <a:blip r:embed="rId4"/>
                  <a:stretch>
                    <a:fillRect/>
                  </a:stretch>
                </p:blipFill>
                <p:spPr>
                  <a:xfrm>
                    <a:off x="2658482" y="4315745"/>
                    <a:ext cx="2338242" cy="1579437"/>
                  </a:xfrm>
                  <a:prstGeom prst="rect">
                    <a:avLst/>
                  </a:prstGeom>
                </p:spPr>
              </p:pic>
              <p:sp>
                <p:nvSpPr>
                  <p:cNvPr id="88" name="Oval 87"/>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6" name="Freeform 85"/>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84" name="Picture 83"/>
              <p:cNvPicPr>
                <a:picLocks noChangeAspect="1"/>
              </p:cNvPicPr>
              <p:nvPr/>
            </p:nvPicPr>
            <p:blipFill>
              <a:blip r:embed="rId5"/>
              <a:stretch>
                <a:fillRect/>
              </a:stretch>
            </p:blipFill>
            <p:spPr>
              <a:xfrm>
                <a:off x="5836281" y="4743137"/>
                <a:ext cx="869145" cy="869145"/>
              </a:xfrm>
              <a:prstGeom prst="rect">
                <a:avLst/>
              </a:prstGeom>
            </p:spPr>
          </p:pic>
        </p:grpSp>
        <p:sp>
          <p:nvSpPr>
            <p:cNvPr id="82" name="TextBox 81"/>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89" name="Group 88"/>
          <p:cNvGrpSpPr/>
          <p:nvPr/>
        </p:nvGrpSpPr>
        <p:grpSpPr>
          <a:xfrm>
            <a:off x="7586094" y="3579073"/>
            <a:ext cx="1895406" cy="1274338"/>
            <a:chOff x="7508894" y="4145334"/>
            <a:chExt cx="2628527" cy="1767237"/>
          </a:xfrm>
        </p:grpSpPr>
        <p:pic>
          <p:nvPicPr>
            <p:cNvPr id="90" name="Picture 89"/>
            <p:cNvPicPr>
              <a:picLocks noChangeAspect="1"/>
            </p:cNvPicPr>
            <p:nvPr/>
          </p:nvPicPr>
          <p:blipFill>
            <a:blip r:embed="rId6"/>
            <a:stretch>
              <a:fillRect/>
            </a:stretch>
          </p:blipFill>
          <p:spPr>
            <a:xfrm>
              <a:off x="7508894" y="4145334"/>
              <a:ext cx="2628527" cy="1767237"/>
            </a:xfrm>
            <a:prstGeom prst="rect">
              <a:avLst/>
            </a:prstGeom>
          </p:spPr>
        </p:pic>
        <p:sp>
          <p:nvSpPr>
            <p:cNvPr id="91" name="TextBox 90"/>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3681901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3482555351"/>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kern="1200" dirty="0">
                          <a:solidFill>
                            <a:schemeClr val="dk1"/>
                          </a:solidFill>
                          <a:latin typeface="+mn-lt"/>
                          <a:ea typeface="+mn-ea"/>
                          <a:cs typeface="+mn-cs"/>
                        </a:rPr>
                        <a:t>Module 1 – Introduction</a:t>
                      </a:r>
                    </a:p>
                  </a:txBody>
                  <a:tcPr anchor="ctr"/>
                </a:tc>
                <a:tc>
                  <a:txBody>
                    <a:bodyPr/>
                    <a:lstStyle/>
                    <a:p>
                      <a:pPr algn="l"/>
                      <a:r>
                        <a:rPr lang="en-US" sz="1100" dirty="0"/>
                        <a:t>Module 1 – Base System Setup</a:t>
                      </a:r>
                      <a:endParaRPr lang="en-US" sz="1100" dirty="0">
                        <a:latin typeface="+mn-lt"/>
                        <a:cs typeface="Segoe UI Light" panose="020B0502040204020203" pitchFamily="34" charset="0"/>
                      </a:endParaRP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dirty="0"/>
                        <a:t>Module 1 –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algn="l"/>
                      <a:r>
                        <a:rPr lang="en-US" sz="1100" dirty="0"/>
                        <a:t>Module 2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dirty="0"/>
                        <a:t>Module 3 – Advanced 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solidFill>
                            <a:srgbClr val="0078D7"/>
                          </a:solidFill>
                          <a:latin typeface="Segoe UI Semibold" panose="020B0702040204020203" pitchFamily="34" charset="0"/>
                          <a:cs typeface="Segoe UI Semibold" panose="020B0702040204020203" pitchFamily="34" charset="0"/>
                        </a:rPr>
                        <a:t>Module 3 – Management</a:t>
                      </a: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4 – Advanced management options I</a:t>
                      </a:r>
                    </a:p>
                  </a:txBody>
                  <a:tcPr anchor="ctr"/>
                </a:tc>
                <a:tc>
                  <a:txBody>
                    <a:bodyPr/>
                    <a:lstStyle/>
                    <a:p>
                      <a:pPr algn="l"/>
                      <a:r>
                        <a:rPr lang="en-US" sz="1100" dirty="0"/>
                        <a:t>Module 4 – Information </a:t>
                      </a:r>
                      <a:r>
                        <a:rPr lang="en-US" sz="1100"/>
                        <a:t>Security (WIP/AIP)</a:t>
                      </a:r>
                      <a:endParaRPr lang="en-US" sz="1100" dirty="0">
                        <a:latin typeface="+mn-lt"/>
                        <a:cs typeface="Segoe UI Light" panose="020B0502040204020203" pitchFamily="34" charset="0"/>
                      </a:endParaRPr>
                    </a:p>
                  </a:txBody>
                  <a:tcPr anchor="ctr"/>
                </a:tc>
                <a:tc gridSpan="3">
                  <a:txBody>
                    <a:bodyPr/>
                    <a:lstStyle/>
                    <a:p>
                      <a:pPr algn="l"/>
                      <a:r>
                        <a:rPr lang="en-US" sz="1100" kern="1200" dirty="0">
                          <a:solidFill>
                            <a:schemeClr val="dk1"/>
                          </a:solidFill>
                          <a:latin typeface="+mn-lt"/>
                          <a:ea typeface="+mn-ea"/>
                          <a:cs typeface="+mn-cs"/>
                        </a:rPr>
                        <a:t>Module 4 – Security</a:t>
                      </a: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chemeClr val="dk1"/>
                          </a:solidFill>
                          <a:latin typeface="+mn-lt"/>
                          <a:ea typeface="+mn-ea"/>
                          <a:cs typeface="+mn-cs"/>
                        </a:rPr>
                        <a:t>Module 5 - Advanced management options II</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3485712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12283" y="324994"/>
            <a:ext cx="9011908" cy="6344535"/>
          </a:xfrm>
          <a:prstGeom prst="rect">
            <a:avLst/>
          </a:prstGeom>
          <a:solidFill>
            <a:schemeClr val="bg1"/>
          </a:solidFill>
          <a:ln>
            <a:solidFill>
              <a:schemeClr val="accent2"/>
            </a:solidFill>
          </a:ln>
        </p:spPr>
      </p:pic>
    </p:spTree>
    <p:extLst>
      <p:ext uri="{BB962C8B-B14F-4D97-AF65-F5344CB8AC3E}">
        <p14:creationId xmlns:p14="http://schemas.microsoft.com/office/powerpoint/2010/main" val="83447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3334" y="772732"/>
            <a:ext cx="11869806" cy="5449060"/>
          </a:xfrm>
          <a:prstGeom prst="rect">
            <a:avLst/>
          </a:prstGeom>
        </p:spPr>
      </p:pic>
    </p:spTree>
    <p:extLst>
      <p:ext uri="{BB962C8B-B14F-4D97-AF65-F5344CB8AC3E}">
        <p14:creationId xmlns:p14="http://schemas.microsoft.com/office/powerpoint/2010/main" val="38383281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endParaRPr kumimoji="0" lang="en-US" sz="9000" b="0" i="0" u="none" strike="noStrike" kern="1200" cap="none" spc="-100" normalizeH="0" baseline="0" noProof="0" dirty="0">
              <a:ln w="3175">
                <a:noFill/>
              </a:ln>
              <a:gradFill>
                <a:gsLst>
                  <a:gs pos="96667">
                    <a:srgbClr val="FFFFFF"/>
                  </a:gs>
                  <a:gs pos="90000">
                    <a:srgbClr val="FFFFFF"/>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a:xfrm>
            <a:off x="274638" y="2125662"/>
            <a:ext cx="11887200" cy="1181862"/>
          </a:xfrm>
        </p:spPr>
        <p:txBody>
          <a:bodyPr/>
          <a:lstStyle/>
          <a:p>
            <a:r>
              <a:rPr lang="en-US" dirty="0"/>
              <a:t>SSO in Hybrid Setup</a:t>
            </a:r>
          </a:p>
        </p:txBody>
      </p:sp>
    </p:spTree>
    <p:extLst>
      <p:ext uri="{BB962C8B-B14F-4D97-AF65-F5344CB8AC3E}">
        <p14:creationId xmlns:p14="http://schemas.microsoft.com/office/powerpoint/2010/main" val="331686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660201" y="418779"/>
            <a:ext cx="1895406" cy="1274338"/>
            <a:chOff x="7508894" y="4145334"/>
            <a:chExt cx="2628527" cy="1767237"/>
          </a:xfrm>
        </p:grpSpPr>
        <p:pic>
          <p:nvPicPr>
            <p:cNvPr id="38" name="Picture 37"/>
            <p:cNvPicPr>
              <a:picLocks noChangeAspect="1"/>
            </p:cNvPicPr>
            <p:nvPr/>
          </p:nvPicPr>
          <p:blipFill>
            <a:blip r:embed="rId3"/>
            <a:stretch>
              <a:fillRect/>
            </a:stretch>
          </p:blipFill>
          <p:spPr>
            <a:xfrm>
              <a:off x="7508894" y="4145334"/>
              <a:ext cx="2628527" cy="1767237"/>
            </a:xfrm>
            <a:prstGeom prst="rect">
              <a:avLst/>
            </a:prstGeom>
          </p:spPr>
        </p:pic>
        <p:sp>
          <p:nvSpPr>
            <p:cNvPr id="39" name="TextBox 38"/>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grpSp>
        <p:nvGrpSpPr>
          <p:cNvPr id="15" name="Group 14"/>
          <p:cNvGrpSpPr/>
          <p:nvPr/>
        </p:nvGrpSpPr>
        <p:grpSpPr>
          <a:xfrm>
            <a:off x="7137101" y="4924870"/>
            <a:ext cx="4464495" cy="1488688"/>
            <a:chOff x="452147" y="2891637"/>
            <a:chExt cx="1370087" cy="456857"/>
          </a:xfrm>
        </p:grpSpPr>
        <p:sp>
          <p:nvSpPr>
            <p:cNvPr id="20" name="Rectangle 19"/>
            <p:cNvSpPr/>
            <p:nvPr/>
          </p:nvSpPr>
          <p:spPr>
            <a:xfrm>
              <a:off x="1195214" y="3078743"/>
              <a:ext cx="627020" cy="16666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Windows Server</a:t>
              </a:r>
            </a:p>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Active Directory</a:t>
              </a:r>
            </a:p>
          </p:txBody>
        </p:sp>
        <p:pic>
          <p:nvPicPr>
            <p:cNvPr id="17" name="Picture 16"/>
            <p:cNvPicPr>
              <a:picLocks noChangeAspect="1"/>
            </p:cNvPicPr>
            <p:nvPr/>
          </p:nvPicPr>
          <p:blipFill>
            <a:blip r:embed="rId4"/>
            <a:stretch>
              <a:fillRect/>
            </a:stretch>
          </p:blipFill>
          <p:spPr>
            <a:xfrm>
              <a:off x="452147" y="2891637"/>
              <a:ext cx="690146" cy="456857"/>
            </a:xfrm>
            <a:prstGeom prst="rect">
              <a:avLst/>
            </a:prstGeom>
          </p:spPr>
        </p:pic>
      </p:grpSp>
      <p:grpSp>
        <p:nvGrpSpPr>
          <p:cNvPr id="21" name="Group 20"/>
          <p:cNvGrpSpPr/>
          <p:nvPr/>
        </p:nvGrpSpPr>
        <p:grpSpPr>
          <a:xfrm>
            <a:off x="2084791" y="4119121"/>
            <a:ext cx="819115" cy="837038"/>
            <a:chOff x="2499131" y="3956368"/>
            <a:chExt cx="819115" cy="837038"/>
          </a:xfrm>
        </p:grpSpPr>
        <p:pic>
          <p:nvPicPr>
            <p:cNvPr id="22" name="Picture 21"/>
            <p:cNvPicPr>
              <a:picLocks noChangeAspect="1"/>
            </p:cNvPicPr>
            <p:nvPr/>
          </p:nvPicPr>
          <p:blipFill>
            <a:blip r:embed="rId5"/>
            <a:stretch>
              <a:fillRect/>
            </a:stretch>
          </p:blipFill>
          <p:spPr>
            <a:xfrm>
              <a:off x="2657471" y="3956368"/>
              <a:ext cx="660775" cy="411299"/>
            </a:xfrm>
            <a:prstGeom prst="rect">
              <a:avLst/>
            </a:prstGeom>
          </p:spPr>
        </p:pic>
        <p:pic>
          <p:nvPicPr>
            <p:cNvPr id="23" name="Picture 22"/>
            <p:cNvPicPr>
              <a:picLocks noChangeAspect="1"/>
            </p:cNvPicPr>
            <p:nvPr/>
          </p:nvPicPr>
          <p:blipFill>
            <a:blip r:embed="rId6"/>
            <a:stretch>
              <a:fillRect/>
            </a:stretch>
          </p:blipFill>
          <p:spPr>
            <a:xfrm>
              <a:off x="2674446" y="4361880"/>
              <a:ext cx="640548" cy="431526"/>
            </a:xfrm>
            <a:prstGeom prst="rect">
              <a:avLst/>
            </a:prstGeom>
          </p:spPr>
        </p:pic>
        <p:pic>
          <p:nvPicPr>
            <p:cNvPr id="24" name="Picture 23"/>
            <p:cNvPicPr>
              <a:picLocks noChangeAspect="1"/>
            </p:cNvPicPr>
            <p:nvPr/>
          </p:nvPicPr>
          <p:blipFill>
            <a:blip r:embed="rId7"/>
            <a:stretch>
              <a:fillRect/>
            </a:stretch>
          </p:blipFill>
          <p:spPr>
            <a:xfrm rot="16200000">
              <a:off x="2283368" y="4273236"/>
              <a:ext cx="471982" cy="40456"/>
            </a:xfrm>
            <a:prstGeom prst="rect">
              <a:avLst/>
            </a:prstGeom>
          </p:spPr>
        </p:pic>
      </p:grpSp>
      <p:pic>
        <p:nvPicPr>
          <p:cNvPr id="25" name="Picture 24"/>
          <p:cNvPicPr>
            <a:picLocks noChangeAspect="1"/>
          </p:cNvPicPr>
          <p:nvPr/>
        </p:nvPicPr>
        <p:blipFill>
          <a:blip r:embed="rId8"/>
          <a:stretch>
            <a:fillRect/>
          </a:stretch>
        </p:blipFill>
        <p:spPr>
          <a:xfrm>
            <a:off x="1164419" y="3644886"/>
            <a:ext cx="920372" cy="2505456"/>
          </a:xfrm>
          <a:prstGeom prst="rect">
            <a:avLst/>
          </a:prstGeom>
        </p:spPr>
      </p:pic>
      <p:grpSp>
        <p:nvGrpSpPr>
          <p:cNvPr id="28" name="Group 27"/>
          <p:cNvGrpSpPr/>
          <p:nvPr/>
        </p:nvGrpSpPr>
        <p:grpSpPr>
          <a:xfrm>
            <a:off x="2084791" y="328910"/>
            <a:ext cx="5225924" cy="1638258"/>
            <a:chOff x="5079169" y="4224074"/>
            <a:chExt cx="5330714" cy="1671108"/>
          </a:xfrm>
        </p:grpSpPr>
        <p:grpSp>
          <p:nvGrpSpPr>
            <p:cNvPr id="29" name="Group 28"/>
            <p:cNvGrpSpPr/>
            <p:nvPr/>
          </p:nvGrpSpPr>
          <p:grpSpPr>
            <a:xfrm>
              <a:off x="5079169" y="4224074"/>
              <a:ext cx="2338242" cy="1671108"/>
              <a:chOff x="5084066" y="4224074"/>
              <a:chExt cx="2338242" cy="1671108"/>
            </a:xfrm>
          </p:grpSpPr>
          <p:grpSp>
            <p:nvGrpSpPr>
              <p:cNvPr id="31" name="Group 30"/>
              <p:cNvGrpSpPr/>
              <p:nvPr/>
            </p:nvGrpSpPr>
            <p:grpSpPr>
              <a:xfrm>
                <a:off x="5084066" y="4224074"/>
                <a:ext cx="2338242" cy="1671108"/>
                <a:chOff x="2658482" y="4224074"/>
                <a:chExt cx="2338242" cy="1671108"/>
              </a:xfrm>
            </p:grpSpPr>
            <p:grpSp>
              <p:nvGrpSpPr>
                <p:cNvPr id="33" name="Group 32"/>
                <p:cNvGrpSpPr/>
                <p:nvPr/>
              </p:nvGrpSpPr>
              <p:grpSpPr>
                <a:xfrm>
                  <a:off x="2658482" y="4224074"/>
                  <a:ext cx="2338242" cy="1671108"/>
                  <a:chOff x="2658482" y="4224074"/>
                  <a:chExt cx="2338242" cy="1671108"/>
                </a:xfrm>
              </p:grpSpPr>
              <p:pic>
                <p:nvPicPr>
                  <p:cNvPr id="35" name="Picture 34"/>
                  <p:cNvPicPr>
                    <a:picLocks noChangeAspect="1"/>
                  </p:cNvPicPr>
                  <p:nvPr/>
                </p:nvPicPr>
                <p:blipFill>
                  <a:blip r:embed="rId9"/>
                  <a:stretch>
                    <a:fillRect/>
                  </a:stretch>
                </p:blipFill>
                <p:spPr>
                  <a:xfrm>
                    <a:off x="2658482" y="4315745"/>
                    <a:ext cx="2338242" cy="1579437"/>
                  </a:xfrm>
                  <a:prstGeom prst="rect">
                    <a:avLst/>
                  </a:prstGeom>
                </p:spPr>
              </p:pic>
              <p:sp>
                <p:nvSpPr>
                  <p:cNvPr id="36" name="Oval 35"/>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34" name="Freeform 33"/>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32" name="Picture 31"/>
              <p:cNvPicPr>
                <a:picLocks noChangeAspect="1"/>
              </p:cNvPicPr>
              <p:nvPr/>
            </p:nvPicPr>
            <p:blipFill>
              <a:blip r:embed="rId10"/>
              <a:stretch>
                <a:fillRect/>
              </a:stretch>
            </p:blipFill>
            <p:spPr>
              <a:xfrm>
                <a:off x="5836281" y="4743137"/>
                <a:ext cx="869145" cy="869145"/>
              </a:xfrm>
              <a:prstGeom prst="rect">
                <a:avLst/>
              </a:prstGeom>
            </p:spPr>
          </p:pic>
        </p:grpSp>
        <p:sp>
          <p:nvSpPr>
            <p:cNvPr id="30" name="TextBox 29"/>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pic>
        <p:nvPicPr>
          <p:cNvPr id="40" name="Picture 39"/>
          <p:cNvPicPr>
            <a:picLocks noChangeAspect="1"/>
          </p:cNvPicPr>
          <p:nvPr/>
        </p:nvPicPr>
        <p:blipFill>
          <a:blip r:embed="rId11"/>
          <a:stretch>
            <a:fillRect/>
          </a:stretch>
        </p:blipFill>
        <p:spPr>
          <a:xfrm>
            <a:off x="10722773" y="3344841"/>
            <a:ext cx="880117" cy="1548560"/>
          </a:xfrm>
          <a:prstGeom prst="rect">
            <a:avLst/>
          </a:prstGeom>
        </p:spPr>
      </p:pic>
      <p:grpSp>
        <p:nvGrpSpPr>
          <p:cNvPr id="51" name="Group 50"/>
          <p:cNvGrpSpPr/>
          <p:nvPr/>
        </p:nvGrpSpPr>
        <p:grpSpPr>
          <a:xfrm>
            <a:off x="6975387" y="562008"/>
            <a:ext cx="1494437" cy="1004755"/>
            <a:chOff x="10628955" y="3238085"/>
            <a:chExt cx="1458490" cy="980587"/>
          </a:xfrm>
        </p:grpSpPr>
        <p:pic>
          <p:nvPicPr>
            <p:cNvPr id="52" name="Picture 51"/>
            <p:cNvPicPr>
              <a:picLocks noChangeAspect="1"/>
            </p:cNvPicPr>
            <p:nvPr/>
          </p:nvPicPr>
          <p:blipFill>
            <a:blip r:embed="rId3"/>
            <a:stretch>
              <a:fillRect/>
            </a:stretch>
          </p:blipFill>
          <p:spPr>
            <a:xfrm>
              <a:off x="10628955" y="3238085"/>
              <a:ext cx="1458490" cy="980587"/>
            </a:xfrm>
            <a:prstGeom prst="rect">
              <a:avLst/>
            </a:prstGeom>
          </p:spPr>
        </p:pic>
        <p:sp>
          <p:nvSpPr>
            <p:cNvPr id="53" name="TextBox 52"/>
            <p:cNvSpPr txBox="1"/>
            <p:nvPr/>
          </p:nvSpPr>
          <p:spPr>
            <a:xfrm>
              <a:off x="10691609" y="3647935"/>
              <a:ext cx="1333920"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OneDrive</a:t>
              </a:r>
            </a:p>
          </p:txBody>
        </p:sp>
      </p:grpSp>
      <p:grpSp>
        <p:nvGrpSpPr>
          <p:cNvPr id="54" name="Group 53"/>
          <p:cNvGrpSpPr/>
          <p:nvPr/>
        </p:nvGrpSpPr>
        <p:grpSpPr>
          <a:xfrm>
            <a:off x="8249332" y="486178"/>
            <a:ext cx="1783830" cy="1203651"/>
            <a:chOff x="10266385" y="3762279"/>
            <a:chExt cx="1740922" cy="1174699"/>
          </a:xfrm>
        </p:grpSpPr>
        <p:pic>
          <p:nvPicPr>
            <p:cNvPr id="55" name="Picture 54"/>
            <p:cNvPicPr>
              <a:picLocks noChangeAspect="1"/>
            </p:cNvPicPr>
            <p:nvPr/>
          </p:nvPicPr>
          <p:blipFill>
            <a:blip r:embed="rId12"/>
            <a:stretch>
              <a:fillRect/>
            </a:stretch>
          </p:blipFill>
          <p:spPr>
            <a:xfrm>
              <a:off x="10266385" y="3762279"/>
              <a:ext cx="1740922" cy="1174699"/>
            </a:xfrm>
            <a:prstGeom prst="rect">
              <a:avLst/>
            </a:prstGeom>
          </p:spPr>
        </p:pic>
        <p:sp>
          <p:nvSpPr>
            <p:cNvPr id="56" name="TextBox 55"/>
            <p:cNvSpPr txBox="1"/>
            <p:nvPr/>
          </p:nvSpPr>
          <p:spPr>
            <a:xfrm>
              <a:off x="10405117" y="4325388"/>
              <a:ext cx="1489586"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Office 365</a:t>
              </a:r>
            </a:p>
          </p:txBody>
        </p:sp>
      </p:grpSp>
      <p:grpSp>
        <p:nvGrpSpPr>
          <p:cNvPr id="57" name="Group 56"/>
          <p:cNvGrpSpPr/>
          <p:nvPr/>
        </p:nvGrpSpPr>
        <p:grpSpPr>
          <a:xfrm>
            <a:off x="7556295" y="1368568"/>
            <a:ext cx="1488435" cy="1000719"/>
            <a:chOff x="9301960" y="4339948"/>
            <a:chExt cx="1452632" cy="976648"/>
          </a:xfrm>
        </p:grpSpPr>
        <p:pic>
          <p:nvPicPr>
            <p:cNvPr id="58" name="Picture 57"/>
            <p:cNvPicPr>
              <a:picLocks noChangeAspect="1"/>
            </p:cNvPicPr>
            <p:nvPr/>
          </p:nvPicPr>
          <p:blipFill>
            <a:blip r:embed="rId3"/>
            <a:stretch>
              <a:fillRect/>
            </a:stretch>
          </p:blipFill>
          <p:spPr>
            <a:xfrm>
              <a:off x="9301960" y="4339948"/>
              <a:ext cx="1452632" cy="976648"/>
            </a:xfrm>
            <a:prstGeom prst="rect">
              <a:avLst/>
            </a:prstGeom>
          </p:spPr>
        </p:pic>
        <p:sp>
          <p:nvSpPr>
            <p:cNvPr id="59" name="TextBox 58"/>
            <p:cNvSpPr txBox="1"/>
            <p:nvPr/>
          </p:nvSpPr>
          <p:spPr>
            <a:xfrm>
              <a:off x="9610026" y="4769105"/>
              <a:ext cx="919773" cy="238547"/>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Dynamics</a:t>
              </a:r>
            </a:p>
          </p:txBody>
        </p:sp>
      </p:grpSp>
      <p:grpSp>
        <p:nvGrpSpPr>
          <p:cNvPr id="60" name="Group 59"/>
          <p:cNvGrpSpPr/>
          <p:nvPr/>
        </p:nvGrpSpPr>
        <p:grpSpPr>
          <a:xfrm>
            <a:off x="8331955" y="4804756"/>
            <a:ext cx="639402" cy="398484"/>
            <a:chOff x="5556947" y="2637516"/>
            <a:chExt cx="869608" cy="541950"/>
          </a:xfrm>
        </p:grpSpPr>
        <p:grpSp>
          <p:nvGrpSpPr>
            <p:cNvPr id="61" name="Group 115"/>
            <p:cNvGrpSpPr>
              <a:grpSpLocks/>
            </p:cNvGrpSpPr>
            <p:nvPr/>
          </p:nvGrpSpPr>
          <p:grpSpPr bwMode="auto">
            <a:xfrm>
              <a:off x="5556947" y="2637516"/>
              <a:ext cx="869608" cy="541950"/>
              <a:chOff x="5437366" y="1237061"/>
              <a:chExt cx="4432300" cy="2764080"/>
            </a:xfrm>
          </p:grpSpPr>
          <p:sp>
            <p:nvSpPr>
              <p:cNvPr id="63" name="Rectangle 62"/>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4" name="Oval 63"/>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5" name="Rectangle 64"/>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6" name="Oval 65"/>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62"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13244" fontAlgn="base">
                <a:spcBef>
                  <a:spcPct val="0"/>
                </a:spcBef>
                <a:spcAft>
                  <a:spcPct val="0"/>
                </a:spcAft>
                <a:defRPr/>
              </a:pPr>
              <a:endParaRPr lang="en-US" sz="1961">
                <a:noFill/>
                <a:ea typeface="ＭＳ Ｐゴシック" charset="0"/>
              </a:endParaRPr>
            </a:p>
          </p:txBody>
        </p:sp>
      </p:grpSp>
      <p:grpSp>
        <p:nvGrpSpPr>
          <p:cNvPr id="67" name="Group 66"/>
          <p:cNvGrpSpPr/>
          <p:nvPr/>
        </p:nvGrpSpPr>
        <p:grpSpPr>
          <a:xfrm>
            <a:off x="8675143" y="3673472"/>
            <a:ext cx="639402" cy="398484"/>
            <a:chOff x="5556947" y="2637516"/>
            <a:chExt cx="869608" cy="541950"/>
          </a:xfrm>
        </p:grpSpPr>
        <p:grpSp>
          <p:nvGrpSpPr>
            <p:cNvPr id="68" name="Group 115"/>
            <p:cNvGrpSpPr>
              <a:grpSpLocks/>
            </p:cNvGrpSpPr>
            <p:nvPr/>
          </p:nvGrpSpPr>
          <p:grpSpPr bwMode="auto">
            <a:xfrm>
              <a:off x="5556947" y="2637516"/>
              <a:ext cx="869608" cy="541950"/>
              <a:chOff x="5437366" y="1237061"/>
              <a:chExt cx="4432300" cy="2764080"/>
            </a:xfrm>
          </p:grpSpPr>
          <p:sp>
            <p:nvSpPr>
              <p:cNvPr id="70" name="Rectangle 69"/>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2" name="Rectangle 71"/>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3" name="Oval 72"/>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69"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74" name="Group 73"/>
          <p:cNvGrpSpPr/>
          <p:nvPr/>
        </p:nvGrpSpPr>
        <p:grpSpPr>
          <a:xfrm>
            <a:off x="9959811" y="4397370"/>
            <a:ext cx="639402" cy="398484"/>
            <a:chOff x="5556947" y="2637516"/>
            <a:chExt cx="869608" cy="541950"/>
          </a:xfrm>
        </p:grpSpPr>
        <p:grpSp>
          <p:nvGrpSpPr>
            <p:cNvPr id="75" name="Group 115"/>
            <p:cNvGrpSpPr>
              <a:grpSpLocks/>
            </p:cNvGrpSpPr>
            <p:nvPr/>
          </p:nvGrpSpPr>
          <p:grpSpPr bwMode="auto">
            <a:xfrm>
              <a:off x="5556947" y="2637516"/>
              <a:ext cx="869608" cy="541950"/>
              <a:chOff x="5437366" y="1237061"/>
              <a:chExt cx="4432300" cy="2764080"/>
            </a:xfrm>
          </p:grpSpPr>
          <p:sp>
            <p:nvSpPr>
              <p:cNvPr id="77" name="Rectangle 76"/>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8" name="Oval 77"/>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9" name="Rectangle 78"/>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76"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81" name="Group 80"/>
          <p:cNvGrpSpPr/>
          <p:nvPr/>
        </p:nvGrpSpPr>
        <p:grpSpPr>
          <a:xfrm>
            <a:off x="8480772" y="3744382"/>
            <a:ext cx="1712126" cy="1494579"/>
            <a:chOff x="9673563" y="1959773"/>
            <a:chExt cx="1746705" cy="1524765"/>
          </a:xfrm>
        </p:grpSpPr>
        <p:grpSp>
          <p:nvGrpSpPr>
            <p:cNvPr id="82" name="Group 81"/>
            <p:cNvGrpSpPr/>
            <p:nvPr/>
          </p:nvGrpSpPr>
          <p:grpSpPr>
            <a:xfrm>
              <a:off x="10137646" y="2215552"/>
              <a:ext cx="420672" cy="419860"/>
              <a:chOff x="12908129" y="6174892"/>
              <a:chExt cx="456988" cy="456106"/>
            </a:xfrm>
          </p:grpSpPr>
          <p:sp>
            <p:nvSpPr>
              <p:cNvPr id="110"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1"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2"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3"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3" name="Group 82"/>
            <p:cNvGrpSpPr/>
            <p:nvPr/>
          </p:nvGrpSpPr>
          <p:grpSpPr>
            <a:xfrm>
              <a:off x="10821785" y="2860779"/>
              <a:ext cx="511793" cy="510805"/>
              <a:chOff x="12997613" y="6264976"/>
              <a:chExt cx="456988" cy="456106"/>
            </a:xfrm>
          </p:grpSpPr>
          <p:sp>
            <p:nvSpPr>
              <p:cNvPr id="106"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7"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8"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9"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4" name="Group 83"/>
            <p:cNvGrpSpPr/>
            <p:nvPr/>
          </p:nvGrpSpPr>
          <p:grpSpPr>
            <a:xfrm>
              <a:off x="10454633" y="2215550"/>
              <a:ext cx="660034" cy="660031"/>
              <a:chOff x="13614635" y="6174652"/>
              <a:chExt cx="456987" cy="456987"/>
            </a:xfrm>
          </p:grpSpPr>
          <p:sp>
            <p:nvSpPr>
              <p:cNvPr id="101"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2"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3"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4"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5"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5" name="Group 7"/>
            <p:cNvGrpSpPr>
              <a:grpSpLocks/>
            </p:cNvGrpSpPr>
            <p:nvPr/>
          </p:nvGrpSpPr>
          <p:grpSpPr bwMode="auto">
            <a:xfrm>
              <a:off x="10909468" y="1959773"/>
              <a:ext cx="510800" cy="510658"/>
              <a:chOff x="5873289" y="2477014"/>
              <a:chExt cx="1305953" cy="1315159"/>
            </a:xfrm>
          </p:grpSpPr>
          <p:sp>
            <p:nvSpPr>
              <p:cNvPr id="97"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8"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9"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0"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6" name="Group 7"/>
            <p:cNvGrpSpPr>
              <a:grpSpLocks/>
            </p:cNvGrpSpPr>
            <p:nvPr/>
          </p:nvGrpSpPr>
          <p:grpSpPr bwMode="auto">
            <a:xfrm>
              <a:off x="10119414" y="2912481"/>
              <a:ext cx="572217" cy="572057"/>
              <a:chOff x="5873289" y="2477014"/>
              <a:chExt cx="1305953" cy="1315159"/>
            </a:xfrm>
          </p:grpSpPr>
          <p:sp>
            <p:nvSpPr>
              <p:cNvPr id="93"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4"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5"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6"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7" name="Group 86"/>
            <p:cNvGrpSpPr/>
            <p:nvPr/>
          </p:nvGrpSpPr>
          <p:grpSpPr>
            <a:xfrm>
              <a:off x="9673563" y="2526268"/>
              <a:ext cx="441321" cy="441319"/>
              <a:chOff x="13614635" y="6174652"/>
              <a:chExt cx="456987" cy="456987"/>
            </a:xfrm>
          </p:grpSpPr>
          <p:sp>
            <p:nvSpPr>
              <p:cNvPr id="88"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9"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0"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1"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2"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pic>
        <p:nvPicPr>
          <p:cNvPr id="114" name="Picture 113"/>
          <p:cNvPicPr>
            <a:picLocks noChangeAspect="1"/>
          </p:cNvPicPr>
          <p:nvPr/>
        </p:nvPicPr>
        <p:blipFill rotWithShape="1">
          <a:blip r:embed="rId13"/>
          <a:srcRect b="27520"/>
          <a:stretch/>
        </p:blipFill>
        <p:spPr>
          <a:xfrm>
            <a:off x="7647239" y="4893401"/>
            <a:ext cx="531738" cy="867157"/>
          </a:xfrm>
          <a:prstGeom prst="rect">
            <a:avLst/>
          </a:prstGeom>
        </p:spPr>
      </p:pic>
      <p:pic>
        <p:nvPicPr>
          <p:cNvPr id="115" name="Picture 114"/>
          <p:cNvPicPr>
            <a:picLocks noChangeAspect="1"/>
          </p:cNvPicPr>
          <p:nvPr/>
        </p:nvPicPr>
        <p:blipFill rotWithShape="1">
          <a:blip r:embed="rId13"/>
          <a:srcRect b="27520"/>
          <a:stretch/>
        </p:blipFill>
        <p:spPr>
          <a:xfrm>
            <a:off x="3695862" y="1189063"/>
            <a:ext cx="531738" cy="867157"/>
          </a:xfrm>
          <a:prstGeom prst="rect">
            <a:avLst/>
          </a:prstGeom>
        </p:spPr>
      </p:pic>
      <p:sp>
        <p:nvSpPr>
          <p:cNvPr id="117" name="TextBox 116"/>
          <p:cNvSpPr txBox="1"/>
          <p:nvPr/>
        </p:nvSpPr>
        <p:spPr>
          <a:xfrm>
            <a:off x="5292945" y="2707484"/>
            <a:ext cx="1656184" cy="1037207"/>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lumMod val="20000"/>
                    <a:lumOff val="80000"/>
                  </a:schemeClr>
                </a:solidFill>
              </a:rPr>
              <a:t>Azure AD </a:t>
            </a:r>
          </a:p>
          <a:p>
            <a:pPr algn="r">
              <a:lnSpc>
                <a:spcPct val="90000"/>
              </a:lnSpc>
              <a:spcAft>
                <a:spcPts val="600"/>
              </a:spcAft>
            </a:pPr>
            <a:r>
              <a:rPr lang="en-NZ" sz="2400" dirty="0">
                <a:solidFill>
                  <a:schemeClr val="tx2">
                    <a:lumMod val="20000"/>
                    <a:lumOff val="80000"/>
                  </a:schemeClr>
                </a:solidFill>
              </a:rPr>
              <a:t>Connect</a:t>
            </a:r>
          </a:p>
        </p:txBody>
      </p:sp>
      <p:pic>
        <p:nvPicPr>
          <p:cNvPr id="118" name="Picture 117"/>
          <p:cNvPicPr>
            <a:picLocks noChangeAspect="1"/>
          </p:cNvPicPr>
          <p:nvPr/>
        </p:nvPicPr>
        <p:blipFill>
          <a:blip r:embed="rId14"/>
          <a:stretch>
            <a:fillRect/>
          </a:stretch>
        </p:blipFill>
        <p:spPr>
          <a:xfrm>
            <a:off x="6146229" y="5816793"/>
            <a:ext cx="570768" cy="1074386"/>
          </a:xfrm>
          <a:prstGeom prst="rect">
            <a:avLst/>
          </a:prstGeom>
        </p:spPr>
      </p:pic>
      <p:sp>
        <p:nvSpPr>
          <p:cNvPr id="119" name="Rectangle 118"/>
          <p:cNvSpPr/>
          <p:nvPr/>
        </p:nvSpPr>
        <p:spPr>
          <a:xfrm>
            <a:off x="6768740" y="6549833"/>
            <a:ext cx="4114513" cy="27154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System Center Configuration Manager</a:t>
            </a:r>
          </a:p>
        </p:txBody>
      </p:sp>
      <p:sp>
        <p:nvSpPr>
          <p:cNvPr id="123" name="TextBox 122"/>
          <p:cNvSpPr txBox="1"/>
          <p:nvPr/>
        </p:nvSpPr>
        <p:spPr>
          <a:xfrm>
            <a:off x="2660333" y="4678575"/>
            <a:ext cx="1975014" cy="1702004"/>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lumMod val="20000"/>
                    <a:lumOff val="80000"/>
                  </a:schemeClr>
                </a:solidFill>
              </a:rPr>
              <a:t>SCCM Intune</a:t>
            </a:r>
          </a:p>
          <a:p>
            <a:pPr algn="r">
              <a:lnSpc>
                <a:spcPct val="90000"/>
              </a:lnSpc>
              <a:spcAft>
                <a:spcPts val="600"/>
              </a:spcAft>
            </a:pPr>
            <a:r>
              <a:rPr lang="en-NZ" sz="2400" dirty="0">
                <a:solidFill>
                  <a:schemeClr val="tx2">
                    <a:lumMod val="20000"/>
                    <a:lumOff val="80000"/>
                  </a:schemeClr>
                </a:solidFill>
              </a:rPr>
              <a:t>Hybrid Connection</a:t>
            </a:r>
          </a:p>
        </p:txBody>
      </p:sp>
      <p:sp>
        <p:nvSpPr>
          <p:cNvPr id="2" name="Left-Right Arrow 1"/>
          <p:cNvSpPr/>
          <p:nvPr/>
        </p:nvSpPr>
        <p:spPr bwMode="auto">
          <a:xfrm rot="2684273">
            <a:off x="647927" y="3798277"/>
            <a:ext cx="6313476" cy="300802"/>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124" name="Left-Right Arrow 123"/>
          <p:cNvSpPr/>
          <p:nvPr/>
        </p:nvSpPr>
        <p:spPr bwMode="auto">
          <a:xfrm rot="2684273">
            <a:off x="3199033" y="3740155"/>
            <a:ext cx="5125042" cy="300802"/>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155254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fade">
                                      <p:cBhvr>
                                        <p:cTn id="11" dur="500"/>
                                        <p:tgtEl>
                                          <p:spTgt spid="1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7"/>
                                        </p:tgtEl>
                                        <p:attrNameLst>
                                          <p:attrName>style.visibility</p:attrName>
                                        </p:attrNameLst>
                                      </p:cBhvr>
                                      <p:to>
                                        <p:strVal val="visible"/>
                                      </p:to>
                                    </p:set>
                                    <p:animEffect transition="in" filter="fade">
                                      <p:cBhvr>
                                        <p:cTn id="15" dur="500"/>
                                        <p:tgtEl>
                                          <p:spTgt spid="1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23" grpId="0"/>
      <p:bldP spid="2" grpId="0" animBg="1"/>
      <p:bldP spid="1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Down Arrow 46"/>
          <p:cNvSpPr/>
          <p:nvPr/>
        </p:nvSpPr>
        <p:spPr bwMode="auto">
          <a:xfrm rot="302947">
            <a:off x="2634758" y="1840086"/>
            <a:ext cx="351287" cy="2215773"/>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43" name="Down Arrow 42"/>
          <p:cNvSpPr/>
          <p:nvPr/>
        </p:nvSpPr>
        <p:spPr bwMode="auto">
          <a:xfrm rot="16703276">
            <a:off x="5029370" y="2657046"/>
            <a:ext cx="351287" cy="4811316"/>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41" name="Down Arrow 40"/>
          <p:cNvSpPr/>
          <p:nvPr/>
        </p:nvSpPr>
        <p:spPr bwMode="auto">
          <a:xfrm rot="11031285">
            <a:off x="2608985" y="1997561"/>
            <a:ext cx="351287" cy="2125538"/>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37" name="Group 36"/>
          <p:cNvGrpSpPr/>
          <p:nvPr/>
        </p:nvGrpSpPr>
        <p:grpSpPr>
          <a:xfrm>
            <a:off x="660201" y="418779"/>
            <a:ext cx="1895406" cy="1274338"/>
            <a:chOff x="7508894" y="4145334"/>
            <a:chExt cx="2628527" cy="1767237"/>
          </a:xfrm>
        </p:grpSpPr>
        <p:pic>
          <p:nvPicPr>
            <p:cNvPr id="38" name="Picture 37"/>
            <p:cNvPicPr>
              <a:picLocks noChangeAspect="1"/>
            </p:cNvPicPr>
            <p:nvPr/>
          </p:nvPicPr>
          <p:blipFill>
            <a:blip r:embed="rId3"/>
            <a:stretch>
              <a:fillRect/>
            </a:stretch>
          </p:blipFill>
          <p:spPr>
            <a:xfrm>
              <a:off x="7508894" y="4145334"/>
              <a:ext cx="2628527" cy="1767237"/>
            </a:xfrm>
            <a:prstGeom prst="rect">
              <a:avLst/>
            </a:prstGeom>
          </p:spPr>
        </p:pic>
        <p:sp>
          <p:nvSpPr>
            <p:cNvPr id="39" name="TextBox 38"/>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grpSp>
        <p:nvGrpSpPr>
          <p:cNvPr id="15" name="Group 14"/>
          <p:cNvGrpSpPr/>
          <p:nvPr/>
        </p:nvGrpSpPr>
        <p:grpSpPr>
          <a:xfrm>
            <a:off x="7137101" y="4924870"/>
            <a:ext cx="4464495" cy="1488688"/>
            <a:chOff x="452147" y="2891637"/>
            <a:chExt cx="1370087" cy="456857"/>
          </a:xfrm>
        </p:grpSpPr>
        <p:sp>
          <p:nvSpPr>
            <p:cNvPr id="20" name="Rectangle 19"/>
            <p:cNvSpPr/>
            <p:nvPr/>
          </p:nvSpPr>
          <p:spPr>
            <a:xfrm>
              <a:off x="1195214" y="3078743"/>
              <a:ext cx="627020" cy="16666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Windows Server</a:t>
              </a:r>
            </a:p>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Active Directory</a:t>
              </a:r>
            </a:p>
          </p:txBody>
        </p:sp>
        <p:pic>
          <p:nvPicPr>
            <p:cNvPr id="17" name="Picture 16"/>
            <p:cNvPicPr>
              <a:picLocks noChangeAspect="1"/>
            </p:cNvPicPr>
            <p:nvPr/>
          </p:nvPicPr>
          <p:blipFill>
            <a:blip r:embed="rId4"/>
            <a:stretch>
              <a:fillRect/>
            </a:stretch>
          </p:blipFill>
          <p:spPr>
            <a:xfrm>
              <a:off x="452147" y="2891637"/>
              <a:ext cx="690146" cy="456857"/>
            </a:xfrm>
            <a:prstGeom prst="rect">
              <a:avLst/>
            </a:prstGeom>
          </p:spPr>
        </p:pic>
      </p:grpSp>
      <p:grpSp>
        <p:nvGrpSpPr>
          <p:cNvPr id="21" name="Group 20"/>
          <p:cNvGrpSpPr/>
          <p:nvPr/>
        </p:nvGrpSpPr>
        <p:grpSpPr>
          <a:xfrm>
            <a:off x="2084791" y="4119121"/>
            <a:ext cx="819115" cy="837038"/>
            <a:chOff x="2499131" y="3956368"/>
            <a:chExt cx="819115" cy="837038"/>
          </a:xfrm>
        </p:grpSpPr>
        <p:pic>
          <p:nvPicPr>
            <p:cNvPr id="22" name="Picture 21"/>
            <p:cNvPicPr>
              <a:picLocks noChangeAspect="1"/>
            </p:cNvPicPr>
            <p:nvPr/>
          </p:nvPicPr>
          <p:blipFill>
            <a:blip r:embed="rId5"/>
            <a:stretch>
              <a:fillRect/>
            </a:stretch>
          </p:blipFill>
          <p:spPr>
            <a:xfrm>
              <a:off x="2657471" y="3956368"/>
              <a:ext cx="660775" cy="411299"/>
            </a:xfrm>
            <a:prstGeom prst="rect">
              <a:avLst/>
            </a:prstGeom>
          </p:spPr>
        </p:pic>
        <p:pic>
          <p:nvPicPr>
            <p:cNvPr id="23" name="Picture 22"/>
            <p:cNvPicPr>
              <a:picLocks noChangeAspect="1"/>
            </p:cNvPicPr>
            <p:nvPr/>
          </p:nvPicPr>
          <p:blipFill>
            <a:blip r:embed="rId6"/>
            <a:stretch>
              <a:fillRect/>
            </a:stretch>
          </p:blipFill>
          <p:spPr>
            <a:xfrm>
              <a:off x="2674446" y="4361880"/>
              <a:ext cx="640548" cy="431526"/>
            </a:xfrm>
            <a:prstGeom prst="rect">
              <a:avLst/>
            </a:prstGeom>
          </p:spPr>
        </p:pic>
        <p:pic>
          <p:nvPicPr>
            <p:cNvPr id="24" name="Picture 23"/>
            <p:cNvPicPr>
              <a:picLocks noChangeAspect="1"/>
            </p:cNvPicPr>
            <p:nvPr/>
          </p:nvPicPr>
          <p:blipFill>
            <a:blip r:embed="rId7"/>
            <a:stretch>
              <a:fillRect/>
            </a:stretch>
          </p:blipFill>
          <p:spPr>
            <a:xfrm rot="16200000">
              <a:off x="2283368" y="4273236"/>
              <a:ext cx="471982" cy="40456"/>
            </a:xfrm>
            <a:prstGeom prst="rect">
              <a:avLst/>
            </a:prstGeom>
          </p:spPr>
        </p:pic>
      </p:grpSp>
      <p:pic>
        <p:nvPicPr>
          <p:cNvPr id="25" name="Picture 24"/>
          <p:cNvPicPr>
            <a:picLocks noChangeAspect="1"/>
          </p:cNvPicPr>
          <p:nvPr/>
        </p:nvPicPr>
        <p:blipFill>
          <a:blip r:embed="rId8"/>
          <a:stretch>
            <a:fillRect/>
          </a:stretch>
        </p:blipFill>
        <p:spPr>
          <a:xfrm>
            <a:off x="1164419" y="3644886"/>
            <a:ext cx="920372" cy="2505456"/>
          </a:xfrm>
          <a:prstGeom prst="rect">
            <a:avLst/>
          </a:prstGeom>
        </p:spPr>
      </p:pic>
      <p:grpSp>
        <p:nvGrpSpPr>
          <p:cNvPr id="28" name="Group 27"/>
          <p:cNvGrpSpPr/>
          <p:nvPr/>
        </p:nvGrpSpPr>
        <p:grpSpPr>
          <a:xfrm>
            <a:off x="2084791" y="328910"/>
            <a:ext cx="5225924" cy="1638258"/>
            <a:chOff x="5079169" y="4224074"/>
            <a:chExt cx="5330714" cy="1671108"/>
          </a:xfrm>
        </p:grpSpPr>
        <p:grpSp>
          <p:nvGrpSpPr>
            <p:cNvPr id="29" name="Group 28"/>
            <p:cNvGrpSpPr/>
            <p:nvPr/>
          </p:nvGrpSpPr>
          <p:grpSpPr>
            <a:xfrm>
              <a:off x="5079169" y="4224074"/>
              <a:ext cx="2338242" cy="1671108"/>
              <a:chOff x="5084066" y="4224074"/>
              <a:chExt cx="2338242" cy="1671108"/>
            </a:xfrm>
          </p:grpSpPr>
          <p:grpSp>
            <p:nvGrpSpPr>
              <p:cNvPr id="31" name="Group 30"/>
              <p:cNvGrpSpPr/>
              <p:nvPr/>
            </p:nvGrpSpPr>
            <p:grpSpPr>
              <a:xfrm>
                <a:off x="5084066" y="4224074"/>
                <a:ext cx="2338242" cy="1671108"/>
                <a:chOff x="2658482" y="4224074"/>
                <a:chExt cx="2338242" cy="1671108"/>
              </a:xfrm>
            </p:grpSpPr>
            <p:grpSp>
              <p:nvGrpSpPr>
                <p:cNvPr id="33" name="Group 32"/>
                <p:cNvGrpSpPr/>
                <p:nvPr/>
              </p:nvGrpSpPr>
              <p:grpSpPr>
                <a:xfrm>
                  <a:off x="2658482" y="4224074"/>
                  <a:ext cx="2338242" cy="1671108"/>
                  <a:chOff x="2658482" y="4224074"/>
                  <a:chExt cx="2338242" cy="1671108"/>
                </a:xfrm>
              </p:grpSpPr>
              <p:pic>
                <p:nvPicPr>
                  <p:cNvPr id="35" name="Picture 34"/>
                  <p:cNvPicPr>
                    <a:picLocks noChangeAspect="1"/>
                  </p:cNvPicPr>
                  <p:nvPr/>
                </p:nvPicPr>
                <p:blipFill>
                  <a:blip r:embed="rId9"/>
                  <a:stretch>
                    <a:fillRect/>
                  </a:stretch>
                </p:blipFill>
                <p:spPr>
                  <a:xfrm>
                    <a:off x="2658482" y="4315745"/>
                    <a:ext cx="2338242" cy="1579437"/>
                  </a:xfrm>
                  <a:prstGeom prst="rect">
                    <a:avLst/>
                  </a:prstGeom>
                </p:spPr>
              </p:pic>
              <p:sp>
                <p:nvSpPr>
                  <p:cNvPr id="36" name="Oval 35"/>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34" name="Freeform 33"/>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32" name="Picture 31"/>
              <p:cNvPicPr>
                <a:picLocks noChangeAspect="1"/>
              </p:cNvPicPr>
              <p:nvPr/>
            </p:nvPicPr>
            <p:blipFill>
              <a:blip r:embed="rId10"/>
              <a:stretch>
                <a:fillRect/>
              </a:stretch>
            </p:blipFill>
            <p:spPr>
              <a:xfrm>
                <a:off x="5836281" y="4743137"/>
                <a:ext cx="869145" cy="869145"/>
              </a:xfrm>
              <a:prstGeom prst="rect">
                <a:avLst/>
              </a:prstGeom>
            </p:spPr>
          </p:pic>
        </p:grpSp>
        <p:sp>
          <p:nvSpPr>
            <p:cNvPr id="30" name="TextBox 29"/>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pic>
        <p:nvPicPr>
          <p:cNvPr id="40" name="Picture 39"/>
          <p:cNvPicPr>
            <a:picLocks noChangeAspect="1"/>
          </p:cNvPicPr>
          <p:nvPr/>
        </p:nvPicPr>
        <p:blipFill>
          <a:blip r:embed="rId11"/>
          <a:stretch>
            <a:fillRect/>
          </a:stretch>
        </p:blipFill>
        <p:spPr>
          <a:xfrm>
            <a:off x="10722773" y="3344841"/>
            <a:ext cx="880117" cy="1548560"/>
          </a:xfrm>
          <a:prstGeom prst="rect">
            <a:avLst/>
          </a:prstGeom>
        </p:spPr>
      </p:pic>
      <p:sp>
        <p:nvSpPr>
          <p:cNvPr id="42" name="TextBox 41"/>
          <p:cNvSpPr txBox="1"/>
          <p:nvPr/>
        </p:nvSpPr>
        <p:spPr>
          <a:xfrm>
            <a:off x="710393" y="2177631"/>
            <a:ext cx="1795020" cy="1037207"/>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lumMod val="20000"/>
                    <a:lumOff val="80000"/>
                  </a:schemeClr>
                </a:solidFill>
              </a:rPr>
              <a:t>Username</a:t>
            </a:r>
          </a:p>
          <a:p>
            <a:pPr algn="r">
              <a:lnSpc>
                <a:spcPct val="90000"/>
              </a:lnSpc>
              <a:spcAft>
                <a:spcPts val="600"/>
              </a:spcAft>
            </a:pPr>
            <a:r>
              <a:rPr lang="en-NZ" sz="2400" dirty="0">
                <a:solidFill>
                  <a:schemeClr val="tx2">
                    <a:lumMod val="20000"/>
                    <a:lumOff val="80000"/>
                  </a:schemeClr>
                </a:solidFill>
              </a:rPr>
              <a:t>Password </a:t>
            </a:r>
          </a:p>
        </p:txBody>
      </p:sp>
      <p:sp>
        <p:nvSpPr>
          <p:cNvPr id="44" name="TextBox 43"/>
          <p:cNvSpPr txBox="1"/>
          <p:nvPr/>
        </p:nvSpPr>
        <p:spPr>
          <a:xfrm>
            <a:off x="3971554" y="5287508"/>
            <a:ext cx="1795020" cy="1037207"/>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lumMod val="20000"/>
                    <a:lumOff val="80000"/>
                  </a:schemeClr>
                </a:solidFill>
              </a:rPr>
              <a:t>Username</a:t>
            </a:r>
          </a:p>
          <a:p>
            <a:pPr algn="r">
              <a:lnSpc>
                <a:spcPct val="90000"/>
              </a:lnSpc>
              <a:spcAft>
                <a:spcPts val="600"/>
              </a:spcAft>
            </a:pPr>
            <a:r>
              <a:rPr lang="en-NZ" sz="2400" dirty="0">
                <a:solidFill>
                  <a:schemeClr val="tx2">
                    <a:lumMod val="20000"/>
                    <a:lumOff val="80000"/>
                  </a:schemeClr>
                </a:solidFill>
              </a:rPr>
              <a:t>Password</a:t>
            </a:r>
          </a:p>
        </p:txBody>
      </p:sp>
      <p:sp>
        <p:nvSpPr>
          <p:cNvPr id="45" name="Down Arrow 44"/>
          <p:cNvSpPr/>
          <p:nvPr/>
        </p:nvSpPr>
        <p:spPr bwMode="auto">
          <a:xfrm rot="5919896">
            <a:off x="5177618" y="2659795"/>
            <a:ext cx="351287" cy="4877327"/>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46" name="TextBox 45"/>
          <p:cNvSpPr txBox="1"/>
          <p:nvPr/>
        </p:nvSpPr>
        <p:spPr>
          <a:xfrm rot="21571994">
            <a:off x="4010579" y="5315252"/>
            <a:ext cx="1795020" cy="960263"/>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lumMod val="20000"/>
                    <a:lumOff val="80000"/>
                  </a:schemeClr>
                </a:solidFill>
              </a:rPr>
              <a:t>Kerberos Ticket</a:t>
            </a:r>
          </a:p>
        </p:txBody>
      </p:sp>
      <p:sp>
        <p:nvSpPr>
          <p:cNvPr id="48" name="TextBox 47"/>
          <p:cNvSpPr txBox="1"/>
          <p:nvPr/>
        </p:nvSpPr>
        <p:spPr>
          <a:xfrm>
            <a:off x="842187" y="2161219"/>
            <a:ext cx="1656184" cy="1446550"/>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lumMod val="20000"/>
                    <a:lumOff val="80000"/>
                  </a:schemeClr>
                </a:solidFill>
              </a:rPr>
              <a:t>Primary</a:t>
            </a:r>
          </a:p>
          <a:p>
            <a:pPr algn="r">
              <a:lnSpc>
                <a:spcPct val="90000"/>
              </a:lnSpc>
              <a:spcAft>
                <a:spcPts val="600"/>
              </a:spcAft>
            </a:pPr>
            <a:r>
              <a:rPr lang="en-NZ" sz="2400" dirty="0">
                <a:solidFill>
                  <a:schemeClr val="tx2">
                    <a:lumMod val="20000"/>
                    <a:lumOff val="80000"/>
                  </a:schemeClr>
                </a:solidFill>
              </a:rPr>
              <a:t>Refresh</a:t>
            </a:r>
          </a:p>
          <a:p>
            <a:pPr algn="r">
              <a:lnSpc>
                <a:spcPct val="90000"/>
              </a:lnSpc>
              <a:spcAft>
                <a:spcPts val="600"/>
              </a:spcAft>
            </a:pPr>
            <a:r>
              <a:rPr lang="en-NZ" sz="2400" dirty="0">
                <a:solidFill>
                  <a:schemeClr val="tx2">
                    <a:lumMod val="20000"/>
                    <a:lumOff val="80000"/>
                  </a:schemeClr>
                </a:solidFill>
              </a:rPr>
              <a:t>Token </a:t>
            </a:r>
          </a:p>
        </p:txBody>
      </p:sp>
      <p:sp>
        <p:nvSpPr>
          <p:cNvPr id="49" name="TextBox 48"/>
          <p:cNvSpPr txBox="1"/>
          <p:nvPr/>
        </p:nvSpPr>
        <p:spPr>
          <a:xfrm>
            <a:off x="1976340" y="4914915"/>
            <a:ext cx="1203524"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a:solidFill>
                  <a:schemeClr val="tx2">
                    <a:lumMod val="20000"/>
                    <a:lumOff val="80000"/>
                  </a:schemeClr>
                </a:solidFill>
              </a:rPr>
              <a:t>PRT</a:t>
            </a:r>
          </a:p>
        </p:txBody>
      </p:sp>
      <p:sp>
        <p:nvSpPr>
          <p:cNvPr id="50" name="TextBox 49"/>
          <p:cNvSpPr txBox="1"/>
          <p:nvPr/>
        </p:nvSpPr>
        <p:spPr>
          <a:xfrm>
            <a:off x="1953845" y="5333725"/>
            <a:ext cx="1203524"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a:solidFill>
                  <a:schemeClr val="tx2">
                    <a:lumMod val="20000"/>
                    <a:lumOff val="80000"/>
                  </a:schemeClr>
                </a:solidFill>
              </a:rPr>
              <a:t>TGT</a:t>
            </a:r>
          </a:p>
        </p:txBody>
      </p:sp>
      <p:grpSp>
        <p:nvGrpSpPr>
          <p:cNvPr id="51" name="Group 50"/>
          <p:cNvGrpSpPr/>
          <p:nvPr/>
        </p:nvGrpSpPr>
        <p:grpSpPr>
          <a:xfrm>
            <a:off x="6975387" y="562008"/>
            <a:ext cx="1494437" cy="1004755"/>
            <a:chOff x="10628955" y="3238085"/>
            <a:chExt cx="1458490" cy="980587"/>
          </a:xfrm>
        </p:grpSpPr>
        <p:pic>
          <p:nvPicPr>
            <p:cNvPr id="52" name="Picture 51"/>
            <p:cNvPicPr>
              <a:picLocks noChangeAspect="1"/>
            </p:cNvPicPr>
            <p:nvPr/>
          </p:nvPicPr>
          <p:blipFill>
            <a:blip r:embed="rId3"/>
            <a:stretch>
              <a:fillRect/>
            </a:stretch>
          </p:blipFill>
          <p:spPr>
            <a:xfrm>
              <a:off x="10628955" y="3238085"/>
              <a:ext cx="1458490" cy="980587"/>
            </a:xfrm>
            <a:prstGeom prst="rect">
              <a:avLst/>
            </a:prstGeom>
          </p:spPr>
        </p:pic>
        <p:sp>
          <p:nvSpPr>
            <p:cNvPr id="53" name="TextBox 52"/>
            <p:cNvSpPr txBox="1"/>
            <p:nvPr/>
          </p:nvSpPr>
          <p:spPr>
            <a:xfrm>
              <a:off x="10691609" y="3647935"/>
              <a:ext cx="1333920"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OneDrive</a:t>
              </a:r>
            </a:p>
          </p:txBody>
        </p:sp>
      </p:grpSp>
      <p:grpSp>
        <p:nvGrpSpPr>
          <p:cNvPr id="54" name="Group 53"/>
          <p:cNvGrpSpPr/>
          <p:nvPr/>
        </p:nvGrpSpPr>
        <p:grpSpPr>
          <a:xfrm>
            <a:off x="8249332" y="486178"/>
            <a:ext cx="1783830" cy="1203651"/>
            <a:chOff x="10266385" y="3762279"/>
            <a:chExt cx="1740922" cy="1174699"/>
          </a:xfrm>
        </p:grpSpPr>
        <p:pic>
          <p:nvPicPr>
            <p:cNvPr id="55" name="Picture 54"/>
            <p:cNvPicPr>
              <a:picLocks noChangeAspect="1"/>
            </p:cNvPicPr>
            <p:nvPr/>
          </p:nvPicPr>
          <p:blipFill>
            <a:blip r:embed="rId12"/>
            <a:stretch>
              <a:fillRect/>
            </a:stretch>
          </p:blipFill>
          <p:spPr>
            <a:xfrm>
              <a:off x="10266385" y="3762279"/>
              <a:ext cx="1740922" cy="1174699"/>
            </a:xfrm>
            <a:prstGeom prst="rect">
              <a:avLst/>
            </a:prstGeom>
          </p:spPr>
        </p:pic>
        <p:sp>
          <p:nvSpPr>
            <p:cNvPr id="56" name="TextBox 55"/>
            <p:cNvSpPr txBox="1"/>
            <p:nvPr/>
          </p:nvSpPr>
          <p:spPr>
            <a:xfrm>
              <a:off x="10405117" y="4325388"/>
              <a:ext cx="1489586"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Office 365</a:t>
              </a:r>
            </a:p>
          </p:txBody>
        </p:sp>
      </p:grpSp>
      <p:grpSp>
        <p:nvGrpSpPr>
          <p:cNvPr id="57" name="Group 56"/>
          <p:cNvGrpSpPr/>
          <p:nvPr/>
        </p:nvGrpSpPr>
        <p:grpSpPr>
          <a:xfrm>
            <a:off x="7556295" y="1368568"/>
            <a:ext cx="1488435" cy="1000719"/>
            <a:chOff x="9301960" y="4339948"/>
            <a:chExt cx="1452632" cy="976648"/>
          </a:xfrm>
        </p:grpSpPr>
        <p:pic>
          <p:nvPicPr>
            <p:cNvPr id="58" name="Picture 57"/>
            <p:cNvPicPr>
              <a:picLocks noChangeAspect="1"/>
            </p:cNvPicPr>
            <p:nvPr/>
          </p:nvPicPr>
          <p:blipFill>
            <a:blip r:embed="rId3"/>
            <a:stretch>
              <a:fillRect/>
            </a:stretch>
          </p:blipFill>
          <p:spPr>
            <a:xfrm>
              <a:off x="9301960" y="4339948"/>
              <a:ext cx="1452632" cy="976648"/>
            </a:xfrm>
            <a:prstGeom prst="rect">
              <a:avLst/>
            </a:prstGeom>
          </p:spPr>
        </p:pic>
        <p:sp>
          <p:nvSpPr>
            <p:cNvPr id="59" name="TextBox 58"/>
            <p:cNvSpPr txBox="1"/>
            <p:nvPr/>
          </p:nvSpPr>
          <p:spPr>
            <a:xfrm>
              <a:off x="9610026" y="4769105"/>
              <a:ext cx="919773" cy="238547"/>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Dynamics</a:t>
              </a:r>
            </a:p>
          </p:txBody>
        </p:sp>
      </p:grpSp>
      <p:grpSp>
        <p:nvGrpSpPr>
          <p:cNvPr id="60" name="Group 59"/>
          <p:cNvGrpSpPr/>
          <p:nvPr/>
        </p:nvGrpSpPr>
        <p:grpSpPr>
          <a:xfrm>
            <a:off x="8331955" y="4804756"/>
            <a:ext cx="639402" cy="398484"/>
            <a:chOff x="5556947" y="2637516"/>
            <a:chExt cx="869608" cy="541950"/>
          </a:xfrm>
        </p:grpSpPr>
        <p:grpSp>
          <p:nvGrpSpPr>
            <p:cNvPr id="61" name="Group 115"/>
            <p:cNvGrpSpPr>
              <a:grpSpLocks/>
            </p:cNvGrpSpPr>
            <p:nvPr/>
          </p:nvGrpSpPr>
          <p:grpSpPr bwMode="auto">
            <a:xfrm>
              <a:off x="5556947" y="2637516"/>
              <a:ext cx="869608" cy="541950"/>
              <a:chOff x="5437366" y="1237061"/>
              <a:chExt cx="4432300" cy="2764080"/>
            </a:xfrm>
          </p:grpSpPr>
          <p:sp>
            <p:nvSpPr>
              <p:cNvPr id="63" name="Rectangle 62"/>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4" name="Oval 63"/>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5" name="Rectangle 64"/>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6" name="Oval 65"/>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62"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13244" fontAlgn="base">
                <a:spcBef>
                  <a:spcPct val="0"/>
                </a:spcBef>
                <a:spcAft>
                  <a:spcPct val="0"/>
                </a:spcAft>
                <a:defRPr/>
              </a:pPr>
              <a:endParaRPr lang="en-US" sz="1961">
                <a:noFill/>
                <a:ea typeface="ＭＳ Ｐゴシック" charset="0"/>
              </a:endParaRPr>
            </a:p>
          </p:txBody>
        </p:sp>
      </p:grpSp>
      <p:grpSp>
        <p:nvGrpSpPr>
          <p:cNvPr id="67" name="Group 66"/>
          <p:cNvGrpSpPr/>
          <p:nvPr/>
        </p:nvGrpSpPr>
        <p:grpSpPr>
          <a:xfrm>
            <a:off x="8675143" y="3673472"/>
            <a:ext cx="639402" cy="398484"/>
            <a:chOff x="5556947" y="2637516"/>
            <a:chExt cx="869608" cy="541950"/>
          </a:xfrm>
        </p:grpSpPr>
        <p:grpSp>
          <p:nvGrpSpPr>
            <p:cNvPr id="68" name="Group 115"/>
            <p:cNvGrpSpPr>
              <a:grpSpLocks/>
            </p:cNvGrpSpPr>
            <p:nvPr/>
          </p:nvGrpSpPr>
          <p:grpSpPr bwMode="auto">
            <a:xfrm>
              <a:off x="5556947" y="2637516"/>
              <a:ext cx="869608" cy="541950"/>
              <a:chOff x="5437366" y="1237061"/>
              <a:chExt cx="4432300" cy="2764080"/>
            </a:xfrm>
          </p:grpSpPr>
          <p:sp>
            <p:nvSpPr>
              <p:cNvPr id="70" name="Rectangle 69"/>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2" name="Rectangle 71"/>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3" name="Oval 72"/>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69"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74" name="Group 73"/>
          <p:cNvGrpSpPr/>
          <p:nvPr/>
        </p:nvGrpSpPr>
        <p:grpSpPr>
          <a:xfrm>
            <a:off x="9959811" y="4397370"/>
            <a:ext cx="639402" cy="398484"/>
            <a:chOff x="5556947" y="2637516"/>
            <a:chExt cx="869608" cy="541950"/>
          </a:xfrm>
        </p:grpSpPr>
        <p:grpSp>
          <p:nvGrpSpPr>
            <p:cNvPr id="75" name="Group 115"/>
            <p:cNvGrpSpPr>
              <a:grpSpLocks/>
            </p:cNvGrpSpPr>
            <p:nvPr/>
          </p:nvGrpSpPr>
          <p:grpSpPr bwMode="auto">
            <a:xfrm>
              <a:off x="5556947" y="2637516"/>
              <a:ext cx="869608" cy="541950"/>
              <a:chOff x="5437366" y="1237061"/>
              <a:chExt cx="4432300" cy="2764080"/>
            </a:xfrm>
          </p:grpSpPr>
          <p:sp>
            <p:nvSpPr>
              <p:cNvPr id="77" name="Rectangle 76"/>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8" name="Oval 77"/>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9" name="Rectangle 78"/>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76"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81" name="Group 80"/>
          <p:cNvGrpSpPr/>
          <p:nvPr/>
        </p:nvGrpSpPr>
        <p:grpSpPr>
          <a:xfrm>
            <a:off x="8480772" y="3744382"/>
            <a:ext cx="1712126" cy="1494579"/>
            <a:chOff x="9673563" y="1959773"/>
            <a:chExt cx="1746705" cy="1524765"/>
          </a:xfrm>
        </p:grpSpPr>
        <p:grpSp>
          <p:nvGrpSpPr>
            <p:cNvPr id="82" name="Group 81"/>
            <p:cNvGrpSpPr/>
            <p:nvPr/>
          </p:nvGrpSpPr>
          <p:grpSpPr>
            <a:xfrm>
              <a:off x="10137646" y="2215552"/>
              <a:ext cx="420672" cy="419860"/>
              <a:chOff x="12908129" y="6174892"/>
              <a:chExt cx="456988" cy="456106"/>
            </a:xfrm>
          </p:grpSpPr>
          <p:sp>
            <p:nvSpPr>
              <p:cNvPr id="110"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1"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2"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3"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3" name="Group 82"/>
            <p:cNvGrpSpPr/>
            <p:nvPr/>
          </p:nvGrpSpPr>
          <p:grpSpPr>
            <a:xfrm>
              <a:off x="10821785" y="2860779"/>
              <a:ext cx="511793" cy="510805"/>
              <a:chOff x="12997613" y="6264976"/>
              <a:chExt cx="456988" cy="456106"/>
            </a:xfrm>
          </p:grpSpPr>
          <p:sp>
            <p:nvSpPr>
              <p:cNvPr id="106"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7"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8"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9"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4" name="Group 83"/>
            <p:cNvGrpSpPr/>
            <p:nvPr/>
          </p:nvGrpSpPr>
          <p:grpSpPr>
            <a:xfrm>
              <a:off x="10454633" y="2215550"/>
              <a:ext cx="660034" cy="660031"/>
              <a:chOff x="13614635" y="6174652"/>
              <a:chExt cx="456987" cy="456987"/>
            </a:xfrm>
          </p:grpSpPr>
          <p:sp>
            <p:nvSpPr>
              <p:cNvPr id="101"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2"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3"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4"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5"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5" name="Group 7"/>
            <p:cNvGrpSpPr>
              <a:grpSpLocks/>
            </p:cNvGrpSpPr>
            <p:nvPr/>
          </p:nvGrpSpPr>
          <p:grpSpPr bwMode="auto">
            <a:xfrm>
              <a:off x="10909468" y="1959773"/>
              <a:ext cx="510800" cy="510658"/>
              <a:chOff x="5873289" y="2477014"/>
              <a:chExt cx="1305953" cy="1315159"/>
            </a:xfrm>
          </p:grpSpPr>
          <p:sp>
            <p:nvSpPr>
              <p:cNvPr id="97"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8"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9"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0"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6" name="Group 7"/>
            <p:cNvGrpSpPr>
              <a:grpSpLocks/>
            </p:cNvGrpSpPr>
            <p:nvPr/>
          </p:nvGrpSpPr>
          <p:grpSpPr bwMode="auto">
            <a:xfrm>
              <a:off x="10119414" y="2912481"/>
              <a:ext cx="572217" cy="572057"/>
              <a:chOff x="5873289" y="2477014"/>
              <a:chExt cx="1305953" cy="1315159"/>
            </a:xfrm>
          </p:grpSpPr>
          <p:sp>
            <p:nvSpPr>
              <p:cNvPr id="93"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4"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5"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6"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7" name="Group 86"/>
            <p:cNvGrpSpPr/>
            <p:nvPr/>
          </p:nvGrpSpPr>
          <p:grpSpPr>
            <a:xfrm>
              <a:off x="9673563" y="2526268"/>
              <a:ext cx="441321" cy="441319"/>
              <a:chOff x="13614635" y="6174652"/>
              <a:chExt cx="456987" cy="456987"/>
            </a:xfrm>
          </p:grpSpPr>
          <p:sp>
            <p:nvSpPr>
              <p:cNvPr id="88"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9"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0"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1"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2"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pic>
        <p:nvPicPr>
          <p:cNvPr id="114" name="Picture 113"/>
          <p:cNvPicPr>
            <a:picLocks noChangeAspect="1"/>
          </p:cNvPicPr>
          <p:nvPr/>
        </p:nvPicPr>
        <p:blipFill rotWithShape="1">
          <a:blip r:embed="rId13"/>
          <a:srcRect b="27520"/>
          <a:stretch/>
        </p:blipFill>
        <p:spPr>
          <a:xfrm>
            <a:off x="7647239" y="4893401"/>
            <a:ext cx="531738" cy="867157"/>
          </a:xfrm>
          <a:prstGeom prst="rect">
            <a:avLst/>
          </a:prstGeom>
        </p:spPr>
      </p:pic>
      <p:pic>
        <p:nvPicPr>
          <p:cNvPr id="115" name="Picture 114"/>
          <p:cNvPicPr>
            <a:picLocks noChangeAspect="1"/>
          </p:cNvPicPr>
          <p:nvPr/>
        </p:nvPicPr>
        <p:blipFill rotWithShape="1">
          <a:blip r:embed="rId13"/>
          <a:srcRect b="27520"/>
          <a:stretch/>
        </p:blipFill>
        <p:spPr>
          <a:xfrm>
            <a:off x="3695862" y="1189063"/>
            <a:ext cx="531738" cy="867157"/>
          </a:xfrm>
          <a:prstGeom prst="rect">
            <a:avLst/>
          </a:prstGeom>
        </p:spPr>
      </p:pic>
      <p:pic>
        <p:nvPicPr>
          <p:cNvPr id="116" name="Picture 115"/>
          <p:cNvPicPr>
            <a:picLocks noChangeAspect="1"/>
          </p:cNvPicPr>
          <p:nvPr/>
        </p:nvPicPr>
        <p:blipFill>
          <a:blip r:embed="rId14"/>
          <a:stretch>
            <a:fillRect/>
          </a:stretch>
        </p:blipFill>
        <p:spPr>
          <a:xfrm>
            <a:off x="6146229" y="5816793"/>
            <a:ext cx="570768" cy="1074386"/>
          </a:xfrm>
          <a:prstGeom prst="rect">
            <a:avLst/>
          </a:prstGeom>
        </p:spPr>
      </p:pic>
      <p:sp>
        <p:nvSpPr>
          <p:cNvPr id="117" name="Rectangle 116"/>
          <p:cNvSpPr/>
          <p:nvPr/>
        </p:nvSpPr>
        <p:spPr>
          <a:xfrm>
            <a:off x="6768740" y="6549833"/>
            <a:ext cx="4114513" cy="27154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System Center Configuration Manager</a:t>
            </a:r>
          </a:p>
        </p:txBody>
      </p:sp>
    </p:spTree>
    <p:extLst>
      <p:ext uri="{BB962C8B-B14F-4D97-AF65-F5344CB8AC3E}">
        <p14:creationId xmlns:p14="http://schemas.microsoft.com/office/powerpoint/2010/main" val="90256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1"/>
                                        </p:tgtEl>
                                      </p:cBhvr>
                                    </p:animEffect>
                                    <p:set>
                                      <p:cBhvr>
                                        <p:cTn id="15" dur="1" fill="hold">
                                          <p:stCondLst>
                                            <p:cond delay="499"/>
                                          </p:stCondLst>
                                        </p:cTn>
                                        <p:tgtEl>
                                          <p:spTgt spid="4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xit" presetSubtype="0" fill="hold" grpId="1" nodeType="withEffect">
                                  <p:stCondLst>
                                    <p:cond delay="0"/>
                                  </p:stCondLst>
                                  <p:childTnLst>
                                    <p:animEffect transition="out" filter="fade">
                                      <p:cBhvr>
                                        <p:cTn id="46" dur="500"/>
                                        <p:tgtEl>
                                          <p:spTgt spid="43"/>
                                        </p:tgtEl>
                                      </p:cBhvr>
                                    </p:animEffect>
                                    <p:set>
                                      <p:cBhvr>
                                        <p:cTn id="47" dur="1" fill="hold">
                                          <p:stCondLst>
                                            <p:cond delay="499"/>
                                          </p:stCondLst>
                                        </p:cTn>
                                        <p:tgtEl>
                                          <p:spTgt spid="43"/>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44"/>
                                        </p:tgtEl>
                                      </p:cBhvr>
                                    </p:animEffect>
                                    <p:set>
                                      <p:cBhvr>
                                        <p:cTn id="50" dur="1" fill="hold">
                                          <p:stCondLst>
                                            <p:cond delay="499"/>
                                          </p:stCondLst>
                                        </p:cTn>
                                        <p:tgtEl>
                                          <p:spTgt spid="44"/>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3" grpId="0" animBg="1"/>
      <p:bldP spid="43" grpId="1" animBg="1"/>
      <p:bldP spid="41" grpId="0" animBg="1"/>
      <p:bldP spid="41" grpId="1" animBg="1"/>
      <p:bldP spid="42" grpId="0"/>
      <p:bldP spid="42" grpId="1"/>
      <p:bldP spid="44" grpId="0"/>
      <p:bldP spid="44" grpId="1"/>
      <p:bldP spid="45" grpId="0" animBg="1"/>
      <p:bldP spid="46" grpId="0"/>
      <p:bldP spid="48" grpId="0"/>
      <p:bldP spid="49"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8331955" y="4804756"/>
            <a:ext cx="639402" cy="398484"/>
            <a:chOff x="5556947" y="2637516"/>
            <a:chExt cx="869608" cy="541950"/>
          </a:xfrm>
        </p:grpSpPr>
        <p:grpSp>
          <p:nvGrpSpPr>
            <p:cNvPr id="103" name="Group 115"/>
            <p:cNvGrpSpPr>
              <a:grpSpLocks/>
            </p:cNvGrpSpPr>
            <p:nvPr/>
          </p:nvGrpSpPr>
          <p:grpSpPr bwMode="auto">
            <a:xfrm>
              <a:off x="5556947" y="2637516"/>
              <a:ext cx="869608" cy="541950"/>
              <a:chOff x="5437366" y="1237061"/>
              <a:chExt cx="4432300" cy="2764080"/>
            </a:xfrm>
          </p:grpSpPr>
          <p:sp>
            <p:nvSpPr>
              <p:cNvPr id="105" name="Rectangle 104"/>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6" name="Oval 105"/>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7" name="Rectangle 106"/>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8" name="Oval 107"/>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104"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13244" fontAlgn="base">
                <a:spcBef>
                  <a:spcPct val="0"/>
                </a:spcBef>
                <a:spcAft>
                  <a:spcPct val="0"/>
                </a:spcAft>
                <a:defRPr/>
              </a:pPr>
              <a:endParaRPr lang="en-US" sz="1961">
                <a:noFill/>
                <a:ea typeface="ＭＳ Ｐゴシック" charset="0"/>
              </a:endParaRPr>
            </a:p>
          </p:txBody>
        </p:sp>
      </p:grpSp>
      <p:grpSp>
        <p:nvGrpSpPr>
          <p:cNvPr id="56" name="Group 55"/>
          <p:cNvGrpSpPr/>
          <p:nvPr/>
        </p:nvGrpSpPr>
        <p:grpSpPr>
          <a:xfrm>
            <a:off x="8675143" y="3673472"/>
            <a:ext cx="639402" cy="398484"/>
            <a:chOff x="5556947" y="2637516"/>
            <a:chExt cx="869608" cy="541950"/>
          </a:xfrm>
        </p:grpSpPr>
        <p:grpSp>
          <p:nvGrpSpPr>
            <p:cNvPr id="97" name="Group 115"/>
            <p:cNvGrpSpPr>
              <a:grpSpLocks/>
            </p:cNvGrpSpPr>
            <p:nvPr/>
          </p:nvGrpSpPr>
          <p:grpSpPr bwMode="auto">
            <a:xfrm>
              <a:off x="5556947" y="2637516"/>
              <a:ext cx="869608" cy="541950"/>
              <a:chOff x="5437366" y="1237061"/>
              <a:chExt cx="4432300" cy="2764080"/>
            </a:xfrm>
          </p:grpSpPr>
          <p:sp>
            <p:nvSpPr>
              <p:cNvPr id="99" name="Rectangle 98"/>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0" name="Oval 99"/>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1" name="Rectangle 100"/>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2" name="Oval 101"/>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98"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57" name="Group 56"/>
          <p:cNvGrpSpPr/>
          <p:nvPr/>
        </p:nvGrpSpPr>
        <p:grpSpPr>
          <a:xfrm>
            <a:off x="9959811" y="4397370"/>
            <a:ext cx="639402" cy="398484"/>
            <a:chOff x="5556947" y="2637516"/>
            <a:chExt cx="869608" cy="541950"/>
          </a:xfrm>
        </p:grpSpPr>
        <p:grpSp>
          <p:nvGrpSpPr>
            <p:cNvPr id="91" name="Group 115"/>
            <p:cNvGrpSpPr>
              <a:grpSpLocks/>
            </p:cNvGrpSpPr>
            <p:nvPr/>
          </p:nvGrpSpPr>
          <p:grpSpPr bwMode="auto">
            <a:xfrm>
              <a:off x="5556947" y="2637516"/>
              <a:ext cx="869608" cy="541950"/>
              <a:chOff x="5437366" y="1237061"/>
              <a:chExt cx="4432300" cy="2764080"/>
            </a:xfrm>
          </p:grpSpPr>
          <p:sp>
            <p:nvSpPr>
              <p:cNvPr id="93" name="Rectangle 92"/>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94" name="Oval 93"/>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95" name="Rectangle 94"/>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96" name="Oval 95"/>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92"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58" name="Group 57"/>
          <p:cNvGrpSpPr/>
          <p:nvPr/>
        </p:nvGrpSpPr>
        <p:grpSpPr>
          <a:xfrm>
            <a:off x="8480772" y="3744382"/>
            <a:ext cx="1712126" cy="1494579"/>
            <a:chOff x="9673563" y="1959773"/>
            <a:chExt cx="1746705" cy="1524765"/>
          </a:xfrm>
        </p:grpSpPr>
        <p:grpSp>
          <p:nvGrpSpPr>
            <p:cNvPr id="59" name="Group 58"/>
            <p:cNvGrpSpPr/>
            <p:nvPr/>
          </p:nvGrpSpPr>
          <p:grpSpPr>
            <a:xfrm>
              <a:off x="10137646" y="2215552"/>
              <a:ext cx="420672" cy="419860"/>
              <a:chOff x="12908129" y="6174892"/>
              <a:chExt cx="456988" cy="456106"/>
            </a:xfrm>
          </p:grpSpPr>
          <p:sp>
            <p:nvSpPr>
              <p:cNvPr id="87"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8"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9"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0"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0" name="Group 59"/>
            <p:cNvGrpSpPr/>
            <p:nvPr/>
          </p:nvGrpSpPr>
          <p:grpSpPr>
            <a:xfrm>
              <a:off x="10821785" y="2860779"/>
              <a:ext cx="511793" cy="510805"/>
              <a:chOff x="12997613" y="6264976"/>
              <a:chExt cx="456988" cy="456106"/>
            </a:xfrm>
          </p:grpSpPr>
          <p:sp>
            <p:nvSpPr>
              <p:cNvPr id="83"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4"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5"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6"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1" name="Group 60"/>
            <p:cNvGrpSpPr/>
            <p:nvPr/>
          </p:nvGrpSpPr>
          <p:grpSpPr>
            <a:xfrm>
              <a:off x="10454633" y="2215550"/>
              <a:ext cx="660034" cy="660031"/>
              <a:chOff x="13614635" y="6174652"/>
              <a:chExt cx="456987" cy="456987"/>
            </a:xfrm>
          </p:grpSpPr>
          <p:sp>
            <p:nvSpPr>
              <p:cNvPr id="78"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9"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0"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1"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2"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2" name="Group 7"/>
            <p:cNvGrpSpPr>
              <a:grpSpLocks/>
            </p:cNvGrpSpPr>
            <p:nvPr/>
          </p:nvGrpSpPr>
          <p:grpSpPr bwMode="auto">
            <a:xfrm>
              <a:off x="10909468" y="1959773"/>
              <a:ext cx="510800" cy="510658"/>
              <a:chOff x="5873289" y="2477014"/>
              <a:chExt cx="1305953" cy="1315159"/>
            </a:xfrm>
          </p:grpSpPr>
          <p:sp>
            <p:nvSpPr>
              <p:cNvPr id="74"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5"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6"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7"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3" name="Group 7"/>
            <p:cNvGrpSpPr>
              <a:grpSpLocks/>
            </p:cNvGrpSpPr>
            <p:nvPr/>
          </p:nvGrpSpPr>
          <p:grpSpPr bwMode="auto">
            <a:xfrm>
              <a:off x="10119414" y="2912481"/>
              <a:ext cx="572217" cy="572057"/>
              <a:chOff x="5873289" y="2477014"/>
              <a:chExt cx="1305953" cy="1315159"/>
            </a:xfrm>
          </p:grpSpPr>
          <p:sp>
            <p:nvSpPr>
              <p:cNvPr id="70"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1"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2"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3"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4" name="Group 63"/>
            <p:cNvGrpSpPr/>
            <p:nvPr/>
          </p:nvGrpSpPr>
          <p:grpSpPr>
            <a:xfrm>
              <a:off x="9673563" y="2526268"/>
              <a:ext cx="441321" cy="441319"/>
              <a:chOff x="13614635" y="6174652"/>
              <a:chExt cx="456987" cy="456987"/>
            </a:xfrm>
          </p:grpSpPr>
          <p:sp>
            <p:nvSpPr>
              <p:cNvPr id="65"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66"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67"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68"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69"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sp>
        <p:nvSpPr>
          <p:cNvPr id="43" name="Down Arrow 42"/>
          <p:cNvSpPr/>
          <p:nvPr/>
        </p:nvSpPr>
        <p:spPr bwMode="auto">
          <a:xfrm rot="14473594">
            <a:off x="5017080" y="658990"/>
            <a:ext cx="351287" cy="4877327"/>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37" name="Group 36"/>
          <p:cNvGrpSpPr/>
          <p:nvPr/>
        </p:nvGrpSpPr>
        <p:grpSpPr>
          <a:xfrm>
            <a:off x="660201" y="418779"/>
            <a:ext cx="1895406" cy="1274338"/>
            <a:chOff x="7508894" y="4145334"/>
            <a:chExt cx="2628527" cy="1767237"/>
          </a:xfrm>
        </p:grpSpPr>
        <p:pic>
          <p:nvPicPr>
            <p:cNvPr id="38" name="Picture 37"/>
            <p:cNvPicPr>
              <a:picLocks noChangeAspect="1"/>
            </p:cNvPicPr>
            <p:nvPr/>
          </p:nvPicPr>
          <p:blipFill>
            <a:blip r:embed="rId3"/>
            <a:stretch>
              <a:fillRect/>
            </a:stretch>
          </p:blipFill>
          <p:spPr>
            <a:xfrm>
              <a:off x="7508894" y="4145334"/>
              <a:ext cx="2628527" cy="1767237"/>
            </a:xfrm>
            <a:prstGeom prst="rect">
              <a:avLst/>
            </a:prstGeom>
          </p:spPr>
        </p:pic>
        <p:sp>
          <p:nvSpPr>
            <p:cNvPr id="39" name="TextBox 38"/>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grpSp>
        <p:nvGrpSpPr>
          <p:cNvPr id="15" name="Group 14"/>
          <p:cNvGrpSpPr/>
          <p:nvPr/>
        </p:nvGrpSpPr>
        <p:grpSpPr>
          <a:xfrm>
            <a:off x="7137101" y="4924870"/>
            <a:ext cx="4464495" cy="1488688"/>
            <a:chOff x="452147" y="2891637"/>
            <a:chExt cx="1370087" cy="456857"/>
          </a:xfrm>
        </p:grpSpPr>
        <p:sp>
          <p:nvSpPr>
            <p:cNvPr id="20" name="Rectangle 19"/>
            <p:cNvSpPr/>
            <p:nvPr/>
          </p:nvSpPr>
          <p:spPr>
            <a:xfrm>
              <a:off x="1195214" y="3078743"/>
              <a:ext cx="627020" cy="16666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Windows Server</a:t>
              </a:r>
            </a:p>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Active Directory</a:t>
              </a:r>
            </a:p>
          </p:txBody>
        </p:sp>
        <p:pic>
          <p:nvPicPr>
            <p:cNvPr id="17" name="Picture 16"/>
            <p:cNvPicPr>
              <a:picLocks noChangeAspect="1"/>
            </p:cNvPicPr>
            <p:nvPr/>
          </p:nvPicPr>
          <p:blipFill>
            <a:blip r:embed="rId4"/>
            <a:stretch>
              <a:fillRect/>
            </a:stretch>
          </p:blipFill>
          <p:spPr>
            <a:xfrm>
              <a:off x="452147" y="2891637"/>
              <a:ext cx="690146" cy="456857"/>
            </a:xfrm>
            <a:prstGeom prst="rect">
              <a:avLst/>
            </a:prstGeom>
          </p:spPr>
        </p:pic>
      </p:grpSp>
      <p:grpSp>
        <p:nvGrpSpPr>
          <p:cNvPr id="21" name="Group 20"/>
          <p:cNvGrpSpPr/>
          <p:nvPr/>
        </p:nvGrpSpPr>
        <p:grpSpPr>
          <a:xfrm>
            <a:off x="2084791" y="4119121"/>
            <a:ext cx="819115" cy="837038"/>
            <a:chOff x="2499131" y="3956368"/>
            <a:chExt cx="819115" cy="837038"/>
          </a:xfrm>
        </p:grpSpPr>
        <p:pic>
          <p:nvPicPr>
            <p:cNvPr id="22" name="Picture 21"/>
            <p:cNvPicPr>
              <a:picLocks noChangeAspect="1"/>
            </p:cNvPicPr>
            <p:nvPr/>
          </p:nvPicPr>
          <p:blipFill>
            <a:blip r:embed="rId5"/>
            <a:stretch>
              <a:fillRect/>
            </a:stretch>
          </p:blipFill>
          <p:spPr>
            <a:xfrm>
              <a:off x="2657471" y="3956368"/>
              <a:ext cx="660775" cy="411299"/>
            </a:xfrm>
            <a:prstGeom prst="rect">
              <a:avLst/>
            </a:prstGeom>
          </p:spPr>
        </p:pic>
        <p:pic>
          <p:nvPicPr>
            <p:cNvPr id="23" name="Picture 22"/>
            <p:cNvPicPr>
              <a:picLocks noChangeAspect="1"/>
            </p:cNvPicPr>
            <p:nvPr/>
          </p:nvPicPr>
          <p:blipFill>
            <a:blip r:embed="rId6"/>
            <a:stretch>
              <a:fillRect/>
            </a:stretch>
          </p:blipFill>
          <p:spPr>
            <a:xfrm>
              <a:off x="2674446" y="4361880"/>
              <a:ext cx="640548" cy="431526"/>
            </a:xfrm>
            <a:prstGeom prst="rect">
              <a:avLst/>
            </a:prstGeom>
          </p:spPr>
        </p:pic>
        <p:pic>
          <p:nvPicPr>
            <p:cNvPr id="24" name="Picture 23"/>
            <p:cNvPicPr>
              <a:picLocks noChangeAspect="1"/>
            </p:cNvPicPr>
            <p:nvPr/>
          </p:nvPicPr>
          <p:blipFill>
            <a:blip r:embed="rId7"/>
            <a:stretch>
              <a:fillRect/>
            </a:stretch>
          </p:blipFill>
          <p:spPr>
            <a:xfrm rot="16200000">
              <a:off x="2283368" y="4273236"/>
              <a:ext cx="471982" cy="40456"/>
            </a:xfrm>
            <a:prstGeom prst="rect">
              <a:avLst/>
            </a:prstGeom>
          </p:spPr>
        </p:pic>
      </p:grpSp>
      <p:pic>
        <p:nvPicPr>
          <p:cNvPr id="25" name="Picture 24"/>
          <p:cNvPicPr>
            <a:picLocks noChangeAspect="1"/>
          </p:cNvPicPr>
          <p:nvPr/>
        </p:nvPicPr>
        <p:blipFill>
          <a:blip r:embed="rId8"/>
          <a:stretch>
            <a:fillRect/>
          </a:stretch>
        </p:blipFill>
        <p:spPr>
          <a:xfrm>
            <a:off x="1164419" y="3644886"/>
            <a:ext cx="920372" cy="2505456"/>
          </a:xfrm>
          <a:prstGeom prst="rect">
            <a:avLst/>
          </a:prstGeom>
        </p:spPr>
      </p:pic>
      <p:grpSp>
        <p:nvGrpSpPr>
          <p:cNvPr id="28" name="Group 27"/>
          <p:cNvGrpSpPr/>
          <p:nvPr/>
        </p:nvGrpSpPr>
        <p:grpSpPr>
          <a:xfrm>
            <a:off x="2084791" y="328910"/>
            <a:ext cx="5225924" cy="1638258"/>
            <a:chOff x="5079169" y="4224074"/>
            <a:chExt cx="5330714" cy="1671108"/>
          </a:xfrm>
        </p:grpSpPr>
        <p:grpSp>
          <p:nvGrpSpPr>
            <p:cNvPr id="29" name="Group 28"/>
            <p:cNvGrpSpPr/>
            <p:nvPr/>
          </p:nvGrpSpPr>
          <p:grpSpPr>
            <a:xfrm>
              <a:off x="5079169" y="4224074"/>
              <a:ext cx="2338242" cy="1671108"/>
              <a:chOff x="5084066" y="4224074"/>
              <a:chExt cx="2338242" cy="1671108"/>
            </a:xfrm>
          </p:grpSpPr>
          <p:grpSp>
            <p:nvGrpSpPr>
              <p:cNvPr id="31" name="Group 30"/>
              <p:cNvGrpSpPr/>
              <p:nvPr/>
            </p:nvGrpSpPr>
            <p:grpSpPr>
              <a:xfrm>
                <a:off x="5084066" y="4224074"/>
                <a:ext cx="2338242" cy="1671108"/>
                <a:chOff x="2658482" y="4224074"/>
                <a:chExt cx="2338242" cy="1671108"/>
              </a:xfrm>
            </p:grpSpPr>
            <p:grpSp>
              <p:nvGrpSpPr>
                <p:cNvPr id="33" name="Group 32"/>
                <p:cNvGrpSpPr/>
                <p:nvPr/>
              </p:nvGrpSpPr>
              <p:grpSpPr>
                <a:xfrm>
                  <a:off x="2658482" y="4224074"/>
                  <a:ext cx="2338242" cy="1671108"/>
                  <a:chOff x="2658482" y="4224074"/>
                  <a:chExt cx="2338242" cy="1671108"/>
                </a:xfrm>
              </p:grpSpPr>
              <p:pic>
                <p:nvPicPr>
                  <p:cNvPr id="35" name="Picture 34"/>
                  <p:cNvPicPr>
                    <a:picLocks noChangeAspect="1"/>
                  </p:cNvPicPr>
                  <p:nvPr/>
                </p:nvPicPr>
                <p:blipFill>
                  <a:blip r:embed="rId9"/>
                  <a:stretch>
                    <a:fillRect/>
                  </a:stretch>
                </p:blipFill>
                <p:spPr>
                  <a:xfrm>
                    <a:off x="2658482" y="4315745"/>
                    <a:ext cx="2338242" cy="1579437"/>
                  </a:xfrm>
                  <a:prstGeom prst="rect">
                    <a:avLst/>
                  </a:prstGeom>
                </p:spPr>
              </p:pic>
              <p:sp>
                <p:nvSpPr>
                  <p:cNvPr id="36" name="Oval 35"/>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34" name="Freeform 33"/>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32" name="Picture 31"/>
              <p:cNvPicPr>
                <a:picLocks noChangeAspect="1"/>
              </p:cNvPicPr>
              <p:nvPr/>
            </p:nvPicPr>
            <p:blipFill>
              <a:blip r:embed="rId10"/>
              <a:stretch>
                <a:fillRect/>
              </a:stretch>
            </p:blipFill>
            <p:spPr>
              <a:xfrm>
                <a:off x="5836281" y="4743137"/>
                <a:ext cx="869145" cy="869145"/>
              </a:xfrm>
              <a:prstGeom prst="rect">
                <a:avLst/>
              </a:prstGeom>
            </p:spPr>
          </p:pic>
        </p:grpSp>
        <p:sp>
          <p:nvSpPr>
            <p:cNvPr id="30" name="TextBox 29"/>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pic>
        <p:nvPicPr>
          <p:cNvPr id="40" name="Picture 39"/>
          <p:cNvPicPr>
            <a:picLocks noChangeAspect="1"/>
          </p:cNvPicPr>
          <p:nvPr/>
        </p:nvPicPr>
        <p:blipFill>
          <a:blip r:embed="rId11"/>
          <a:stretch>
            <a:fillRect/>
          </a:stretch>
        </p:blipFill>
        <p:spPr>
          <a:xfrm>
            <a:off x="10722773" y="3344841"/>
            <a:ext cx="880117" cy="1548560"/>
          </a:xfrm>
          <a:prstGeom prst="rect">
            <a:avLst/>
          </a:prstGeom>
        </p:spPr>
      </p:pic>
      <p:sp>
        <p:nvSpPr>
          <p:cNvPr id="42" name="TextBox 41"/>
          <p:cNvSpPr txBox="1"/>
          <p:nvPr/>
        </p:nvSpPr>
        <p:spPr>
          <a:xfrm>
            <a:off x="3674278" y="2189018"/>
            <a:ext cx="1656184" cy="960263"/>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lumMod val="20000"/>
                    <a:lumOff val="80000"/>
                  </a:schemeClr>
                </a:solidFill>
              </a:rPr>
              <a:t>SSO Token</a:t>
            </a:r>
          </a:p>
        </p:txBody>
      </p:sp>
      <p:grpSp>
        <p:nvGrpSpPr>
          <p:cNvPr id="45" name="Group 44"/>
          <p:cNvGrpSpPr/>
          <p:nvPr/>
        </p:nvGrpSpPr>
        <p:grpSpPr>
          <a:xfrm>
            <a:off x="6975387" y="562008"/>
            <a:ext cx="1494437" cy="1004755"/>
            <a:chOff x="10628955" y="3238085"/>
            <a:chExt cx="1458490" cy="980587"/>
          </a:xfrm>
        </p:grpSpPr>
        <p:pic>
          <p:nvPicPr>
            <p:cNvPr id="46" name="Picture 45"/>
            <p:cNvPicPr>
              <a:picLocks noChangeAspect="1"/>
            </p:cNvPicPr>
            <p:nvPr/>
          </p:nvPicPr>
          <p:blipFill>
            <a:blip r:embed="rId3"/>
            <a:stretch>
              <a:fillRect/>
            </a:stretch>
          </p:blipFill>
          <p:spPr>
            <a:xfrm>
              <a:off x="10628955" y="3238085"/>
              <a:ext cx="1458490" cy="980587"/>
            </a:xfrm>
            <a:prstGeom prst="rect">
              <a:avLst/>
            </a:prstGeom>
          </p:spPr>
        </p:pic>
        <p:sp>
          <p:nvSpPr>
            <p:cNvPr id="47" name="TextBox 46"/>
            <p:cNvSpPr txBox="1"/>
            <p:nvPr/>
          </p:nvSpPr>
          <p:spPr>
            <a:xfrm>
              <a:off x="10691609" y="3647935"/>
              <a:ext cx="1333920"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OneDrive</a:t>
              </a:r>
            </a:p>
          </p:txBody>
        </p:sp>
      </p:grpSp>
      <p:grpSp>
        <p:nvGrpSpPr>
          <p:cNvPr id="48" name="Group 47"/>
          <p:cNvGrpSpPr/>
          <p:nvPr/>
        </p:nvGrpSpPr>
        <p:grpSpPr>
          <a:xfrm>
            <a:off x="8249332" y="486178"/>
            <a:ext cx="1783830" cy="1203651"/>
            <a:chOff x="10266385" y="3762279"/>
            <a:chExt cx="1740922" cy="1174699"/>
          </a:xfrm>
        </p:grpSpPr>
        <p:pic>
          <p:nvPicPr>
            <p:cNvPr id="49" name="Picture 48"/>
            <p:cNvPicPr>
              <a:picLocks noChangeAspect="1"/>
            </p:cNvPicPr>
            <p:nvPr/>
          </p:nvPicPr>
          <p:blipFill>
            <a:blip r:embed="rId12"/>
            <a:stretch>
              <a:fillRect/>
            </a:stretch>
          </p:blipFill>
          <p:spPr>
            <a:xfrm>
              <a:off x="10266385" y="3762279"/>
              <a:ext cx="1740922" cy="1174699"/>
            </a:xfrm>
            <a:prstGeom prst="rect">
              <a:avLst/>
            </a:prstGeom>
          </p:spPr>
        </p:pic>
        <p:sp>
          <p:nvSpPr>
            <p:cNvPr id="50" name="TextBox 49"/>
            <p:cNvSpPr txBox="1"/>
            <p:nvPr/>
          </p:nvSpPr>
          <p:spPr>
            <a:xfrm>
              <a:off x="10405117" y="4325388"/>
              <a:ext cx="1489586"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Office 365</a:t>
              </a:r>
            </a:p>
          </p:txBody>
        </p:sp>
      </p:grpSp>
      <p:grpSp>
        <p:nvGrpSpPr>
          <p:cNvPr id="51" name="Group 50"/>
          <p:cNvGrpSpPr/>
          <p:nvPr/>
        </p:nvGrpSpPr>
        <p:grpSpPr>
          <a:xfrm>
            <a:off x="7556295" y="1368568"/>
            <a:ext cx="1488435" cy="1000719"/>
            <a:chOff x="9301960" y="4339948"/>
            <a:chExt cx="1452632" cy="976648"/>
          </a:xfrm>
        </p:grpSpPr>
        <p:pic>
          <p:nvPicPr>
            <p:cNvPr id="52" name="Picture 51"/>
            <p:cNvPicPr>
              <a:picLocks noChangeAspect="1"/>
            </p:cNvPicPr>
            <p:nvPr/>
          </p:nvPicPr>
          <p:blipFill>
            <a:blip r:embed="rId3"/>
            <a:stretch>
              <a:fillRect/>
            </a:stretch>
          </p:blipFill>
          <p:spPr>
            <a:xfrm>
              <a:off x="9301960" y="4339948"/>
              <a:ext cx="1452632" cy="976648"/>
            </a:xfrm>
            <a:prstGeom prst="rect">
              <a:avLst/>
            </a:prstGeom>
          </p:spPr>
        </p:pic>
        <p:sp>
          <p:nvSpPr>
            <p:cNvPr id="53" name="TextBox 52"/>
            <p:cNvSpPr txBox="1"/>
            <p:nvPr/>
          </p:nvSpPr>
          <p:spPr>
            <a:xfrm>
              <a:off x="9610026" y="4769105"/>
              <a:ext cx="919773" cy="238547"/>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Dynamics</a:t>
              </a:r>
            </a:p>
          </p:txBody>
        </p:sp>
      </p:grpSp>
      <p:sp>
        <p:nvSpPr>
          <p:cNvPr id="109" name="Down Arrow 108"/>
          <p:cNvSpPr/>
          <p:nvPr/>
        </p:nvSpPr>
        <p:spPr bwMode="auto">
          <a:xfrm rot="16200000">
            <a:off x="5333055" y="2117937"/>
            <a:ext cx="351287" cy="4877327"/>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110" name="TextBox 109"/>
          <p:cNvSpPr txBox="1"/>
          <p:nvPr/>
        </p:nvSpPr>
        <p:spPr>
          <a:xfrm>
            <a:off x="3844726" y="4642059"/>
            <a:ext cx="1656184" cy="960263"/>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lumMod val="20000"/>
                    <a:lumOff val="80000"/>
                  </a:schemeClr>
                </a:solidFill>
              </a:rPr>
              <a:t>Kerberos Ticket</a:t>
            </a:r>
          </a:p>
        </p:txBody>
      </p:sp>
      <p:sp>
        <p:nvSpPr>
          <p:cNvPr id="111" name="TextBox 110"/>
          <p:cNvSpPr txBox="1"/>
          <p:nvPr/>
        </p:nvSpPr>
        <p:spPr>
          <a:xfrm>
            <a:off x="1976340" y="4914915"/>
            <a:ext cx="1203524"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a:solidFill>
                  <a:schemeClr val="tx2">
                    <a:lumMod val="20000"/>
                    <a:lumOff val="80000"/>
                  </a:schemeClr>
                </a:solidFill>
              </a:rPr>
              <a:t>PRT</a:t>
            </a:r>
          </a:p>
        </p:txBody>
      </p:sp>
      <p:sp>
        <p:nvSpPr>
          <p:cNvPr id="112" name="TextBox 111"/>
          <p:cNvSpPr txBox="1"/>
          <p:nvPr/>
        </p:nvSpPr>
        <p:spPr>
          <a:xfrm>
            <a:off x="1953845" y="5333725"/>
            <a:ext cx="1203524"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a:solidFill>
                  <a:schemeClr val="tx2">
                    <a:lumMod val="20000"/>
                    <a:lumOff val="80000"/>
                  </a:schemeClr>
                </a:solidFill>
              </a:rPr>
              <a:t>TGT</a:t>
            </a:r>
          </a:p>
        </p:txBody>
      </p:sp>
      <p:pic>
        <p:nvPicPr>
          <p:cNvPr id="113" name="Picture 112"/>
          <p:cNvPicPr>
            <a:picLocks noChangeAspect="1"/>
          </p:cNvPicPr>
          <p:nvPr/>
        </p:nvPicPr>
        <p:blipFill rotWithShape="1">
          <a:blip r:embed="rId13"/>
          <a:srcRect b="27520"/>
          <a:stretch/>
        </p:blipFill>
        <p:spPr>
          <a:xfrm>
            <a:off x="7647239" y="4893401"/>
            <a:ext cx="531738" cy="867157"/>
          </a:xfrm>
          <a:prstGeom prst="rect">
            <a:avLst/>
          </a:prstGeom>
        </p:spPr>
      </p:pic>
      <p:pic>
        <p:nvPicPr>
          <p:cNvPr id="114" name="Picture 113"/>
          <p:cNvPicPr>
            <a:picLocks noChangeAspect="1"/>
          </p:cNvPicPr>
          <p:nvPr/>
        </p:nvPicPr>
        <p:blipFill rotWithShape="1">
          <a:blip r:embed="rId13"/>
          <a:srcRect b="27520"/>
          <a:stretch/>
        </p:blipFill>
        <p:spPr>
          <a:xfrm>
            <a:off x="3695862" y="1189063"/>
            <a:ext cx="531738" cy="867157"/>
          </a:xfrm>
          <a:prstGeom prst="rect">
            <a:avLst/>
          </a:prstGeom>
        </p:spPr>
      </p:pic>
      <p:pic>
        <p:nvPicPr>
          <p:cNvPr id="115" name="Picture 114"/>
          <p:cNvPicPr>
            <a:picLocks noChangeAspect="1"/>
          </p:cNvPicPr>
          <p:nvPr/>
        </p:nvPicPr>
        <p:blipFill>
          <a:blip r:embed="rId14"/>
          <a:stretch>
            <a:fillRect/>
          </a:stretch>
        </p:blipFill>
        <p:spPr>
          <a:xfrm>
            <a:off x="6146229" y="5816793"/>
            <a:ext cx="570768" cy="1074386"/>
          </a:xfrm>
          <a:prstGeom prst="rect">
            <a:avLst/>
          </a:prstGeom>
        </p:spPr>
      </p:pic>
      <p:sp>
        <p:nvSpPr>
          <p:cNvPr id="116" name="Rectangle 115"/>
          <p:cNvSpPr/>
          <p:nvPr/>
        </p:nvSpPr>
        <p:spPr>
          <a:xfrm>
            <a:off x="6768740" y="6549833"/>
            <a:ext cx="4114513" cy="27154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System Center Configuration Manager</a:t>
            </a:r>
          </a:p>
        </p:txBody>
      </p:sp>
    </p:spTree>
    <p:extLst>
      <p:ext uri="{BB962C8B-B14F-4D97-AF65-F5344CB8AC3E}">
        <p14:creationId xmlns:p14="http://schemas.microsoft.com/office/powerpoint/2010/main" val="402876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p:bldP spid="109" grpId="0" animBg="1"/>
      <p:bldP spid="1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endParaRPr kumimoji="0" lang="en-US" sz="9000" b="0" i="0" u="none" strike="noStrike" kern="1200" cap="none" spc="-100" normalizeH="0" baseline="0" noProof="0" dirty="0">
              <a:ln w="3175">
                <a:noFill/>
              </a:ln>
              <a:gradFill>
                <a:gsLst>
                  <a:gs pos="96667">
                    <a:srgbClr val="FFFFFF"/>
                  </a:gs>
                  <a:gs pos="90000">
                    <a:srgbClr val="FFFFFF"/>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a:xfrm>
            <a:off x="274638" y="2125662"/>
            <a:ext cx="11887200" cy="1181862"/>
          </a:xfrm>
        </p:spPr>
        <p:txBody>
          <a:bodyPr/>
          <a:lstStyle/>
          <a:p>
            <a:r>
              <a:rPr lang="en-US" dirty="0"/>
              <a:t>OMA-DM</a:t>
            </a:r>
          </a:p>
        </p:txBody>
      </p:sp>
    </p:spTree>
    <p:extLst>
      <p:ext uri="{BB962C8B-B14F-4D97-AF65-F5344CB8AC3E}">
        <p14:creationId xmlns:p14="http://schemas.microsoft.com/office/powerpoint/2010/main" val="208709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2160111" cy="917444"/>
          </a:xfrm>
        </p:spPr>
        <p:txBody>
          <a:bodyPr/>
          <a:lstStyle/>
          <a:p>
            <a:r>
              <a:rPr lang="en-US" dirty="0"/>
              <a:t>Windows 10 Mobile Management Architecture</a:t>
            </a:r>
          </a:p>
        </p:txBody>
      </p:sp>
      <p:grpSp>
        <p:nvGrpSpPr>
          <p:cNvPr id="55" name="Group 54"/>
          <p:cNvGrpSpPr/>
          <p:nvPr/>
        </p:nvGrpSpPr>
        <p:grpSpPr>
          <a:xfrm>
            <a:off x="1988427" y="2842228"/>
            <a:ext cx="9127664" cy="2996303"/>
            <a:chOff x="503238" y="3004456"/>
            <a:chExt cx="9300933" cy="2996728"/>
          </a:xfrm>
          <a:solidFill>
            <a:schemeClr val="tx2">
              <a:lumMod val="20000"/>
              <a:lumOff val="80000"/>
            </a:schemeClr>
          </a:solidFill>
        </p:grpSpPr>
        <p:grpSp>
          <p:nvGrpSpPr>
            <p:cNvPr id="42" name="Group 41"/>
            <p:cNvGrpSpPr/>
            <p:nvPr/>
          </p:nvGrpSpPr>
          <p:grpSpPr>
            <a:xfrm>
              <a:off x="503238" y="3004457"/>
              <a:ext cx="9300932" cy="2996727"/>
              <a:chOff x="5407388" y="2920556"/>
              <a:chExt cx="26922659" cy="2112034"/>
            </a:xfrm>
            <a:grpFill/>
          </p:grpSpPr>
          <p:sp>
            <p:nvSpPr>
              <p:cNvPr id="39" name="Rectangle 38"/>
              <p:cNvSpPr/>
              <p:nvPr/>
            </p:nvSpPr>
            <p:spPr bwMode="auto">
              <a:xfrm>
                <a:off x="5407388" y="2920556"/>
                <a:ext cx="6525849" cy="656740"/>
              </a:xfrm>
              <a:prstGeom prst="rect">
                <a:avLst/>
              </a:prstGeom>
              <a:grp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defRPr/>
                </a:pPr>
                <a:r>
                  <a:rPr lang="en-US" sz="2000" b="1" kern="0" dirty="0">
                    <a:solidFill>
                      <a:srgbClr val="505050"/>
                    </a:solidFill>
                  </a:rPr>
                  <a:t>MDM Client</a:t>
                </a:r>
              </a:p>
            </p:txBody>
          </p:sp>
          <p:sp>
            <p:nvSpPr>
              <p:cNvPr id="40" name="Rectangle 39"/>
              <p:cNvSpPr/>
              <p:nvPr/>
            </p:nvSpPr>
            <p:spPr bwMode="auto">
              <a:xfrm>
                <a:off x="5407388" y="3648203"/>
                <a:ext cx="26922659" cy="656740"/>
              </a:xfrm>
              <a:prstGeom prst="rect">
                <a:avLst/>
              </a:prstGeom>
              <a:grp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r>
                  <a:rPr lang="en-US" sz="2000" b="1" kern="0" dirty="0">
                    <a:solidFill>
                      <a:srgbClr val="505050"/>
                    </a:solidFill>
                  </a:rPr>
                  <a:t>Common Device Configurator</a:t>
                </a:r>
              </a:p>
            </p:txBody>
          </p:sp>
          <p:sp>
            <p:nvSpPr>
              <p:cNvPr id="41" name="Rectangle 40"/>
              <p:cNvSpPr/>
              <p:nvPr/>
            </p:nvSpPr>
            <p:spPr bwMode="auto">
              <a:xfrm>
                <a:off x="5407388" y="4375850"/>
                <a:ext cx="6525850" cy="6567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defRPr/>
                </a:pPr>
                <a:r>
                  <a:rPr lang="en-US" sz="2000" b="1" kern="0" dirty="0">
                    <a:solidFill>
                      <a:schemeClr val="tx1"/>
                    </a:solidFill>
                  </a:rPr>
                  <a:t>WMI providers</a:t>
                </a:r>
              </a:p>
            </p:txBody>
          </p:sp>
        </p:grpSp>
        <p:grpSp>
          <p:nvGrpSpPr>
            <p:cNvPr id="43" name="Group 42"/>
            <p:cNvGrpSpPr/>
            <p:nvPr/>
          </p:nvGrpSpPr>
          <p:grpSpPr>
            <a:xfrm>
              <a:off x="2852057" y="3004456"/>
              <a:ext cx="6952113" cy="2996727"/>
              <a:chOff x="5407388" y="2920556"/>
              <a:chExt cx="20123720" cy="2112034"/>
            </a:xfrm>
            <a:grpFill/>
          </p:grpSpPr>
          <p:sp>
            <p:nvSpPr>
              <p:cNvPr id="44" name="Rectangle 43"/>
              <p:cNvSpPr/>
              <p:nvPr/>
            </p:nvSpPr>
            <p:spPr bwMode="auto">
              <a:xfrm>
                <a:off x="5407388" y="2920556"/>
                <a:ext cx="6525849" cy="65674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defRPr/>
                </a:pPr>
                <a:r>
                  <a:rPr lang="en-US" sz="2000" b="1" kern="0" dirty="0">
                    <a:solidFill>
                      <a:srgbClr val="505050"/>
                    </a:solidFill>
                  </a:rPr>
                  <a:t>Provisioning Engine</a:t>
                </a:r>
              </a:p>
            </p:txBody>
          </p:sp>
          <p:sp>
            <p:nvSpPr>
              <p:cNvPr id="46" name="Rectangle 45"/>
              <p:cNvSpPr/>
              <p:nvPr/>
            </p:nvSpPr>
            <p:spPr bwMode="auto">
              <a:xfrm>
                <a:off x="5407388" y="4375850"/>
                <a:ext cx="20123720" cy="656740"/>
              </a:xfrm>
              <a:prstGeom prst="rect">
                <a:avLst/>
              </a:prstGeom>
              <a:grp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r>
                  <a:rPr lang="en-US" sz="2000" b="1" kern="0" dirty="0">
                    <a:solidFill>
                      <a:srgbClr val="505050"/>
                    </a:solidFill>
                  </a:rPr>
                  <a:t>MDM Configuration Service Providers (CSP’s)</a:t>
                </a:r>
              </a:p>
            </p:txBody>
          </p:sp>
        </p:grpSp>
        <p:sp>
          <p:nvSpPr>
            <p:cNvPr id="48" name="Rectangle 47"/>
            <p:cNvSpPr/>
            <p:nvPr/>
          </p:nvSpPr>
          <p:spPr bwMode="auto">
            <a:xfrm>
              <a:off x="5200876" y="3004457"/>
              <a:ext cx="2254476" cy="93183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defRPr/>
              </a:pPr>
              <a:r>
                <a:rPr lang="en-US" sz="2000" b="1" kern="0" dirty="0">
                  <a:solidFill>
                    <a:srgbClr val="505050"/>
                  </a:solidFill>
                </a:rPr>
                <a:t>EAS Client</a:t>
              </a:r>
            </a:p>
          </p:txBody>
        </p:sp>
        <p:sp>
          <p:nvSpPr>
            <p:cNvPr id="52" name="Rectangle 51"/>
            <p:cNvSpPr/>
            <p:nvPr/>
          </p:nvSpPr>
          <p:spPr bwMode="auto">
            <a:xfrm>
              <a:off x="7549695" y="3004456"/>
              <a:ext cx="2254476" cy="93183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defRPr/>
              </a:pPr>
              <a:r>
                <a:rPr lang="en-US" sz="2000" b="1" kern="0" dirty="0">
                  <a:solidFill>
                    <a:schemeClr val="tx1"/>
                  </a:solidFill>
                </a:rPr>
                <a:t>WMI Bridge</a:t>
              </a:r>
            </a:p>
          </p:txBody>
        </p:sp>
      </p:grpSp>
      <p:grpSp>
        <p:nvGrpSpPr>
          <p:cNvPr id="59" name="Group 58"/>
          <p:cNvGrpSpPr/>
          <p:nvPr/>
        </p:nvGrpSpPr>
        <p:grpSpPr>
          <a:xfrm>
            <a:off x="623299" y="2372435"/>
            <a:ext cx="11309129" cy="623627"/>
            <a:chOff x="622505" y="2657646"/>
            <a:chExt cx="11310733" cy="623716"/>
          </a:xfrm>
        </p:grpSpPr>
        <p:sp>
          <p:nvSpPr>
            <p:cNvPr id="56" name="Freeform 55"/>
            <p:cNvSpPr>
              <a:spLocks noEditPoints="1"/>
            </p:cNvSpPr>
            <p:nvPr/>
          </p:nvSpPr>
          <p:spPr bwMode="auto">
            <a:xfrm flipV="1">
              <a:off x="641944" y="2959216"/>
              <a:ext cx="11291294" cy="45719"/>
            </a:xfrm>
            <a:custGeom>
              <a:avLst/>
              <a:gdLst>
                <a:gd name="T0" fmla="*/ 18368 w 18880"/>
                <a:gd name="T1" fmla="*/ 32 h 64"/>
                <a:gd name="T2" fmla="*/ 18880 w 18880"/>
                <a:gd name="T3" fmla="*/ 32 h 64"/>
                <a:gd name="T4" fmla="*/ 17632 w 18880"/>
                <a:gd name="T5" fmla="*/ 64 h 64"/>
                <a:gd name="T6" fmla="*/ 18080 w 18880"/>
                <a:gd name="T7" fmla="*/ 0 h 64"/>
                <a:gd name="T8" fmla="*/ 17312 w 18880"/>
                <a:gd name="T9" fmla="*/ 64 h 64"/>
                <a:gd name="T10" fmla="*/ 16864 w 18880"/>
                <a:gd name="T11" fmla="*/ 0 h 64"/>
                <a:gd name="T12" fmla="*/ 17312 w 18880"/>
                <a:gd name="T13" fmla="*/ 64 h 64"/>
                <a:gd name="T14" fmla="*/ 16064 w 18880"/>
                <a:gd name="T15" fmla="*/ 32 h 64"/>
                <a:gd name="T16" fmla="*/ 16576 w 18880"/>
                <a:gd name="T17" fmla="*/ 32 h 64"/>
                <a:gd name="T18" fmla="*/ 15328 w 18880"/>
                <a:gd name="T19" fmla="*/ 64 h 64"/>
                <a:gd name="T20" fmla="*/ 15776 w 18880"/>
                <a:gd name="T21" fmla="*/ 0 h 64"/>
                <a:gd name="T22" fmla="*/ 15008 w 18880"/>
                <a:gd name="T23" fmla="*/ 64 h 64"/>
                <a:gd name="T24" fmla="*/ 14560 w 18880"/>
                <a:gd name="T25" fmla="*/ 0 h 64"/>
                <a:gd name="T26" fmla="*/ 15008 w 18880"/>
                <a:gd name="T27" fmla="*/ 64 h 64"/>
                <a:gd name="T28" fmla="*/ 13760 w 18880"/>
                <a:gd name="T29" fmla="*/ 32 h 64"/>
                <a:gd name="T30" fmla="*/ 14272 w 18880"/>
                <a:gd name="T31" fmla="*/ 32 h 64"/>
                <a:gd name="T32" fmla="*/ 13024 w 18880"/>
                <a:gd name="T33" fmla="*/ 64 h 64"/>
                <a:gd name="T34" fmla="*/ 13472 w 18880"/>
                <a:gd name="T35" fmla="*/ 0 h 64"/>
                <a:gd name="T36" fmla="*/ 12704 w 18880"/>
                <a:gd name="T37" fmla="*/ 64 h 64"/>
                <a:gd name="T38" fmla="*/ 12256 w 18880"/>
                <a:gd name="T39" fmla="*/ 0 h 64"/>
                <a:gd name="T40" fmla="*/ 12704 w 18880"/>
                <a:gd name="T41" fmla="*/ 64 h 64"/>
                <a:gd name="T42" fmla="*/ 11456 w 18880"/>
                <a:gd name="T43" fmla="*/ 32 h 64"/>
                <a:gd name="T44" fmla="*/ 11968 w 18880"/>
                <a:gd name="T45" fmla="*/ 32 h 64"/>
                <a:gd name="T46" fmla="*/ 10720 w 18880"/>
                <a:gd name="T47" fmla="*/ 64 h 64"/>
                <a:gd name="T48" fmla="*/ 11168 w 18880"/>
                <a:gd name="T49" fmla="*/ 0 h 64"/>
                <a:gd name="T50" fmla="*/ 10400 w 18880"/>
                <a:gd name="T51" fmla="*/ 64 h 64"/>
                <a:gd name="T52" fmla="*/ 9952 w 18880"/>
                <a:gd name="T53" fmla="*/ 0 h 64"/>
                <a:gd name="T54" fmla="*/ 10400 w 18880"/>
                <a:gd name="T55" fmla="*/ 64 h 64"/>
                <a:gd name="T56" fmla="*/ 9152 w 18880"/>
                <a:gd name="T57" fmla="*/ 32 h 64"/>
                <a:gd name="T58" fmla="*/ 9664 w 18880"/>
                <a:gd name="T59" fmla="*/ 32 h 64"/>
                <a:gd name="T60" fmla="*/ 8416 w 18880"/>
                <a:gd name="T61" fmla="*/ 64 h 64"/>
                <a:gd name="T62" fmla="*/ 8864 w 18880"/>
                <a:gd name="T63" fmla="*/ 0 h 64"/>
                <a:gd name="T64" fmla="*/ 8096 w 18880"/>
                <a:gd name="T65" fmla="*/ 64 h 64"/>
                <a:gd name="T66" fmla="*/ 7648 w 18880"/>
                <a:gd name="T67" fmla="*/ 0 h 64"/>
                <a:gd name="T68" fmla="*/ 8096 w 18880"/>
                <a:gd name="T69" fmla="*/ 64 h 64"/>
                <a:gd name="T70" fmla="*/ 6848 w 18880"/>
                <a:gd name="T71" fmla="*/ 32 h 64"/>
                <a:gd name="T72" fmla="*/ 7360 w 18880"/>
                <a:gd name="T73" fmla="*/ 32 h 64"/>
                <a:gd name="T74" fmla="*/ 6112 w 18880"/>
                <a:gd name="T75" fmla="*/ 64 h 64"/>
                <a:gd name="T76" fmla="*/ 6560 w 18880"/>
                <a:gd name="T77" fmla="*/ 0 h 64"/>
                <a:gd name="T78" fmla="*/ 5792 w 18880"/>
                <a:gd name="T79" fmla="*/ 64 h 64"/>
                <a:gd name="T80" fmla="*/ 5344 w 18880"/>
                <a:gd name="T81" fmla="*/ 0 h 64"/>
                <a:gd name="T82" fmla="*/ 5792 w 18880"/>
                <a:gd name="T83" fmla="*/ 64 h 64"/>
                <a:gd name="T84" fmla="*/ 4544 w 18880"/>
                <a:gd name="T85" fmla="*/ 32 h 64"/>
                <a:gd name="T86" fmla="*/ 5056 w 18880"/>
                <a:gd name="T87" fmla="*/ 32 h 64"/>
                <a:gd name="T88" fmla="*/ 3808 w 18880"/>
                <a:gd name="T89" fmla="*/ 64 h 64"/>
                <a:gd name="T90" fmla="*/ 4256 w 18880"/>
                <a:gd name="T91" fmla="*/ 0 h 64"/>
                <a:gd name="T92" fmla="*/ 3488 w 18880"/>
                <a:gd name="T93" fmla="*/ 64 h 64"/>
                <a:gd name="T94" fmla="*/ 3040 w 18880"/>
                <a:gd name="T95" fmla="*/ 0 h 64"/>
                <a:gd name="T96" fmla="*/ 3488 w 18880"/>
                <a:gd name="T97" fmla="*/ 64 h 64"/>
                <a:gd name="T98" fmla="*/ 2240 w 18880"/>
                <a:gd name="T99" fmla="*/ 32 h 64"/>
                <a:gd name="T100" fmla="*/ 2752 w 18880"/>
                <a:gd name="T101" fmla="*/ 32 h 64"/>
                <a:gd name="T102" fmla="*/ 1504 w 18880"/>
                <a:gd name="T103" fmla="*/ 64 h 64"/>
                <a:gd name="T104" fmla="*/ 1952 w 18880"/>
                <a:gd name="T105" fmla="*/ 0 h 64"/>
                <a:gd name="T106" fmla="*/ 1184 w 18880"/>
                <a:gd name="T107" fmla="*/ 64 h 64"/>
                <a:gd name="T108" fmla="*/ 736 w 18880"/>
                <a:gd name="T109" fmla="*/ 0 h 64"/>
                <a:gd name="T110" fmla="*/ 1184 w 18880"/>
                <a:gd name="T111" fmla="*/ 64 h 64"/>
                <a:gd name="T112" fmla="*/ 0 w 18880"/>
                <a:gd name="T113" fmla="*/ 32 h 64"/>
                <a:gd name="T114" fmla="*/ 448 w 18880"/>
                <a:gd name="T11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80" h="64">
                  <a:moveTo>
                    <a:pt x="18848" y="64"/>
                  </a:moveTo>
                  <a:lnTo>
                    <a:pt x="18400" y="64"/>
                  </a:lnTo>
                  <a:cubicBezTo>
                    <a:pt x="18383" y="64"/>
                    <a:pt x="18368" y="50"/>
                    <a:pt x="18368" y="32"/>
                  </a:cubicBezTo>
                  <a:cubicBezTo>
                    <a:pt x="18368" y="15"/>
                    <a:pt x="18383" y="0"/>
                    <a:pt x="18400" y="0"/>
                  </a:cubicBezTo>
                  <a:lnTo>
                    <a:pt x="18848" y="0"/>
                  </a:lnTo>
                  <a:cubicBezTo>
                    <a:pt x="18866" y="0"/>
                    <a:pt x="18880" y="15"/>
                    <a:pt x="18880" y="32"/>
                  </a:cubicBezTo>
                  <a:cubicBezTo>
                    <a:pt x="18880" y="50"/>
                    <a:pt x="18866" y="64"/>
                    <a:pt x="18848" y="64"/>
                  </a:cubicBezTo>
                  <a:close/>
                  <a:moveTo>
                    <a:pt x="18080" y="64"/>
                  </a:moveTo>
                  <a:lnTo>
                    <a:pt x="17632" y="64"/>
                  </a:lnTo>
                  <a:cubicBezTo>
                    <a:pt x="17615" y="64"/>
                    <a:pt x="17600" y="50"/>
                    <a:pt x="17600" y="32"/>
                  </a:cubicBezTo>
                  <a:cubicBezTo>
                    <a:pt x="17600" y="15"/>
                    <a:pt x="17615" y="0"/>
                    <a:pt x="17632" y="0"/>
                  </a:cubicBezTo>
                  <a:lnTo>
                    <a:pt x="18080" y="0"/>
                  </a:lnTo>
                  <a:cubicBezTo>
                    <a:pt x="18098" y="0"/>
                    <a:pt x="18112" y="15"/>
                    <a:pt x="18112" y="32"/>
                  </a:cubicBezTo>
                  <a:cubicBezTo>
                    <a:pt x="18112" y="50"/>
                    <a:pt x="18098" y="64"/>
                    <a:pt x="18080" y="64"/>
                  </a:cubicBezTo>
                  <a:close/>
                  <a:moveTo>
                    <a:pt x="17312" y="64"/>
                  </a:moveTo>
                  <a:lnTo>
                    <a:pt x="16864" y="64"/>
                  </a:lnTo>
                  <a:cubicBezTo>
                    <a:pt x="16847" y="64"/>
                    <a:pt x="16832" y="50"/>
                    <a:pt x="16832" y="32"/>
                  </a:cubicBezTo>
                  <a:cubicBezTo>
                    <a:pt x="16832" y="15"/>
                    <a:pt x="16847" y="0"/>
                    <a:pt x="16864" y="0"/>
                  </a:cubicBezTo>
                  <a:lnTo>
                    <a:pt x="17312" y="0"/>
                  </a:lnTo>
                  <a:cubicBezTo>
                    <a:pt x="17330" y="0"/>
                    <a:pt x="17344" y="15"/>
                    <a:pt x="17344" y="32"/>
                  </a:cubicBezTo>
                  <a:cubicBezTo>
                    <a:pt x="17344" y="50"/>
                    <a:pt x="17330" y="64"/>
                    <a:pt x="17312" y="64"/>
                  </a:cubicBezTo>
                  <a:close/>
                  <a:moveTo>
                    <a:pt x="16544" y="64"/>
                  </a:moveTo>
                  <a:lnTo>
                    <a:pt x="16096" y="64"/>
                  </a:lnTo>
                  <a:cubicBezTo>
                    <a:pt x="16079" y="64"/>
                    <a:pt x="16064" y="50"/>
                    <a:pt x="16064" y="32"/>
                  </a:cubicBezTo>
                  <a:cubicBezTo>
                    <a:pt x="16064" y="15"/>
                    <a:pt x="16079" y="0"/>
                    <a:pt x="16096" y="0"/>
                  </a:cubicBezTo>
                  <a:lnTo>
                    <a:pt x="16544" y="0"/>
                  </a:lnTo>
                  <a:cubicBezTo>
                    <a:pt x="16562" y="0"/>
                    <a:pt x="16576" y="15"/>
                    <a:pt x="16576" y="32"/>
                  </a:cubicBezTo>
                  <a:cubicBezTo>
                    <a:pt x="16576" y="50"/>
                    <a:pt x="16562" y="64"/>
                    <a:pt x="16544" y="64"/>
                  </a:cubicBezTo>
                  <a:close/>
                  <a:moveTo>
                    <a:pt x="15776" y="64"/>
                  </a:moveTo>
                  <a:lnTo>
                    <a:pt x="15328" y="64"/>
                  </a:lnTo>
                  <a:cubicBezTo>
                    <a:pt x="15311" y="64"/>
                    <a:pt x="15296" y="50"/>
                    <a:pt x="15296" y="32"/>
                  </a:cubicBezTo>
                  <a:cubicBezTo>
                    <a:pt x="15296" y="15"/>
                    <a:pt x="15311" y="0"/>
                    <a:pt x="15328" y="0"/>
                  </a:cubicBezTo>
                  <a:lnTo>
                    <a:pt x="15776" y="0"/>
                  </a:lnTo>
                  <a:cubicBezTo>
                    <a:pt x="15794" y="0"/>
                    <a:pt x="15808" y="15"/>
                    <a:pt x="15808" y="32"/>
                  </a:cubicBezTo>
                  <a:cubicBezTo>
                    <a:pt x="15808" y="50"/>
                    <a:pt x="15794" y="64"/>
                    <a:pt x="15776" y="64"/>
                  </a:cubicBezTo>
                  <a:close/>
                  <a:moveTo>
                    <a:pt x="15008" y="64"/>
                  </a:moveTo>
                  <a:lnTo>
                    <a:pt x="14560" y="64"/>
                  </a:lnTo>
                  <a:cubicBezTo>
                    <a:pt x="14543" y="64"/>
                    <a:pt x="14528" y="50"/>
                    <a:pt x="14528" y="32"/>
                  </a:cubicBezTo>
                  <a:cubicBezTo>
                    <a:pt x="14528" y="15"/>
                    <a:pt x="14543" y="0"/>
                    <a:pt x="14560" y="0"/>
                  </a:cubicBezTo>
                  <a:lnTo>
                    <a:pt x="15008" y="0"/>
                  </a:lnTo>
                  <a:cubicBezTo>
                    <a:pt x="15026" y="0"/>
                    <a:pt x="15040" y="15"/>
                    <a:pt x="15040" y="32"/>
                  </a:cubicBezTo>
                  <a:cubicBezTo>
                    <a:pt x="15040" y="50"/>
                    <a:pt x="15026" y="64"/>
                    <a:pt x="15008" y="64"/>
                  </a:cubicBezTo>
                  <a:close/>
                  <a:moveTo>
                    <a:pt x="14240" y="64"/>
                  </a:moveTo>
                  <a:lnTo>
                    <a:pt x="13792" y="64"/>
                  </a:lnTo>
                  <a:cubicBezTo>
                    <a:pt x="13775" y="64"/>
                    <a:pt x="13760" y="50"/>
                    <a:pt x="13760" y="32"/>
                  </a:cubicBezTo>
                  <a:cubicBezTo>
                    <a:pt x="13760" y="15"/>
                    <a:pt x="13775" y="0"/>
                    <a:pt x="13792" y="0"/>
                  </a:cubicBezTo>
                  <a:lnTo>
                    <a:pt x="14240" y="0"/>
                  </a:lnTo>
                  <a:cubicBezTo>
                    <a:pt x="14258" y="0"/>
                    <a:pt x="14272" y="15"/>
                    <a:pt x="14272" y="32"/>
                  </a:cubicBezTo>
                  <a:cubicBezTo>
                    <a:pt x="14272" y="50"/>
                    <a:pt x="14258" y="64"/>
                    <a:pt x="14240" y="64"/>
                  </a:cubicBezTo>
                  <a:close/>
                  <a:moveTo>
                    <a:pt x="13472" y="64"/>
                  </a:moveTo>
                  <a:lnTo>
                    <a:pt x="13024" y="64"/>
                  </a:lnTo>
                  <a:cubicBezTo>
                    <a:pt x="13007" y="64"/>
                    <a:pt x="12992" y="50"/>
                    <a:pt x="12992" y="32"/>
                  </a:cubicBezTo>
                  <a:cubicBezTo>
                    <a:pt x="12992" y="15"/>
                    <a:pt x="13007" y="0"/>
                    <a:pt x="13024" y="0"/>
                  </a:cubicBezTo>
                  <a:lnTo>
                    <a:pt x="13472" y="0"/>
                  </a:lnTo>
                  <a:cubicBezTo>
                    <a:pt x="13490" y="0"/>
                    <a:pt x="13504" y="15"/>
                    <a:pt x="13504" y="32"/>
                  </a:cubicBezTo>
                  <a:cubicBezTo>
                    <a:pt x="13504" y="50"/>
                    <a:pt x="13490" y="64"/>
                    <a:pt x="13472" y="64"/>
                  </a:cubicBezTo>
                  <a:close/>
                  <a:moveTo>
                    <a:pt x="12704" y="64"/>
                  </a:moveTo>
                  <a:lnTo>
                    <a:pt x="12256" y="64"/>
                  </a:lnTo>
                  <a:cubicBezTo>
                    <a:pt x="12239" y="64"/>
                    <a:pt x="12224" y="50"/>
                    <a:pt x="12224" y="32"/>
                  </a:cubicBezTo>
                  <a:cubicBezTo>
                    <a:pt x="12224" y="15"/>
                    <a:pt x="12239" y="0"/>
                    <a:pt x="12256" y="0"/>
                  </a:cubicBezTo>
                  <a:lnTo>
                    <a:pt x="12704" y="0"/>
                  </a:lnTo>
                  <a:cubicBezTo>
                    <a:pt x="12722" y="0"/>
                    <a:pt x="12736" y="15"/>
                    <a:pt x="12736" y="32"/>
                  </a:cubicBezTo>
                  <a:cubicBezTo>
                    <a:pt x="12736" y="50"/>
                    <a:pt x="12722" y="64"/>
                    <a:pt x="12704" y="64"/>
                  </a:cubicBezTo>
                  <a:close/>
                  <a:moveTo>
                    <a:pt x="11936" y="64"/>
                  </a:moveTo>
                  <a:lnTo>
                    <a:pt x="11488" y="64"/>
                  </a:lnTo>
                  <a:cubicBezTo>
                    <a:pt x="11471" y="64"/>
                    <a:pt x="11456" y="50"/>
                    <a:pt x="11456" y="32"/>
                  </a:cubicBezTo>
                  <a:cubicBezTo>
                    <a:pt x="11456" y="15"/>
                    <a:pt x="11471" y="0"/>
                    <a:pt x="11488" y="0"/>
                  </a:cubicBezTo>
                  <a:lnTo>
                    <a:pt x="11936" y="0"/>
                  </a:lnTo>
                  <a:cubicBezTo>
                    <a:pt x="11954" y="0"/>
                    <a:pt x="11968" y="15"/>
                    <a:pt x="11968" y="32"/>
                  </a:cubicBezTo>
                  <a:cubicBezTo>
                    <a:pt x="11968" y="50"/>
                    <a:pt x="11954" y="64"/>
                    <a:pt x="11936" y="64"/>
                  </a:cubicBezTo>
                  <a:close/>
                  <a:moveTo>
                    <a:pt x="11168" y="64"/>
                  </a:moveTo>
                  <a:lnTo>
                    <a:pt x="10720" y="64"/>
                  </a:lnTo>
                  <a:cubicBezTo>
                    <a:pt x="10703" y="64"/>
                    <a:pt x="10688" y="50"/>
                    <a:pt x="10688" y="32"/>
                  </a:cubicBezTo>
                  <a:cubicBezTo>
                    <a:pt x="10688" y="15"/>
                    <a:pt x="10703" y="0"/>
                    <a:pt x="10720" y="0"/>
                  </a:cubicBezTo>
                  <a:lnTo>
                    <a:pt x="11168" y="0"/>
                  </a:lnTo>
                  <a:cubicBezTo>
                    <a:pt x="11186" y="0"/>
                    <a:pt x="11200" y="15"/>
                    <a:pt x="11200" y="32"/>
                  </a:cubicBezTo>
                  <a:cubicBezTo>
                    <a:pt x="11200" y="50"/>
                    <a:pt x="11186" y="64"/>
                    <a:pt x="11168" y="64"/>
                  </a:cubicBezTo>
                  <a:close/>
                  <a:moveTo>
                    <a:pt x="10400" y="64"/>
                  </a:moveTo>
                  <a:lnTo>
                    <a:pt x="9952" y="64"/>
                  </a:lnTo>
                  <a:cubicBezTo>
                    <a:pt x="9935" y="64"/>
                    <a:pt x="9920" y="50"/>
                    <a:pt x="9920" y="32"/>
                  </a:cubicBezTo>
                  <a:cubicBezTo>
                    <a:pt x="9920" y="15"/>
                    <a:pt x="9935" y="0"/>
                    <a:pt x="9952" y="0"/>
                  </a:cubicBezTo>
                  <a:lnTo>
                    <a:pt x="10400" y="0"/>
                  </a:lnTo>
                  <a:cubicBezTo>
                    <a:pt x="10418" y="0"/>
                    <a:pt x="10432" y="15"/>
                    <a:pt x="10432" y="32"/>
                  </a:cubicBezTo>
                  <a:cubicBezTo>
                    <a:pt x="10432" y="50"/>
                    <a:pt x="10418" y="64"/>
                    <a:pt x="10400" y="64"/>
                  </a:cubicBezTo>
                  <a:close/>
                  <a:moveTo>
                    <a:pt x="9632" y="64"/>
                  </a:moveTo>
                  <a:lnTo>
                    <a:pt x="9184" y="64"/>
                  </a:lnTo>
                  <a:cubicBezTo>
                    <a:pt x="9167" y="64"/>
                    <a:pt x="9152" y="50"/>
                    <a:pt x="9152" y="32"/>
                  </a:cubicBezTo>
                  <a:cubicBezTo>
                    <a:pt x="9152" y="15"/>
                    <a:pt x="9167" y="0"/>
                    <a:pt x="9184" y="0"/>
                  </a:cubicBezTo>
                  <a:lnTo>
                    <a:pt x="9632" y="0"/>
                  </a:lnTo>
                  <a:cubicBezTo>
                    <a:pt x="9650" y="0"/>
                    <a:pt x="9664" y="15"/>
                    <a:pt x="9664" y="32"/>
                  </a:cubicBezTo>
                  <a:cubicBezTo>
                    <a:pt x="9664" y="50"/>
                    <a:pt x="9650" y="64"/>
                    <a:pt x="9632" y="64"/>
                  </a:cubicBezTo>
                  <a:close/>
                  <a:moveTo>
                    <a:pt x="8864" y="64"/>
                  </a:moveTo>
                  <a:lnTo>
                    <a:pt x="8416" y="64"/>
                  </a:lnTo>
                  <a:cubicBezTo>
                    <a:pt x="8399" y="64"/>
                    <a:pt x="8384" y="50"/>
                    <a:pt x="8384" y="32"/>
                  </a:cubicBezTo>
                  <a:cubicBezTo>
                    <a:pt x="8384" y="15"/>
                    <a:pt x="8399" y="0"/>
                    <a:pt x="8416" y="0"/>
                  </a:cubicBezTo>
                  <a:lnTo>
                    <a:pt x="8864" y="0"/>
                  </a:lnTo>
                  <a:cubicBezTo>
                    <a:pt x="8882" y="0"/>
                    <a:pt x="8896" y="15"/>
                    <a:pt x="8896" y="32"/>
                  </a:cubicBezTo>
                  <a:cubicBezTo>
                    <a:pt x="8896" y="50"/>
                    <a:pt x="8882" y="64"/>
                    <a:pt x="8864" y="64"/>
                  </a:cubicBezTo>
                  <a:close/>
                  <a:moveTo>
                    <a:pt x="8096" y="64"/>
                  </a:moveTo>
                  <a:lnTo>
                    <a:pt x="7648" y="64"/>
                  </a:lnTo>
                  <a:cubicBezTo>
                    <a:pt x="7631" y="64"/>
                    <a:pt x="7616" y="50"/>
                    <a:pt x="7616" y="32"/>
                  </a:cubicBezTo>
                  <a:cubicBezTo>
                    <a:pt x="7616" y="15"/>
                    <a:pt x="7631" y="0"/>
                    <a:pt x="7648" y="0"/>
                  </a:cubicBezTo>
                  <a:lnTo>
                    <a:pt x="8096" y="0"/>
                  </a:lnTo>
                  <a:cubicBezTo>
                    <a:pt x="8114" y="0"/>
                    <a:pt x="8128" y="15"/>
                    <a:pt x="8128" y="32"/>
                  </a:cubicBezTo>
                  <a:cubicBezTo>
                    <a:pt x="8128" y="50"/>
                    <a:pt x="8114" y="64"/>
                    <a:pt x="8096" y="64"/>
                  </a:cubicBezTo>
                  <a:close/>
                  <a:moveTo>
                    <a:pt x="7328" y="64"/>
                  </a:moveTo>
                  <a:lnTo>
                    <a:pt x="6880" y="64"/>
                  </a:lnTo>
                  <a:cubicBezTo>
                    <a:pt x="6863" y="64"/>
                    <a:pt x="6848" y="50"/>
                    <a:pt x="6848" y="32"/>
                  </a:cubicBezTo>
                  <a:cubicBezTo>
                    <a:pt x="6848" y="15"/>
                    <a:pt x="6863" y="0"/>
                    <a:pt x="6880" y="0"/>
                  </a:cubicBezTo>
                  <a:lnTo>
                    <a:pt x="7328" y="0"/>
                  </a:lnTo>
                  <a:cubicBezTo>
                    <a:pt x="7346" y="0"/>
                    <a:pt x="7360" y="15"/>
                    <a:pt x="7360" y="32"/>
                  </a:cubicBezTo>
                  <a:cubicBezTo>
                    <a:pt x="7360" y="50"/>
                    <a:pt x="7346" y="64"/>
                    <a:pt x="7328" y="64"/>
                  </a:cubicBezTo>
                  <a:close/>
                  <a:moveTo>
                    <a:pt x="6560" y="64"/>
                  </a:moveTo>
                  <a:lnTo>
                    <a:pt x="6112" y="64"/>
                  </a:lnTo>
                  <a:cubicBezTo>
                    <a:pt x="6095" y="64"/>
                    <a:pt x="6080" y="50"/>
                    <a:pt x="6080" y="32"/>
                  </a:cubicBezTo>
                  <a:cubicBezTo>
                    <a:pt x="6080" y="15"/>
                    <a:pt x="6095" y="0"/>
                    <a:pt x="6112" y="0"/>
                  </a:cubicBezTo>
                  <a:lnTo>
                    <a:pt x="6560" y="0"/>
                  </a:lnTo>
                  <a:cubicBezTo>
                    <a:pt x="6578" y="0"/>
                    <a:pt x="6592" y="15"/>
                    <a:pt x="6592" y="32"/>
                  </a:cubicBezTo>
                  <a:cubicBezTo>
                    <a:pt x="6592" y="50"/>
                    <a:pt x="6578" y="64"/>
                    <a:pt x="6560" y="64"/>
                  </a:cubicBezTo>
                  <a:close/>
                  <a:moveTo>
                    <a:pt x="5792" y="64"/>
                  </a:moveTo>
                  <a:lnTo>
                    <a:pt x="5344" y="64"/>
                  </a:lnTo>
                  <a:cubicBezTo>
                    <a:pt x="5327" y="64"/>
                    <a:pt x="5312" y="50"/>
                    <a:pt x="5312" y="32"/>
                  </a:cubicBezTo>
                  <a:cubicBezTo>
                    <a:pt x="5312" y="15"/>
                    <a:pt x="5327" y="0"/>
                    <a:pt x="5344" y="0"/>
                  </a:cubicBezTo>
                  <a:lnTo>
                    <a:pt x="5792" y="0"/>
                  </a:lnTo>
                  <a:cubicBezTo>
                    <a:pt x="5810" y="0"/>
                    <a:pt x="5824" y="15"/>
                    <a:pt x="5824" y="32"/>
                  </a:cubicBezTo>
                  <a:cubicBezTo>
                    <a:pt x="5824" y="50"/>
                    <a:pt x="5810" y="64"/>
                    <a:pt x="5792" y="64"/>
                  </a:cubicBezTo>
                  <a:close/>
                  <a:moveTo>
                    <a:pt x="5024" y="64"/>
                  </a:moveTo>
                  <a:lnTo>
                    <a:pt x="4576" y="64"/>
                  </a:lnTo>
                  <a:cubicBezTo>
                    <a:pt x="4559" y="64"/>
                    <a:pt x="4544" y="50"/>
                    <a:pt x="4544" y="32"/>
                  </a:cubicBezTo>
                  <a:cubicBezTo>
                    <a:pt x="4544" y="15"/>
                    <a:pt x="4559" y="0"/>
                    <a:pt x="4576" y="0"/>
                  </a:cubicBezTo>
                  <a:lnTo>
                    <a:pt x="5024" y="0"/>
                  </a:lnTo>
                  <a:cubicBezTo>
                    <a:pt x="5042" y="0"/>
                    <a:pt x="5056" y="15"/>
                    <a:pt x="5056" y="32"/>
                  </a:cubicBezTo>
                  <a:cubicBezTo>
                    <a:pt x="5056" y="50"/>
                    <a:pt x="5042" y="64"/>
                    <a:pt x="5024" y="64"/>
                  </a:cubicBezTo>
                  <a:close/>
                  <a:moveTo>
                    <a:pt x="4256" y="64"/>
                  </a:moveTo>
                  <a:lnTo>
                    <a:pt x="3808" y="64"/>
                  </a:lnTo>
                  <a:cubicBezTo>
                    <a:pt x="3791" y="64"/>
                    <a:pt x="3776" y="50"/>
                    <a:pt x="3776" y="32"/>
                  </a:cubicBezTo>
                  <a:cubicBezTo>
                    <a:pt x="3776" y="15"/>
                    <a:pt x="3791" y="0"/>
                    <a:pt x="3808" y="0"/>
                  </a:cubicBezTo>
                  <a:lnTo>
                    <a:pt x="4256" y="0"/>
                  </a:lnTo>
                  <a:cubicBezTo>
                    <a:pt x="4274" y="0"/>
                    <a:pt x="4288" y="15"/>
                    <a:pt x="4288" y="32"/>
                  </a:cubicBezTo>
                  <a:cubicBezTo>
                    <a:pt x="4288" y="50"/>
                    <a:pt x="4274" y="64"/>
                    <a:pt x="4256" y="64"/>
                  </a:cubicBezTo>
                  <a:close/>
                  <a:moveTo>
                    <a:pt x="3488" y="64"/>
                  </a:moveTo>
                  <a:lnTo>
                    <a:pt x="3040" y="64"/>
                  </a:lnTo>
                  <a:cubicBezTo>
                    <a:pt x="3023" y="64"/>
                    <a:pt x="3008" y="50"/>
                    <a:pt x="3008" y="32"/>
                  </a:cubicBezTo>
                  <a:cubicBezTo>
                    <a:pt x="3008" y="15"/>
                    <a:pt x="3023" y="0"/>
                    <a:pt x="3040" y="0"/>
                  </a:cubicBezTo>
                  <a:lnTo>
                    <a:pt x="3488" y="0"/>
                  </a:lnTo>
                  <a:cubicBezTo>
                    <a:pt x="3506" y="0"/>
                    <a:pt x="3520" y="15"/>
                    <a:pt x="3520" y="32"/>
                  </a:cubicBezTo>
                  <a:cubicBezTo>
                    <a:pt x="3520" y="50"/>
                    <a:pt x="3506" y="64"/>
                    <a:pt x="3488" y="64"/>
                  </a:cubicBezTo>
                  <a:close/>
                  <a:moveTo>
                    <a:pt x="2720" y="64"/>
                  </a:moveTo>
                  <a:lnTo>
                    <a:pt x="2272" y="64"/>
                  </a:lnTo>
                  <a:cubicBezTo>
                    <a:pt x="2255" y="64"/>
                    <a:pt x="2240" y="50"/>
                    <a:pt x="2240" y="32"/>
                  </a:cubicBezTo>
                  <a:cubicBezTo>
                    <a:pt x="2240" y="15"/>
                    <a:pt x="2255" y="0"/>
                    <a:pt x="2272" y="0"/>
                  </a:cubicBezTo>
                  <a:lnTo>
                    <a:pt x="2720" y="0"/>
                  </a:lnTo>
                  <a:cubicBezTo>
                    <a:pt x="2738" y="0"/>
                    <a:pt x="2752" y="15"/>
                    <a:pt x="2752" y="32"/>
                  </a:cubicBezTo>
                  <a:cubicBezTo>
                    <a:pt x="2752" y="50"/>
                    <a:pt x="2738" y="64"/>
                    <a:pt x="2720" y="64"/>
                  </a:cubicBezTo>
                  <a:close/>
                  <a:moveTo>
                    <a:pt x="1952" y="64"/>
                  </a:moveTo>
                  <a:lnTo>
                    <a:pt x="1504" y="64"/>
                  </a:lnTo>
                  <a:cubicBezTo>
                    <a:pt x="1487" y="64"/>
                    <a:pt x="1472" y="50"/>
                    <a:pt x="1472" y="32"/>
                  </a:cubicBezTo>
                  <a:cubicBezTo>
                    <a:pt x="1472" y="15"/>
                    <a:pt x="1487" y="0"/>
                    <a:pt x="1504" y="0"/>
                  </a:cubicBezTo>
                  <a:lnTo>
                    <a:pt x="1952" y="0"/>
                  </a:lnTo>
                  <a:cubicBezTo>
                    <a:pt x="1970" y="0"/>
                    <a:pt x="1984" y="15"/>
                    <a:pt x="1984" y="32"/>
                  </a:cubicBezTo>
                  <a:cubicBezTo>
                    <a:pt x="1984" y="50"/>
                    <a:pt x="1970" y="64"/>
                    <a:pt x="1952" y="64"/>
                  </a:cubicBezTo>
                  <a:close/>
                  <a:moveTo>
                    <a:pt x="1184" y="64"/>
                  </a:moveTo>
                  <a:lnTo>
                    <a:pt x="736" y="64"/>
                  </a:lnTo>
                  <a:cubicBezTo>
                    <a:pt x="719" y="64"/>
                    <a:pt x="704" y="50"/>
                    <a:pt x="704" y="32"/>
                  </a:cubicBezTo>
                  <a:cubicBezTo>
                    <a:pt x="704" y="15"/>
                    <a:pt x="719" y="0"/>
                    <a:pt x="736" y="0"/>
                  </a:cubicBezTo>
                  <a:lnTo>
                    <a:pt x="1184" y="0"/>
                  </a:lnTo>
                  <a:cubicBezTo>
                    <a:pt x="1202" y="0"/>
                    <a:pt x="1216" y="15"/>
                    <a:pt x="1216" y="32"/>
                  </a:cubicBezTo>
                  <a:cubicBezTo>
                    <a:pt x="1216" y="50"/>
                    <a:pt x="1202" y="64"/>
                    <a:pt x="1184" y="64"/>
                  </a:cubicBezTo>
                  <a:close/>
                  <a:moveTo>
                    <a:pt x="416" y="64"/>
                  </a:moveTo>
                  <a:lnTo>
                    <a:pt x="32" y="64"/>
                  </a:lnTo>
                  <a:cubicBezTo>
                    <a:pt x="15" y="64"/>
                    <a:pt x="0" y="50"/>
                    <a:pt x="0" y="32"/>
                  </a:cubicBezTo>
                  <a:cubicBezTo>
                    <a:pt x="0" y="15"/>
                    <a:pt x="15" y="0"/>
                    <a:pt x="32" y="0"/>
                  </a:cubicBezTo>
                  <a:lnTo>
                    <a:pt x="416" y="0"/>
                  </a:lnTo>
                  <a:cubicBezTo>
                    <a:pt x="434" y="0"/>
                    <a:pt x="448" y="15"/>
                    <a:pt x="448" y="32"/>
                  </a:cubicBezTo>
                  <a:cubicBezTo>
                    <a:pt x="448" y="50"/>
                    <a:pt x="434" y="64"/>
                    <a:pt x="416" y="64"/>
                  </a:cubicBezTo>
                  <a:close/>
                </a:path>
              </a:pathLst>
            </a:custGeom>
            <a:solidFill>
              <a:schemeClr val="accent3"/>
            </a:solidFill>
            <a:ln w="0" cap="flat">
              <a:solidFill>
                <a:schemeClr val="accent3"/>
              </a:solidFill>
              <a:prstDash val="solid"/>
              <a:round/>
              <a:headEnd/>
              <a:tailEnd/>
            </a:ln>
          </p:spPr>
          <p:txBody>
            <a:bodyPr vert="horz" wrap="square" lIns="89629" tIns="44815" rIns="89629" bIns="44815" numCol="1" anchor="t" anchorCtr="0" compatLnSpc="1">
              <a:prstTxWarp prst="textNoShape">
                <a:avLst/>
              </a:prstTxWarp>
            </a:bodyPr>
            <a:lstStyle/>
            <a:p>
              <a:pPr defTabSz="672229">
                <a:defRPr/>
              </a:pPr>
              <a:endParaRPr lang="en-US" sz="1764" kern="0" dirty="0">
                <a:solidFill>
                  <a:srgbClr val="505050"/>
                </a:solidFill>
              </a:endParaRPr>
            </a:p>
          </p:txBody>
        </p:sp>
        <p:sp>
          <p:nvSpPr>
            <p:cNvPr id="57" name="Rectangle 56"/>
            <p:cNvSpPr>
              <a:spLocks noChangeArrowheads="1"/>
            </p:cNvSpPr>
            <p:nvPr/>
          </p:nvSpPr>
          <p:spPr bwMode="auto">
            <a:xfrm>
              <a:off x="622505" y="3061729"/>
              <a:ext cx="950020" cy="21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84">
                <a:defRPr/>
              </a:pPr>
              <a:r>
                <a:rPr lang="en-US" altLang="en-US" sz="1399" b="1" kern="0" cap="all" dirty="0">
                  <a:solidFill>
                    <a:srgbClr val="FFFFFF"/>
                  </a:solidFill>
                  <a:latin typeface="+mn-lt"/>
                </a:rPr>
                <a:t>Device/OS</a:t>
              </a:r>
            </a:p>
          </p:txBody>
        </p:sp>
        <p:sp>
          <p:nvSpPr>
            <p:cNvPr id="58" name="Rectangle 57"/>
            <p:cNvSpPr>
              <a:spLocks noChangeArrowheads="1"/>
            </p:cNvSpPr>
            <p:nvPr/>
          </p:nvSpPr>
          <p:spPr bwMode="auto">
            <a:xfrm>
              <a:off x="622505" y="2657646"/>
              <a:ext cx="1687379" cy="21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84">
                <a:defRPr/>
              </a:pPr>
              <a:r>
                <a:rPr lang="en-US" altLang="en-US" sz="1399" b="1" kern="0" cap="all" dirty="0">
                  <a:solidFill>
                    <a:srgbClr val="FFFFFF"/>
                  </a:solidFill>
                  <a:latin typeface="+mn-lt"/>
                </a:rPr>
                <a:t>Service/Server</a:t>
              </a:r>
            </a:p>
          </p:txBody>
        </p:sp>
      </p:grpSp>
      <p:pic>
        <p:nvPicPr>
          <p:cNvPr id="60" name="Picture 59"/>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943271" y="1365293"/>
            <a:ext cx="912909" cy="912909"/>
          </a:xfrm>
          <a:prstGeom prst="rect">
            <a:avLst/>
          </a:prstGeom>
        </p:spPr>
      </p:pic>
      <p:pic>
        <p:nvPicPr>
          <p:cNvPr id="61" name="Picture 60"/>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621012" y="1518666"/>
            <a:ext cx="777677" cy="777677"/>
          </a:xfrm>
          <a:prstGeom prst="rect">
            <a:avLst/>
          </a:prstGeom>
        </p:spPr>
      </p:pic>
      <p:pic>
        <p:nvPicPr>
          <p:cNvPr id="62" name="Picture 61"/>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637694" y="1382404"/>
            <a:ext cx="913940" cy="913940"/>
          </a:xfrm>
          <a:prstGeom prst="rect">
            <a:avLst/>
          </a:prstGeom>
        </p:spPr>
      </p:pic>
      <p:pic>
        <p:nvPicPr>
          <p:cNvPr id="63" name="Picture 62"/>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1966" y="1437292"/>
            <a:ext cx="1025645" cy="1025645"/>
          </a:xfrm>
          <a:prstGeom prst="rect">
            <a:avLst/>
          </a:prstGeom>
        </p:spPr>
      </p:pic>
      <p:grpSp>
        <p:nvGrpSpPr>
          <p:cNvPr id="68" name="Group 67"/>
          <p:cNvGrpSpPr/>
          <p:nvPr/>
        </p:nvGrpSpPr>
        <p:grpSpPr>
          <a:xfrm>
            <a:off x="1988427" y="2220113"/>
            <a:ext cx="9127663" cy="407110"/>
            <a:chOff x="1987827" y="2382254"/>
            <a:chExt cx="9128958" cy="407169"/>
          </a:xfrm>
        </p:grpSpPr>
        <p:sp>
          <p:nvSpPr>
            <p:cNvPr id="64" name="Rectangle 63"/>
            <p:cNvSpPr/>
            <p:nvPr/>
          </p:nvSpPr>
          <p:spPr>
            <a:xfrm>
              <a:off x="6598605" y="2382337"/>
              <a:ext cx="2212791" cy="376738"/>
            </a:xfrm>
            <a:prstGeom prst="rect">
              <a:avLst/>
            </a:prstGeom>
          </p:spPr>
          <p:txBody>
            <a:bodyPr wrap="square">
              <a:spAutoFit/>
            </a:bodyPr>
            <a:lstStyle/>
            <a:p>
              <a:pPr algn="ctr"/>
              <a:r>
                <a:rPr lang="en-US" dirty="0"/>
                <a:t>EAS</a:t>
              </a:r>
            </a:p>
          </p:txBody>
        </p:sp>
        <p:sp>
          <p:nvSpPr>
            <p:cNvPr id="65" name="Rectangle 64"/>
            <p:cNvSpPr/>
            <p:nvPr/>
          </p:nvSpPr>
          <p:spPr>
            <a:xfrm>
              <a:off x="4293215" y="2390214"/>
              <a:ext cx="2212791" cy="376738"/>
            </a:xfrm>
            <a:prstGeom prst="rect">
              <a:avLst/>
            </a:prstGeom>
          </p:spPr>
          <p:txBody>
            <a:bodyPr wrap="square">
              <a:spAutoFit/>
            </a:bodyPr>
            <a:lstStyle/>
            <a:p>
              <a:pPr algn="ctr"/>
              <a:r>
                <a:rPr lang="en-US" kern="0" dirty="0"/>
                <a:t>Provisioning</a:t>
              </a:r>
              <a:endParaRPr lang="en-US" dirty="0"/>
            </a:p>
          </p:txBody>
        </p:sp>
        <p:sp>
          <p:nvSpPr>
            <p:cNvPr id="66" name="Rectangle 65"/>
            <p:cNvSpPr/>
            <p:nvPr/>
          </p:nvSpPr>
          <p:spPr>
            <a:xfrm>
              <a:off x="1987827" y="2382254"/>
              <a:ext cx="2212790" cy="376738"/>
            </a:xfrm>
            <a:prstGeom prst="rect">
              <a:avLst/>
            </a:prstGeom>
          </p:spPr>
          <p:txBody>
            <a:bodyPr wrap="square">
              <a:spAutoFit/>
            </a:bodyPr>
            <a:lstStyle/>
            <a:p>
              <a:pPr algn="ctr"/>
              <a:r>
                <a:rPr lang="en-US" kern="0" dirty="0"/>
                <a:t>MDM (Intune)</a:t>
              </a:r>
              <a:endParaRPr lang="en-US" dirty="0"/>
            </a:p>
          </p:txBody>
        </p:sp>
        <p:sp>
          <p:nvSpPr>
            <p:cNvPr id="67" name="Rectangle 66"/>
            <p:cNvSpPr/>
            <p:nvPr/>
          </p:nvSpPr>
          <p:spPr>
            <a:xfrm>
              <a:off x="8903995" y="2412685"/>
              <a:ext cx="2212790" cy="376738"/>
            </a:xfrm>
            <a:prstGeom prst="rect">
              <a:avLst/>
            </a:prstGeom>
          </p:spPr>
          <p:txBody>
            <a:bodyPr wrap="square">
              <a:spAutoFit/>
            </a:bodyPr>
            <a:lstStyle/>
            <a:p>
              <a:pPr algn="ctr"/>
              <a:r>
                <a:rPr lang="en-US" dirty="0"/>
                <a:t>ConfigMgr</a:t>
              </a:r>
            </a:p>
          </p:txBody>
        </p:sp>
      </p:grpSp>
      <p:grpSp>
        <p:nvGrpSpPr>
          <p:cNvPr id="75" name="Group 74"/>
          <p:cNvGrpSpPr/>
          <p:nvPr/>
        </p:nvGrpSpPr>
        <p:grpSpPr>
          <a:xfrm>
            <a:off x="3700516" y="6089187"/>
            <a:ext cx="5065624" cy="309017"/>
            <a:chOff x="3062582" y="6262131"/>
            <a:chExt cx="5066342" cy="309060"/>
          </a:xfrm>
        </p:grpSpPr>
        <p:sp>
          <p:nvSpPr>
            <p:cNvPr id="71" name="Rectangle 70"/>
            <p:cNvSpPr>
              <a:spLocks noChangeArrowheads="1"/>
            </p:cNvSpPr>
            <p:nvPr/>
          </p:nvSpPr>
          <p:spPr bwMode="auto">
            <a:xfrm>
              <a:off x="3062582" y="6262131"/>
              <a:ext cx="277231" cy="274320"/>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672229">
                <a:defRPr/>
              </a:pPr>
              <a:endParaRPr lang="en-US" sz="1764" kern="0" dirty="0"/>
            </a:p>
          </p:txBody>
        </p:sp>
        <p:sp>
          <p:nvSpPr>
            <p:cNvPr id="72" name="Rectangle 71"/>
            <p:cNvSpPr>
              <a:spLocks noChangeArrowheads="1"/>
            </p:cNvSpPr>
            <p:nvPr/>
          </p:nvSpPr>
          <p:spPr bwMode="auto">
            <a:xfrm>
              <a:off x="3455956" y="6288638"/>
              <a:ext cx="2215623" cy="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84">
                <a:defRPr/>
              </a:pPr>
              <a:r>
                <a:rPr lang="en-US" altLang="en-US" kern="0" dirty="0">
                  <a:latin typeface="+mn-lt"/>
                </a:rPr>
                <a:t>Common component</a:t>
              </a:r>
            </a:p>
          </p:txBody>
        </p:sp>
        <p:sp>
          <p:nvSpPr>
            <p:cNvPr id="73" name="Rectangle 72"/>
            <p:cNvSpPr>
              <a:spLocks noChangeArrowheads="1"/>
            </p:cNvSpPr>
            <p:nvPr/>
          </p:nvSpPr>
          <p:spPr bwMode="auto">
            <a:xfrm>
              <a:off x="6187200" y="6262131"/>
              <a:ext cx="277231" cy="27835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672229">
                <a:defRPr/>
              </a:pPr>
              <a:endParaRPr lang="en-US" sz="1764" kern="0" dirty="0"/>
            </a:p>
          </p:txBody>
        </p:sp>
        <p:sp>
          <p:nvSpPr>
            <p:cNvPr id="74" name="Rectangle 73"/>
            <p:cNvSpPr>
              <a:spLocks noChangeArrowheads="1"/>
            </p:cNvSpPr>
            <p:nvPr/>
          </p:nvSpPr>
          <p:spPr bwMode="auto">
            <a:xfrm>
              <a:off x="6593521" y="6288638"/>
              <a:ext cx="1535403" cy="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84">
                <a:defRPr/>
              </a:pPr>
              <a:r>
                <a:rPr lang="en-US" altLang="en-US" kern="0" dirty="0">
                  <a:latin typeface="+mn-lt"/>
                </a:rPr>
                <a:t>PC component</a:t>
              </a:r>
            </a:p>
          </p:txBody>
        </p:sp>
      </p:grpSp>
    </p:spTree>
    <p:extLst>
      <p:ext uri="{BB962C8B-B14F-4D97-AF65-F5344CB8AC3E}">
        <p14:creationId xmlns:p14="http://schemas.microsoft.com/office/powerpoint/2010/main" val="23006320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Windows 10 – OMA-DM Communication</a:t>
            </a:r>
            <a:endParaRPr lang="en-US" sz="1599" dirty="0">
              <a:gradFill>
                <a:gsLst>
                  <a:gs pos="0">
                    <a:schemeClr val="accent6"/>
                  </a:gs>
                  <a:gs pos="86000">
                    <a:schemeClr val="accent6"/>
                  </a:gs>
                </a:gsLst>
                <a:lin ang="5400000" scaled="0"/>
              </a:gradFill>
            </a:endParaRPr>
          </a:p>
        </p:txBody>
      </p:sp>
      <p:pic>
        <p:nvPicPr>
          <p:cNvPr id="4" name="Picture 3"/>
          <p:cNvPicPr>
            <a:picLocks noChangeAspect="1"/>
          </p:cNvPicPr>
          <p:nvPr/>
        </p:nvPicPr>
        <p:blipFill>
          <a:blip r:embed="rId3"/>
          <a:stretch>
            <a:fillRect/>
          </a:stretch>
        </p:blipFill>
        <p:spPr>
          <a:xfrm>
            <a:off x="5429411" y="1434820"/>
            <a:ext cx="3098682" cy="3098682"/>
          </a:xfrm>
          <a:prstGeom prst="rect">
            <a:avLst/>
          </a:prstGeom>
        </p:spPr>
      </p:pic>
      <p:pic>
        <p:nvPicPr>
          <p:cNvPr id="9" name="Picture 8"/>
          <p:cNvPicPr>
            <a:picLocks noChangeAspect="1"/>
          </p:cNvPicPr>
          <p:nvPr/>
        </p:nvPicPr>
        <p:blipFill>
          <a:blip r:embed="rId4"/>
          <a:stretch>
            <a:fillRect/>
          </a:stretch>
        </p:blipFill>
        <p:spPr>
          <a:xfrm>
            <a:off x="8184450" y="1309836"/>
            <a:ext cx="3741077" cy="4013570"/>
          </a:xfrm>
          <a:prstGeom prst="rect">
            <a:avLst/>
          </a:prstGeom>
        </p:spPr>
      </p:pic>
      <p:sp>
        <p:nvSpPr>
          <p:cNvPr id="12" name="Rectangle 11"/>
          <p:cNvSpPr/>
          <p:nvPr/>
        </p:nvSpPr>
        <p:spPr bwMode="auto">
          <a:xfrm rot="16200000">
            <a:off x="5371111" y="4886084"/>
            <a:ext cx="2141916" cy="931705"/>
          </a:xfrm>
          <a:prstGeom prst="rect">
            <a:avLst/>
          </a:prstGeom>
          <a:solidFill>
            <a:schemeClr val="bg2"/>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defRPr/>
            </a:pPr>
            <a:r>
              <a:rPr lang="en-US" sz="2000" b="1" kern="0" dirty="0">
                <a:solidFill>
                  <a:srgbClr val="505050"/>
                </a:solidFill>
              </a:rPr>
              <a:t>MDM Client</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605" y="4633290"/>
            <a:ext cx="1058197" cy="1058197"/>
          </a:xfrm>
          <a:prstGeom prst="rect">
            <a:avLst/>
          </a:prstGeom>
        </p:spPr>
      </p:pic>
      <p:sp>
        <p:nvSpPr>
          <p:cNvPr id="26" name="Rectangle 25"/>
          <p:cNvSpPr/>
          <p:nvPr/>
        </p:nvSpPr>
        <p:spPr bwMode="auto">
          <a:xfrm>
            <a:off x="8850493" y="5469842"/>
            <a:ext cx="3531264" cy="931705"/>
          </a:xfrm>
          <a:prstGeom prst="rect">
            <a:avLst/>
          </a:prstGeom>
          <a:solidFill>
            <a:schemeClr val="bg2"/>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r>
              <a:rPr lang="en-US" sz="2000" b="1" kern="0" dirty="0">
                <a:solidFill>
                  <a:srgbClr val="505050"/>
                </a:solidFill>
              </a:rPr>
              <a:t>MDM Configuration Service Providers (CSP’s)</a:t>
            </a:r>
          </a:p>
        </p:txBody>
      </p:sp>
      <p:sp>
        <p:nvSpPr>
          <p:cNvPr id="18" name="Right Arrow 17"/>
          <p:cNvSpPr/>
          <p:nvPr/>
        </p:nvSpPr>
        <p:spPr bwMode="auto">
          <a:xfrm>
            <a:off x="2139481" y="5669715"/>
            <a:ext cx="3801320" cy="522404"/>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7" name="Right Arrow 26"/>
          <p:cNvSpPr/>
          <p:nvPr/>
        </p:nvSpPr>
        <p:spPr bwMode="auto">
          <a:xfrm>
            <a:off x="7910458" y="5691487"/>
            <a:ext cx="940034" cy="522404"/>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2" name="Rectangle 21"/>
          <p:cNvSpPr/>
          <p:nvPr/>
        </p:nvSpPr>
        <p:spPr bwMode="auto">
          <a:xfrm rot="16200000">
            <a:off x="6373646" y="4886084"/>
            <a:ext cx="2141918" cy="931705"/>
          </a:xfrm>
          <a:prstGeom prst="rect">
            <a:avLst/>
          </a:prstGeom>
          <a:solidFill>
            <a:schemeClr val="bg2"/>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672229"/>
            <a:r>
              <a:rPr lang="en-US" sz="2000" b="1" kern="0" dirty="0">
                <a:solidFill>
                  <a:srgbClr val="505050"/>
                </a:solidFill>
              </a:rPr>
              <a:t>Common Device Configurator</a:t>
            </a:r>
          </a:p>
        </p:txBody>
      </p:sp>
      <p:pic>
        <p:nvPicPr>
          <p:cNvPr id="28" name="Picture 27"/>
          <p:cNvPicPr>
            <a:picLocks noChangeAspect="1"/>
          </p:cNvPicPr>
          <p:nvPr/>
        </p:nvPicPr>
        <p:blipFill>
          <a:blip r:embed="rId6">
            <a:duotone>
              <a:schemeClr val="accent4">
                <a:shade val="45000"/>
                <a:satMod val="135000"/>
              </a:schemeClr>
              <a:prstClr val="white"/>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10522" y="4424844"/>
            <a:ext cx="1539744" cy="1539744"/>
          </a:xfrm>
          <a:prstGeom prst="rect">
            <a:avLst/>
          </a:prstGeom>
        </p:spPr>
      </p:pic>
      <p:sp>
        <p:nvSpPr>
          <p:cNvPr id="29" name="Rectangle 28"/>
          <p:cNvSpPr/>
          <p:nvPr/>
        </p:nvSpPr>
        <p:spPr>
          <a:xfrm>
            <a:off x="21308" y="5720726"/>
            <a:ext cx="2212476" cy="376684"/>
          </a:xfrm>
          <a:prstGeom prst="rect">
            <a:avLst/>
          </a:prstGeom>
        </p:spPr>
        <p:txBody>
          <a:bodyPr wrap="square">
            <a:spAutoFit/>
          </a:bodyPr>
          <a:lstStyle/>
          <a:p>
            <a:pPr algn="ctr"/>
            <a:r>
              <a:rPr lang="en-US" kern="0" dirty="0"/>
              <a:t>MDM (Intune)</a:t>
            </a:r>
            <a:endParaRPr lang="en-US" dirty="0"/>
          </a:p>
        </p:txBody>
      </p:sp>
      <p:sp>
        <p:nvSpPr>
          <p:cNvPr id="19" name="TextBox 18"/>
          <p:cNvSpPr txBox="1"/>
          <p:nvPr/>
        </p:nvSpPr>
        <p:spPr>
          <a:xfrm>
            <a:off x="2772569" y="4083261"/>
            <a:ext cx="2265173" cy="690942"/>
          </a:xfrm>
          <a:prstGeom prst="rect">
            <a:avLst/>
          </a:prstGeom>
          <a:noFill/>
        </p:spPr>
        <p:txBody>
          <a:bodyPr wrap="square" lIns="182854" tIns="146283" rIns="182854" bIns="146283" rtlCol="0">
            <a:spAutoFit/>
          </a:bodyPr>
          <a:lstStyle/>
          <a:p>
            <a:pPr algn="ctr">
              <a:lnSpc>
                <a:spcPct val="90000"/>
              </a:lnSpc>
              <a:spcAft>
                <a:spcPts val="600"/>
              </a:spcAft>
            </a:pPr>
            <a:r>
              <a:rPr lang="en-US" sz="2800" b="1" dirty="0" err="1">
                <a:gradFill>
                  <a:gsLst>
                    <a:gs pos="2917">
                      <a:schemeClr val="tx1"/>
                    </a:gs>
                    <a:gs pos="30000">
                      <a:schemeClr val="tx1"/>
                    </a:gs>
                  </a:gsLst>
                  <a:lin ang="5400000" scaled="0"/>
                </a:gradFill>
              </a:rPr>
              <a:t>SyncML</a:t>
            </a:r>
            <a:endParaRPr lang="en-US" sz="2800" b="1" dirty="0">
              <a:gradFill>
                <a:gsLst>
                  <a:gs pos="2917">
                    <a:schemeClr val="tx1"/>
                  </a:gs>
                  <a:gs pos="30000">
                    <a:schemeClr val="tx1"/>
                  </a:gs>
                </a:gsLst>
                <a:lin ang="5400000" scaled="0"/>
              </a:gradFill>
            </a:endParaRPr>
          </a:p>
        </p:txBody>
      </p:sp>
      <p:sp>
        <p:nvSpPr>
          <p:cNvPr id="20" name="Rectangle 19"/>
          <p:cNvSpPr/>
          <p:nvPr/>
        </p:nvSpPr>
        <p:spPr>
          <a:xfrm>
            <a:off x="239021" y="1334685"/>
            <a:ext cx="5759840" cy="3261524"/>
          </a:xfrm>
          <a:prstGeom prst="rect">
            <a:avLst/>
          </a:prstGeom>
        </p:spPr>
        <p:txBody>
          <a:bodyPr wrap="square">
            <a:spAutoFit/>
          </a:bodyPr>
          <a:lstStyle/>
          <a:p>
            <a:r>
              <a:rPr lang="en-US" sz="3199" dirty="0"/>
              <a:t>Configuration Service Provider</a:t>
            </a:r>
          </a:p>
          <a:p>
            <a:pPr defTabSz="932487">
              <a:lnSpc>
                <a:spcPct val="90000"/>
              </a:lnSpc>
              <a:spcBef>
                <a:spcPct val="0"/>
              </a:spcBef>
            </a:pPr>
            <a:r>
              <a:rPr lang="en-US" sz="2856" spc="-102" dirty="0">
                <a:ln w="3175">
                  <a:noFill/>
                </a:ln>
                <a:latin typeface="+mj-lt"/>
                <a:cs typeface="Segoe UI" pitchFamily="34" charset="0"/>
              </a:rPr>
              <a:t>A CSP is an interface to read, set, modify, or delete configuration settings on the device</a:t>
            </a:r>
          </a:p>
          <a:p>
            <a:pPr defTabSz="932487">
              <a:lnSpc>
                <a:spcPct val="90000"/>
              </a:lnSpc>
              <a:spcBef>
                <a:spcPct val="0"/>
              </a:spcBef>
            </a:pPr>
            <a:endParaRPr lang="en-US" sz="1224" b="1" spc="-102" dirty="0">
              <a:ln w="3175">
                <a:noFill/>
              </a:ln>
              <a:latin typeface="+mj-lt"/>
              <a:cs typeface="Segoe UI" pitchFamily="34" charset="0"/>
            </a:endParaRPr>
          </a:p>
          <a:p>
            <a:pPr defTabSz="932487">
              <a:lnSpc>
                <a:spcPct val="90000"/>
              </a:lnSpc>
              <a:spcBef>
                <a:spcPct val="0"/>
              </a:spcBef>
            </a:pPr>
            <a:r>
              <a:rPr lang="en-US" sz="3199" b="1" spc="-102" dirty="0" err="1">
                <a:ln w="3175">
                  <a:noFill/>
                </a:ln>
                <a:latin typeface="+mj-lt"/>
                <a:cs typeface="Segoe UI" pitchFamily="34" charset="0"/>
              </a:rPr>
              <a:t>SyncML</a:t>
            </a:r>
            <a:endParaRPr lang="en-US" sz="3199" b="1" spc="-102" dirty="0">
              <a:ln w="3175">
                <a:noFill/>
              </a:ln>
              <a:latin typeface="+mj-lt"/>
              <a:cs typeface="Segoe UI" pitchFamily="34" charset="0"/>
            </a:endParaRPr>
          </a:p>
          <a:p>
            <a:pPr defTabSz="932487">
              <a:lnSpc>
                <a:spcPct val="90000"/>
              </a:lnSpc>
              <a:spcBef>
                <a:spcPct val="0"/>
              </a:spcBef>
            </a:pPr>
            <a:r>
              <a:rPr lang="en-US" sz="2856" spc="-102" dirty="0">
                <a:ln w="3175">
                  <a:noFill/>
                </a:ln>
                <a:latin typeface="+mj-lt"/>
                <a:cs typeface="Segoe UI" pitchFamily="34" charset="0"/>
              </a:rPr>
              <a:t>File with all information to configure CSP</a:t>
            </a:r>
          </a:p>
        </p:txBody>
      </p:sp>
    </p:spTree>
    <p:extLst>
      <p:ext uri="{BB962C8B-B14F-4D97-AF65-F5344CB8AC3E}">
        <p14:creationId xmlns:p14="http://schemas.microsoft.com/office/powerpoint/2010/main" val="3406669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 grpId="0" animBg="1"/>
      <p:bldP spid="18" grpId="0" animBg="1"/>
      <p:bldP spid="27" grpId="0" animBg="1"/>
      <p:bldP spid="22" grpId="0" animBg="1"/>
      <p:bldP spid="29"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3" y="202742"/>
            <a:ext cx="12449068" cy="917444"/>
          </a:xfrm>
        </p:spPr>
        <p:txBody>
          <a:bodyPr/>
          <a:lstStyle/>
          <a:p>
            <a:r>
              <a:rPr lang="en-US" sz="4299" dirty="0"/>
              <a:t>Sample Policy in Intune </a:t>
            </a:r>
            <a:r>
              <a:rPr lang="en-US" sz="4299" dirty="0" err="1"/>
              <a:t>MinDevicePasswordLength</a:t>
            </a:r>
            <a:r>
              <a:rPr lang="en-US" sz="4299" dirty="0"/>
              <a:t> CSP</a:t>
            </a:r>
          </a:p>
        </p:txBody>
      </p:sp>
      <p:pic>
        <p:nvPicPr>
          <p:cNvPr id="6" name="Picture 5"/>
          <p:cNvPicPr>
            <a:picLocks noChangeAspect="1"/>
          </p:cNvPicPr>
          <p:nvPr/>
        </p:nvPicPr>
        <p:blipFill>
          <a:blip r:embed="rId3"/>
          <a:stretch>
            <a:fillRect/>
          </a:stretch>
        </p:blipFill>
        <p:spPr>
          <a:xfrm>
            <a:off x="366973" y="845907"/>
            <a:ext cx="11841793" cy="6495661"/>
          </a:xfrm>
          <a:prstGeom prst="rect">
            <a:avLst/>
          </a:prstGeom>
        </p:spPr>
      </p:pic>
      <p:sp>
        <p:nvSpPr>
          <p:cNvPr id="9" name="Rectangle 8"/>
          <p:cNvSpPr/>
          <p:nvPr/>
        </p:nvSpPr>
        <p:spPr bwMode="auto">
          <a:xfrm>
            <a:off x="4115439" y="5142931"/>
            <a:ext cx="6308397" cy="548556"/>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7284511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endParaRPr kumimoji="0" lang="en-US" sz="9000" b="0" i="0" u="none" strike="noStrike" kern="1200" cap="none" spc="-100" normalizeH="0" baseline="0" noProof="0" dirty="0">
              <a:ln w="3175">
                <a:noFill/>
              </a:ln>
              <a:gradFill>
                <a:gsLst>
                  <a:gs pos="96667">
                    <a:srgbClr val="FFFFFF"/>
                  </a:gs>
                  <a:gs pos="90000">
                    <a:srgbClr val="FFFFFF"/>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p:txBody>
          <a:bodyPr/>
          <a:lstStyle/>
          <a:p>
            <a:r>
              <a:rPr lang="en-US" dirty="0"/>
              <a:t>MDM in Windows 10</a:t>
            </a:r>
          </a:p>
        </p:txBody>
      </p:sp>
      <p:pic>
        <p:nvPicPr>
          <p:cNvPr id="5" name="Picture Placeholder 4"/>
          <p:cNvPicPr>
            <a:picLocks noGrp="1" noChangeAspect="1"/>
          </p:cNvPicPr>
          <p:nvPr>
            <p:ph type="pic" sz="quarter" idx="10"/>
          </p:nvPr>
        </p:nvPicPr>
        <p:blipFill>
          <a:blip r:embed="rId3"/>
          <a:srcRect t="12514" b="12514"/>
          <a:stretch>
            <a:fillRect/>
          </a:stretch>
        </p:blipFill>
        <p:spPr/>
      </p:pic>
    </p:spTree>
    <p:extLst>
      <p:ext uri="{BB962C8B-B14F-4D97-AF65-F5344CB8AC3E}">
        <p14:creationId xmlns:p14="http://schemas.microsoft.com/office/powerpoint/2010/main" val="24919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181" y="192516"/>
            <a:ext cx="11887878" cy="917444"/>
          </a:xfrm>
        </p:spPr>
        <p:txBody>
          <a:bodyPr/>
          <a:lstStyle/>
          <a:p>
            <a:r>
              <a:rPr lang="en-US" dirty="0"/>
              <a:t>Sample </a:t>
            </a:r>
            <a:r>
              <a:rPr lang="en-US" dirty="0" err="1"/>
              <a:t>SyncML</a:t>
            </a:r>
            <a:r>
              <a:rPr lang="en-US" dirty="0"/>
              <a:t> - </a:t>
            </a:r>
            <a:r>
              <a:rPr lang="en-US" dirty="0" err="1"/>
              <a:t>MinDevicePasswordLength</a:t>
            </a:r>
            <a:endParaRPr lang="en-US" dirty="0"/>
          </a:p>
        </p:txBody>
      </p:sp>
      <p:sp>
        <p:nvSpPr>
          <p:cNvPr id="5" name="Text Placeholder 4"/>
          <p:cNvSpPr>
            <a:spLocks noGrp="1"/>
          </p:cNvSpPr>
          <p:nvPr>
            <p:ph type="body" sz="quarter" idx="10"/>
          </p:nvPr>
        </p:nvSpPr>
        <p:spPr>
          <a:xfrm>
            <a:off x="946594" y="1183458"/>
            <a:ext cx="10908547" cy="6037020"/>
          </a:xfrm>
        </p:spPr>
        <p:txBody>
          <a:bodyPr/>
          <a:lstStyle/>
          <a:p>
            <a:r>
              <a:rPr lang="en-US" sz="1099" dirty="0"/>
              <a:t>&lt;</a:t>
            </a:r>
            <a:r>
              <a:rPr lang="en-US" sz="1099" dirty="0" err="1"/>
              <a:t>SyncML</a:t>
            </a:r>
            <a:r>
              <a:rPr lang="en-US" sz="1099" dirty="0"/>
              <a:t> </a:t>
            </a:r>
            <a:r>
              <a:rPr lang="en-US" sz="1099" dirty="0" err="1"/>
              <a:t>xmlns</a:t>
            </a:r>
            <a:r>
              <a:rPr lang="en-US" sz="1099" dirty="0"/>
              <a:t>='SYNCML:SYNCML1.2'&gt; </a:t>
            </a:r>
          </a:p>
          <a:p>
            <a:r>
              <a:rPr lang="en-US" sz="1099" dirty="0"/>
              <a:t>   &lt;</a:t>
            </a:r>
            <a:r>
              <a:rPr lang="en-US" sz="1099" dirty="0" err="1"/>
              <a:t>SyncHdr</a:t>
            </a:r>
            <a:r>
              <a:rPr lang="en-US" sz="1099" dirty="0"/>
              <a:t>&gt; </a:t>
            </a:r>
          </a:p>
          <a:p>
            <a:r>
              <a:rPr lang="en-US" sz="1099" dirty="0"/>
              <a:t>      &lt;</a:t>
            </a:r>
            <a:r>
              <a:rPr lang="en-US" sz="1099" dirty="0" err="1"/>
              <a:t>VerDTD</a:t>
            </a:r>
            <a:r>
              <a:rPr lang="en-US" sz="1099" dirty="0"/>
              <a:t>&gt;1.2&lt;/</a:t>
            </a:r>
            <a:r>
              <a:rPr lang="en-US" sz="1099" dirty="0" err="1"/>
              <a:t>VerDTD</a:t>
            </a:r>
            <a:r>
              <a:rPr lang="en-US" sz="1099" dirty="0"/>
              <a:t>&gt; </a:t>
            </a:r>
          </a:p>
          <a:p>
            <a:r>
              <a:rPr lang="en-US" sz="1099" dirty="0"/>
              <a:t>      &lt;</a:t>
            </a:r>
            <a:r>
              <a:rPr lang="en-US" sz="1099" dirty="0" err="1"/>
              <a:t>VerProto</a:t>
            </a:r>
            <a:r>
              <a:rPr lang="en-US" sz="1099" dirty="0"/>
              <a:t>&gt;DM/1.2&lt;/</a:t>
            </a:r>
            <a:r>
              <a:rPr lang="en-US" sz="1099" dirty="0" err="1"/>
              <a:t>VerProto</a:t>
            </a:r>
            <a:r>
              <a:rPr lang="en-US" sz="1099" dirty="0"/>
              <a:t>&gt; </a:t>
            </a:r>
          </a:p>
          <a:p>
            <a:r>
              <a:rPr lang="en-US" sz="1099" dirty="0"/>
              <a:t>      &lt;</a:t>
            </a:r>
            <a:r>
              <a:rPr lang="en-US" sz="1099" dirty="0" err="1"/>
              <a:t>SessionID</a:t>
            </a:r>
            <a:r>
              <a:rPr lang="en-US" sz="1099" dirty="0"/>
              <a:t>&gt;1&lt;/</a:t>
            </a:r>
            <a:r>
              <a:rPr lang="en-US" sz="1099" dirty="0" err="1"/>
              <a:t>SessionID</a:t>
            </a:r>
            <a:r>
              <a:rPr lang="en-US" sz="1099" dirty="0"/>
              <a:t>&gt; </a:t>
            </a:r>
          </a:p>
          <a:p>
            <a:r>
              <a:rPr lang="en-US" sz="1099" dirty="0"/>
              <a:t>      &lt;</a:t>
            </a:r>
            <a:r>
              <a:rPr lang="en-US" sz="1099" dirty="0" err="1"/>
              <a:t>MsgID</a:t>
            </a:r>
            <a:r>
              <a:rPr lang="en-US" sz="1099" dirty="0"/>
              <a:t>&gt;1&lt;/</a:t>
            </a:r>
            <a:r>
              <a:rPr lang="en-US" sz="1099" dirty="0" err="1"/>
              <a:t>MsgID</a:t>
            </a:r>
            <a:r>
              <a:rPr lang="en-US" sz="1099" dirty="0"/>
              <a:t>&gt; </a:t>
            </a:r>
          </a:p>
          <a:p>
            <a:r>
              <a:rPr lang="en-US" sz="1099" dirty="0"/>
              <a:t>      &lt;Target&gt; </a:t>
            </a:r>
          </a:p>
          <a:p>
            <a:r>
              <a:rPr lang="en-US" sz="1099" dirty="0"/>
              <a:t>	&lt;</a:t>
            </a:r>
            <a:r>
              <a:rPr lang="en-US" sz="1099" dirty="0" err="1"/>
              <a:t>LocURI</a:t>
            </a:r>
            <a:r>
              <a:rPr lang="en-US" sz="1099" dirty="0"/>
              <a:t>&gt;</a:t>
            </a:r>
            <a:r>
              <a:rPr lang="en-US" sz="1099" b="1" dirty="0">
                <a:solidFill>
                  <a:srgbClr val="FF0000"/>
                </a:solidFill>
              </a:rPr>
              <a:t>{unique device ID}</a:t>
            </a:r>
            <a:r>
              <a:rPr lang="en-US" sz="1099" dirty="0"/>
              <a:t>&lt;/</a:t>
            </a:r>
            <a:r>
              <a:rPr lang="en-US" sz="1099" dirty="0" err="1"/>
              <a:t>LocURI</a:t>
            </a:r>
            <a:r>
              <a:rPr lang="en-US" sz="1099" dirty="0"/>
              <a:t>&gt; </a:t>
            </a:r>
          </a:p>
          <a:p>
            <a:r>
              <a:rPr lang="en-US" sz="1099" dirty="0"/>
              <a:t>      &lt;/Target&gt; </a:t>
            </a:r>
          </a:p>
          <a:p>
            <a:r>
              <a:rPr lang="en-US" sz="1099" dirty="0"/>
              <a:t>      &lt;Source&gt; </a:t>
            </a:r>
          </a:p>
          <a:p>
            <a:r>
              <a:rPr lang="en-US" sz="1099" dirty="0"/>
              <a:t>	&lt;</a:t>
            </a:r>
            <a:r>
              <a:rPr lang="en-US" sz="1099" dirty="0" err="1"/>
              <a:t>LocURI</a:t>
            </a:r>
            <a:r>
              <a:rPr lang="en-US" sz="1099" dirty="0"/>
              <a:t>&gt;https://www.contoso.com/mgmt-server&lt;/LocURI&gt; 					</a:t>
            </a:r>
          </a:p>
          <a:p>
            <a:r>
              <a:rPr lang="en-US" sz="1099" dirty="0"/>
              <a:t>      &lt;/Source&gt;</a:t>
            </a:r>
          </a:p>
          <a:p>
            <a:r>
              <a:rPr lang="en-US" sz="1099" dirty="0"/>
              <a:t>    &lt;/</a:t>
            </a:r>
            <a:r>
              <a:rPr lang="en-US" sz="1099" dirty="0" err="1"/>
              <a:t>SyncHdr</a:t>
            </a:r>
            <a:r>
              <a:rPr lang="en-US" sz="1099" dirty="0"/>
              <a:t>&gt; </a:t>
            </a:r>
          </a:p>
          <a:p>
            <a:r>
              <a:rPr lang="en-US" sz="1099" dirty="0"/>
              <a:t>    &lt;</a:t>
            </a:r>
            <a:r>
              <a:rPr lang="en-US" sz="1099" dirty="0" err="1"/>
              <a:t>SyncBody</a:t>
            </a:r>
            <a:r>
              <a:rPr lang="en-US" sz="1099" dirty="0"/>
              <a:t>&gt; </a:t>
            </a:r>
          </a:p>
          <a:p>
            <a:r>
              <a:rPr lang="en-US" sz="1099" dirty="0"/>
              <a:t>        &lt;!-- update device setting --&gt; </a:t>
            </a:r>
          </a:p>
          <a:p>
            <a:r>
              <a:rPr lang="en-US" sz="1099" dirty="0"/>
              <a:t>        &lt;Replace&gt; </a:t>
            </a:r>
          </a:p>
          <a:p>
            <a:r>
              <a:rPr lang="en-US" sz="1099" dirty="0"/>
              <a:t>	&lt;</a:t>
            </a:r>
            <a:r>
              <a:rPr lang="en-US" sz="1099" dirty="0" err="1"/>
              <a:t>CmdID</a:t>
            </a:r>
            <a:r>
              <a:rPr lang="en-US" sz="1099" dirty="0"/>
              <a:t>&gt;2&lt;/</a:t>
            </a:r>
            <a:r>
              <a:rPr lang="en-US" sz="1099" dirty="0" err="1"/>
              <a:t>CmdID</a:t>
            </a:r>
            <a:r>
              <a:rPr lang="en-US" sz="1099" dirty="0"/>
              <a:t>&gt; </a:t>
            </a:r>
          </a:p>
          <a:p>
            <a:r>
              <a:rPr lang="en-US" sz="1099" dirty="0"/>
              <a:t>	     &lt;Item&gt; </a:t>
            </a:r>
          </a:p>
          <a:p>
            <a:r>
              <a:rPr lang="en-US" sz="1099" dirty="0"/>
              <a:t>                    &lt;Target&gt; </a:t>
            </a:r>
          </a:p>
          <a:p>
            <a:r>
              <a:rPr lang="en-US" sz="1099" dirty="0"/>
              <a:t>                       &lt;</a:t>
            </a:r>
            <a:r>
              <a:rPr lang="en-US" sz="1099" dirty="0" err="1"/>
              <a:t>LocURI</a:t>
            </a:r>
            <a:r>
              <a:rPr lang="en-US" sz="1099" dirty="0"/>
              <a:t>&gt;</a:t>
            </a:r>
            <a:r>
              <a:rPr lang="en-US" sz="1099" b="1" dirty="0">
                <a:solidFill>
                  <a:srgbClr val="FF0000"/>
                </a:solidFill>
              </a:rPr>
              <a:t>./Vendor/MSFT/Policy/</a:t>
            </a:r>
            <a:r>
              <a:rPr lang="en-US" sz="1099" b="1" dirty="0" err="1">
                <a:solidFill>
                  <a:srgbClr val="FF0000"/>
                </a:solidFill>
              </a:rPr>
              <a:t>Config</a:t>
            </a:r>
            <a:r>
              <a:rPr lang="en-US" sz="1099" b="1" dirty="0">
                <a:solidFill>
                  <a:srgbClr val="FF0000"/>
                </a:solidFill>
              </a:rPr>
              <a:t>/</a:t>
            </a:r>
            <a:r>
              <a:rPr lang="en-US" sz="1099" b="1" dirty="0" err="1">
                <a:solidFill>
                  <a:srgbClr val="FF0000"/>
                </a:solidFill>
              </a:rPr>
              <a:t>DeviceLock</a:t>
            </a:r>
            <a:r>
              <a:rPr lang="en-US" sz="1099" b="1" dirty="0">
                <a:solidFill>
                  <a:srgbClr val="FF0000"/>
                </a:solidFill>
              </a:rPr>
              <a:t>/</a:t>
            </a:r>
            <a:r>
              <a:rPr lang="en-US" sz="1099" b="1" dirty="0" err="1">
                <a:solidFill>
                  <a:srgbClr val="FF0000"/>
                </a:solidFill>
              </a:rPr>
              <a:t>MinDevicePasswordLength</a:t>
            </a:r>
            <a:r>
              <a:rPr lang="en-US" sz="1099" dirty="0"/>
              <a:t>&lt;/</a:t>
            </a:r>
            <a:r>
              <a:rPr lang="en-US" sz="1099" dirty="0" err="1"/>
              <a:t>LocURI</a:t>
            </a:r>
            <a:r>
              <a:rPr lang="en-US" sz="1099" dirty="0"/>
              <a:t>&gt; 	         </a:t>
            </a:r>
          </a:p>
          <a:p>
            <a:r>
              <a:rPr lang="en-US" sz="1099" dirty="0"/>
              <a:t>	        &lt;/Target&gt; </a:t>
            </a:r>
          </a:p>
          <a:p>
            <a:r>
              <a:rPr lang="en-US" sz="1099" dirty="0"/>
              <a:t>	         &lt;Meta&gt; </a:t>
            </a:r>
          </a:p>
          <a:p>
            <a:r>
              <a:rPr lang="en-US" sz="1099" dirty="0"/>
              <a:t>		 &lt;Type </a:t>
            </a:r>
            <a:r>
              <a:rPr lang="en-US" sz="1099" dirty="0" err="1"/>
              <a:t>xmlns</a:t>
            </a:r>
            <a:r>
              <a:rPr lang="en-US" sz="1099" dirty="0"/>
              <a:t>="</a:t>
            </a:r>
            <a:r>
              <a:rPr lang="en-US" sz="1099" dirty="0" err="1"/>
              <a:t>syncml:metinf</a:t>
            </a:r>
            <a:r>
              <a:rPr lang="en-US" sz="1099" dirty="0"/>
              <a:t>"&gt;text/plain&lt;/Type&gt; </a:t>
            </a:r>
          </a:p>
          <a:p>
            <a:r>
              <a:rPr lang="en-US" sz="1099" dirty="0"/>
              <a:t>		 &lt;Format </a:t>
            </a:r>
            <a:r>
              <a:rPr lang="en-US" sz="1099" dirty="0" err="1"/>
              <a:t>xmlns</a:t>
            </a:r>
            <a:r>
              <a:rPr lang="en-US" sz="1099" dirty="0"/>
              <a:t>="</a:t>
            </a:r>
            <a:r>
              <a:rPr lang="en-US" sz="1099" dirty="0" err="1"/>
              <a:t>syncml:metinf</a:t>
            </a:r>
            <a:r>
              <a:rPr lang="en-US" sz="1099" dirty="0"/>
              <a:t>"&gt;</a:t>
            </a:r>
            <a:r>
              <a:rPr lang="en-US" sz="1099" dirty="0" err="1"/>
              <a:t>int</a:t>
            </a:r>
            <a:r>
              <a:rPr lang="en-US" sz="1099" dirty="0"/>
              <a:t>&lt;/Format&gt; </a:t>
            </a:r>
          </a:p>
          <a:p>
            <a:r>
              <a:rPr lang="en-US" sz="1099" dirty="0"/>
              <a:t>	         &lt;/Meta&gt; </a:t>
            </a:r>
          </a:p>
          <a:p>
            <a:r>
              <a:rPr lang="en-US" sz="1099" dirty="0"/>
              <a:t>	         &lt;Data&gt;</a:t>
            </a:r>
            <a:r>
              <a:rPr lang="en-US" sz="1099" b="1" dirty="0">
                <a:solidFill>
                  <a:srgbClr val="FF0000"/>
                </a:solidFill>
              </a:rPr>
              <a:t>6</a:t>
            </a:r>
            <a:r>
              <a:rPr lang="en-US" sz="1099" dirty="0"/>
              <a:t>&lt;/Data&gt; </a:t>
            </a:r>
          </a:p>
          <a:p>
            <a:r>
              <a:rPr lang="en-US" sz="1099" dirty="0"/>
              <a:t>	      &lt;/Item&gt; </a:t>
            </a:r>
          </a:p>
          <a:p>
            <a:r>
              <a:rPr lang="en-US" sz="1099" dirty="0"/>
              <a:t>        &lt;/Replace&gt; </a:t>
            </a:r>
          </a:p>
          <a:p>
            <a:r>
              <a:rPr lang="en-US" sz="1099" dirty="0"/>
              <a:t>     &lt;Final /&gt; </a:t>
            </a:r>
          </a:p>
          <a:p>
            <a:r>
              <a:rPr lang="en-US" sz="1099" dirty="0"/>
              <a:t>    &lt;/</a:t>
            </a:r>
            <a:r>
              <a:rPr lang="en-US" sz="1099" dirty="0" err="1"/>
              <a:t>SyncBody</a:t>
            </a:r>
            <a:r>
              <a:rPr lang="en-US" sz="1099" dirty="0"/>
              <a:t>&gt;</a:t>
            </a:r>
          </a:p>
          <a:p>
            <a:r>
              <a:rPr lang="en-US" sz="1099" dirty="0"/>
              <a:t> &lt;/</a:t>
            </a:r>
            <a:r>
              <a:rPr lang="en-US" sz="1099" dirty="0" err="1"/>
              <a:t>SyncML</a:t>
            </a:r>
            <a:r>
              <a:rPr lang="en-US" sz="1099" dirty="0"/>
              <a:t>&gt; </a:t>
            </a:r>
          </a:p>
        </p:txBody>
      </p:sp>
      <p:sp>
        <p:nvSpPr>
          <p:cNvPr id="2" name="Rectangle 1"/>
          <p:cNvSpPr/>
          <p:nvPr/>
        </p:nvSpPr>
        <p:spPr>
          <a:xfrm>
            <a:off x="6492515" y="3022692"/>
            <a:ext cx="3153457" cy="1246721"/>
          </a:xfrm>
          <a:prstGeom prst="rect">
            <a:avLst/>
          </a:prstGeom>
          <a:solidFill>
            <a:schemeClr val="accent1">
              <a:lumMod val="60000"/>
              <a:lumOff val="40000"/>
            </a:schemeClr>
          </a:solidFill>
        </p:spPr>
        <p:txBody>
          <a:bodyPr wrap="square">
            <a:spAutoFit/>
          </a:bodyPr>
          <a:lstStyle/>
          <a:p>
            <a:pPr algn="ctr"/>
            <a:r>
              <a:rPr lang="en-US" sz="1836" b="1" dirty="0"/>
              <a:t>OMA-URI</a:t>
            </a:r>
          </a:p>
          <a:p>
            <a:pPr algn="ctr"/>
            <a:r>
              <a:rPr lang="en-US" sz="1836" b="1" dirty="0"/>
              <a:t>O</a:t>
            </a:r>
            <a:r>
              <a:rPr lang="en-US" sz="1836" dirty="0"/>
              <a:t>pen </a:t>
            </a:r>
            <a:r>
              <a:rPr lang="en-US" sz="1836" b="1" dirty="0"/>
              <a:t>M</a:t>
            </a:r>
            <a:r>
              <a:rPr lang="en-US" sz="1836" dirty="0"/>
              <a:t>obile </a:t>
            </a:r>
            <a:r>
              <a:rPr lang="en-US" sz="1836" b="1" dirty="0"/>
              <a:t>A</a:t>
            </a:r>
            <a:r>
              <a:rPr lang="en-US" sz="1836" dirty="0"/>
              <a:t>lliance  - </a:t>
            </a:r>
            <a:r>
              <a:rPr lang="en-US" sz="1836" b="1" dirty="0"/>
              <a:t>U</a:t>
            </a:r>
            <a:r>
              <a:rPr lang="en-US" sz="1836" dirty="0"/>
              <a:t>niform </a:t>
            </a:r>
            <a:r>
              <a:rPr lang="en-US" sz="1836" b="1" dirty="0"/>
              <a:t>R</a:t>
            </a:r>
            <a:r>
              <a:rPr lang="en-US" sz="1836" dirty="0"/>
              <a:t>esource </a:t>
            </a:r>
            <a:r>
              <a:rPr lang="en-US" sz="1836" b="1" dirty="0"/>
              <a:t>U</a:t>
            </a:r>
            <a:r>
              <a:rPr lang="en-US" sz="1836" dirty="0"/>
              <a:t>niform </a:t>
            </a:r>
            <a:r>
              <a:rPr lang="en-US" sz="1836" b="1" dirty="0"/>
              <a:t>R</a:t>
            </a:r>
            <a:r>
              <a:rPr lang="en-US" sz="1836" dirty="0"/>
              <a:t>esource </a:t>
            </a:r>
            <a:r>
              <a:rPr lang="en-US" sz="1836" b="1" dirty="0"/>
              <a:t>I</a:t>
            </a:r>
            <a:r>
              <a:rPr lang="en-US" sz="1836" dirty="0"/>
              <a:t>dentifier</a:t>
            </a:r>
          </a:p>
        </p:txBody>
      </p:sp>
      <p:cxnSp>
        <p:nvCxnSpPr>
          <p:cNvPr id="7" name="Straight Arrow Connector 6"/>
          <p:cNvCxnSpPr/>
          <p:nvPr/>
        </p:nvCxnSpPr>
        <p:spPr>
          <a:xfrm>
            <a:off x="7154208" y="4244904"/>
            <a:ext cx="0" cy="532322"/>
          </a:xfrm>
          <a:prstGeom prst="straightConnector1">
            <a:avLst/>
          </a:prstGeom>
          <a:ln w="9207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16200000">
            <a:off x="-2309714" y="3891579"/>
            <a:ext cx="5594586" cy="382308"/>
          </a:xfrm>
          <a:prstGeom prst="rect">
            <a:avLst/>
          </a:prstGeom>
          <a:solidFill>
            <a:schemeClr val="bg2"/>
          </a:solidFill>
        </p:spPr>
        <p:txBody>
          <a:bodyPr wrap="square">
            <a:spAutoFit/>
          </a:bodyPr>
          <a:lstStyle/>
          <a:p>
            <a:pPr algn="ctr"/>
            <a:r>
              <a:rPr lang="en-US" sz="1836" b="1" dirty="0" err="1"/>
              <a:t>SyncML</a:t>
            </a:r>
            <a:endParaRPr lang="en-US" sz="1836" dirty="0"/>
          </a:p>
        </p:txBody>
      </p:sp>
      <p:sp>
        <p:nvSpPr>
          <p:cNvPr id="11" name="Rectangle 10"/>
          <p:cNvSpPr/>
          <p:nvPr/>
        </p:nvSpPr>
        <p:spPr>
          <a:xfrm rot="16200000">
            <a:off x="-173161" y="2391847"/>
            <a:ext cx="2194226" cy="382308"/>
          </a:xfrm>
          <a:prstGeom prst="rect">
            <a:avLst/>
          </a:prstGeom>
          <a:solidFill>
            <a:schemeClr val="bg2"/>
          </a:solidFill>
        </p:spPr>
        <p:txBody>
          <a:bodyPr wrap="square">
            <a:spAutoFit/>
          </a:bodyPr>
          <a:lstStyle/>
          <a:p>
            <a:pPr algn="ctr"/>
            <a:r>
              <a:rPr lang="en-US" sz="1836" b="1"/>
              <a:t>SyncHeader</a:t>
            </a:r>
            <a:endParaRPr lang="en-US" sz="1836" dirty="0"/>
          </a:p>
        </p:txBody>
      </p:sp>
      <p:sp>
        <p:nvSpPr>
          <p:cNvPr id="12" name="Rectangle 11"/>
          <p:cNvSpPr/>
          <p:nvPr/>
        </p:nvSpPr>
        <p:spPr>
          <a:xfrm rot="16200000">
            <a:off x="-584578" y="5088914"/>
            <a:ext cx="3017058" cy="382308"/>
          </a:xfrm>
          <a:prstGeom prst="rect">
            <a:avLst/>
          </a:prstGeom>
          <a:solidFill>
            <a:schemeClr val="bg2"/>
          </a:solidFill>
        </p:spPr>
        <p:txBody>
          <a:bodyPr wrap="square">
            <a:spAutoFit/>
          </a:bodyPr>
          <a:lstStyle/>
          <a:p>
            <a:pPr algn="ctr"/>
            <a:r>
              <a:rPr lang="en-US" sz="1836" b="1" dirty="0" err="1"/>
              <a:t>SyncBody</a:t>
            </a:r>
            <a:endParaRPr lang="en-US" sz="1836" dirty="0"/>
          </a:p>
        </p:txBody>
      </p:sp>
      <p:sp>
        <p:nvSpPr>
          <p:cNvPr id="18" name="Rectangle 17"/>
          <p:cNvSpPr/>
          <p:nvPr/>
        </p:nvSpPr>
        <p:spPr>
          <a:xfrm>
            <a:off x="3749734" y="1726110"/>
            <a:ext cx="3153457" cy="382308"/>
          </a:xfrm>
          <a:prstGeom prst="rect">
            <a:avLst/>
          </a:prstGeom>
          <a:solidFill>
            <a:schemeClr val="accent1">
              <a:lumMod val="60000"/>
              <a:lumOff val="40000"/>
            </a:schemeClr>
          </a:solidFill>
        </p:spPr>
        <p:txBody>
          <a:bodyPr wrap="square">
            <a:spAutoFit/>
          </a:bodyPr>
          <a:lstStyle/>
          <a:p>
            <a:pPr algn="ctr"/>
            <a:r>
              <a:rPr lang="en-US" sz="1836" b="1" dirty="0"/>
              <a:t>Device</a:t>
            </a:r>
            <a:endParaRPr lang="en-US" sz="1836" dirty="0"/>
          </a:p>
        </p:txBody>
      </p:sp>
      <p:cxnSp>
        <p:nvCxnSpPr>
          <p:cNvPr id="19" name="Straight Arrow Connector 18"/>
          <p:cNvCxnSpPr/>
          <p:nvPr/>
        </p:nvCxnSpPr>
        <p:spPr>
          <a:xfrm>
            <a:off x="3841160" y="2050678"/>
            <a:ext cx="0" cy="532322"/>
          </a:xfrm>
          <a:prstGeom prst="straightConnector1">
            <a:avLst/>
          </a:prstGeom>
          <a:ln w="9207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065965" y="6505232"/>
            <a:ext cx="1506604" cy="382308"/>
          </a:xfrm>
          <a:prstGeom prst="rect">
            <a:avLst/>
          </a:prstGeom>
          <a:solidFill>
            <a:schemeClr val="accent1">
              <a:lumMod val="60000"/>
              <a:lumOff val="40000"/>
            </a:schemeClr>
          </a:solidFill>
        </p:spPr>
        <p:txBody>
          <a:bodyPr wrap="square">
            <a:spAutoFit/>
          </a:bodyPr>
          <a:lstStyle/>
          <a:p>
            <a:pPr algn="ctr"/>
            <a:r>
              <a:rPr lang="en-US" sz="1836" b="1" dirty="0"/>
              <a:t>Value</a:t>
            </a:r>
            <a:endParaRPr lang="en-US" sz="1836" dirty="0"/>
          </a:p>
        </p:txBody>
      </p:sp>
      <p:cxnSp>
        <p:nvCxnSpPr>
          <p:cNvPr id="21" name="Straight Arrow Connector 20"/>
          <p:cNvCxnSpPr/>
          <p:nvPr/>
        </p:nvCxnSpPr>
        <p:spPr>
          <a:xfrm flipV="1">
            <a:off x="3201178" y="6057192"/>
            <a:ext cx="0" cy="448041"/>
          </a:xfrm>
          <a:prstGeom prst="straightConnector1">
            <a:avLst/>
          </a:prstGeom>
          <a:ln w="9207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713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endParaRPr kumimoji="0" lang="en-US" sz="9000" b="0" i="0" u="none" strike="noStrike" kern="1200" cap="none" spc="-100" normalizeH="0" baseline="0" noProof="0" dirty="0">
              <a:ln w="3175">
                <a:noFill/>
              </a:ln>
              <a:gradFill>
                <a:gsLst>
                  <a:gs pos="96667">
                    <a:srgbClr val="FFFFFF"/>
                  </a:gs>
                  <a:gs pos="90000">
                    <a:srgbClr val="FFFFFF"/>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a:xfrm>
            <a:off x="274638" y="2125662"/>
            <a:ext cx="11887200" cy="1181862"/>
          </a:xfrm>
        </p:spPr>
        <p:txBody>
          <a:bodyPr/>
          <a:lstStyle/>
          <a:p>
            <a:r>
              <a:rPr lang="en-US" dirty="0"/>
              <a:t>OMA-URI</a:t>
            </a:r>
          </a:p>
        </p:txBody>
      </p:sp>
    </p:spTree>
    <p:extLst>
      <p:ext uri="{BB962C8B-B14F-4D97-AF65-F5344CB8AC3E}">
        <p14:creationId xmlns:p14="http://schemas.microsoft.com/office/powerpoint/2010/main" val="19460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102600" y="103732"/>
            <a:ext cx="14030325" cy="6890793"/>
          </a:xfrm>
          <a:prstGeom prst="rect">
            <a:avLst/>
          </a:prstGeom>
        </p:spPr>
      </p:pic>
      <p:sp>
        <p:nvSpPr>
          <p:cNvPr id="6" name="Rectangle 5"/>
          <p:cNvSpPr/>
          <p:nvPr/>
        </p:nvSpPr>
        <p:spPr bwMode="auto">
          <a:xfrm>
            <a:off x="4230806" y="3452884"/>
            <a:ext cx="3725839" cy="307586"/>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01556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688" y="426967"/>
            <a:ext cx="12114411" cy="6192197"/>
          </a:xfrm>
          <a:prstGeom prst="rect">
            <a:avLst/>
          </a:prstGeom>
        </p:spPr>
      </p:pic>
    </p:spTree>
    <p:extLst>
      <p:ext uri="{BB962C8B-B14F-4D97-AF65-F5344CB8AC3E}">
        <p14:creationId xmlns:p14="http://schemas.microsoft.com/office/powerpoint/2010/main" val="19409199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Custom URI settings for Windows 10 devices</a:t>
            </a:r>
            <a:endParaRPr lang="en-US" dirty="0"/>
          </a:p>
        </p:txBody>
      </p:sp>
      <p:sp>
        <p:nvSpPr>
          <p:cNvPr id="3" name="Text Placeholder 2"/>
          <p:cNvSpPr>
            <a:spLocks noGrp="1"/>
          </p:cNvSpPr>
          <p:nvPr>
            <p:ph type="body" sz="quarter" idx="10"/>
          </p:nvPr>
        </p:nvSpPr>
        <p:spPr>
          <a:xfrm>
            <a:off x="386416" y="977340"/>
            <a:ext cx="11885514" cy="738559"/>
          </a:xfrm>
        </p:spPr>
        <p:txBody>
          <a:bodyPr/>
          <a:lstStyle/>
          <a:p>
            <a:r>
              <a:rPr lang="en-US" b="1" dirty="0"/>
              <a:t>References</a:t>
            </a:r>
            <a:endParaRPr lang="en-US" dirty="0"/>
          </a:p>
        </p:txBody>
      </p:sp>
      <p:sp>
        <p:nvSpPr>
          <p:cNvPr id="5" name="TextBox 4"/>
          <p:cNvSpPr txBox="1"/>
          <p:nvPr/>
        </p:nvSpPr>
        <p:spPr>
          <a:xfrm>
            <a:off x="-410223" y="2111319"/>
            <a:ext cx="6374742" cy="572383"/>
          </a:xfrm>
          <a:prstGeom prst="rect">
            <a:avLst/>
          </a:prstGeom>
          <a:noFill/>
        </p:spPr>
        <p:txBody>
          <a:bodyPr wrap="square" lIns="182854" tIns="146283" rIns="182854" bIns="146283"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hlinkClick r:id="rId2"/>
              </a:rPr>
              <a:t>Custom URI settings for Windows 10 devices</a:t>
            </a:r>
            <a:endParaRPr lang="en-US" sz="2000" dirty="0">
              <a:gradFill>
                <a:gsLst>
                  <a:gs pos="2917">
                    <a:schemeClr val="tx1"/>
                  </a:gs>
                  <a:gs pos="30000">
                    <a:schemeClr val="tx1"/>
                  </a:gs>
                </a:gsLst>
                <a:lin ang="5400000" scaled="0"/>
              </a:gradFill>
            </a:endParaRP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80" y="2659181"/>
            <a:ext cx="4996828" cy="4122412"/>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285" y="2659182"/>
            <a:ext cx="4580600" cy="4122412"/>
          </a:xfrm>
          <a:prstGeom prst="rect">
            <a:avLst/>
          </a:prstGeom>
        </p:spPr>
      </p:pic>
      <p:sp>
        <p:nvSpPr>
          <p:cNvPr id="10" name="Rectangle 9"/>
          <p:cNvSpPr/>
          <p:nvPr/>
        </p:nvSpPr>
        <p:spPr>
          <a:xfrm>
            <a:off x="5295251" y="2115182"/>
            <a:ext cx="4981985" cy="572383"/>
          </a:xfrm>
          <a:prstGeom prst="rect">
            <a:avLst/>
          </a:prstGeom>
          <a:noFill/>
        </p:spPr>
        <p:txBody>
          <a:bodyPr wrap="square" lIns="182854" tIns="146283" rIns="182854" bIns="146283"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hlinkClick r:id="rId5"/>
              </a:rPr>
              <a:t>Configuration service provider reference</a:t>
            </a:r>
            <a:endParaRPr lang="en-US" sz="2000" dirty="0">
              <a:gradFill>
                <a:gsLst>
                  <a:gs pos="2917">
                    <a:schemeClr val="tx1"/>
                  </a:gs>
                  <a:gs pos="30000">
                    <a:schemeClr val="tx1"/>
                  </a:gs>
                </a:gsLst>
                <a:lin ang="5400000" scaled="0"/>
              </a:gradFill>
            </a:endParaRPr>
          </a:p>
        </p:txBody>
      </p:sp>
      <p:sp>
        <p:nvSpPr>
          <p:cNvPr id="4" name="Rectangle 3"/>
          <p:cNvSpPr/>
          <p:nvPr/>
        </p:nvSpPr>
        <p:spPr>
          <a:xfrm>
            <a:off x="10353089" y="1344304"/>
            <a:ext cx="2165057" cy="1161051"/>
          </a:xfrm>
          <a:prstGeom prst="rect">
            <a:avLst/>
          </a:prstGeom>
        </p:spPr>
        <p:txBody>
          <a:bodyPr wrap="square">
            <a:spAutoFit/>
          </a:bodyPr>
          <a:lstStyle/>
          <a:p>
            <a:r>
              <a:rPr lang="en-US" sz="2000" b="1" dirty="0">
                <a:latin typeface="Calibri" panose="020F0502020204030204" pitchFamily="34" charset="0"/>
                <a:ea typeface="Calibri" panose="020F0502020204030204" pitchFamily="34" charset="0"/>
                <a:cs typeface="Times New Roman" panose="02020603050405020304" pitchFamily="18" charset="0"/>
              </a:rPr>
              <a:t>List of CSP’s</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1599" dirty="0">
                <a:latin typeface="Calibri" panose="020F0502020204030204" pitchFamily="34" charset="0"/>
                <a:ea typeface="Calibri" panose="020F0502020204030204" pitchFamily="34" charset="0"/>
                <a:cs typeface="Times New Roman" panose="02020603050405020304" pitchFamily="18" charset="0"/>
              </a:rPr>
              <a:t>HKLM\SOFTWARE\Microsoft\Provisioning\CSPs\.\Vendor\MSFT</a:t>
            </a:r>
            <a:endParaRPr lang="en-US" dirty="0"/>
          </a:p>
        </p:txBody>
      </p:sp>
      <p:pic>
        <p:nvPicPr>
          <p:cNvPr id="6" name="Picture 5"/>
          <p:cNvPicPr>
            <a:picLocks noChangeAspect="1"/>
          </p:cNvPicPr>
          <p:nvPr/>
        </p:nvPicPr>
        <p:blipFill>
          <a:blip r:embed="rId6"/>
          <a:stretch>
            <a:fillRect/>
          </a:stretch>
        </p:blipFill>
        <p:spPr>
          <a:xfrm>
            <a:off x="10353089" y="2659181"/>
            <a:ext cx="1918843" cy="4166875"/>
          </a:xfrm>
          <a:prstGeom prst="rect">
            <a:avLst/>
          </a:prstGeom>
        </p:spPr>
      </p:pic>
    </p:spTree>
    <p:extLst>
      <p:ext uri="{BB962C8B-B14F-4D97-AF65-F5344CB8AC3E}">
        <p14:creationId xmlns:p14="http://schemas.microsoft.com/office/powerpoint/2010/main" val="1982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endParaRPr kumimoji="0" lang="en-US" sz="9000" b="0" i="0" u="none" strike="noStrike" kern="1200" cap="none" spc="-100" normalizeH="0" baseline="0" noProof="0" dirty="0">
              <a:ln w="3175">
                <a:noFill/>
              </a:ln>
              <a:gradFill>
                <a:gsLst>
                  <a:gs pos="96667">
                    <a:srgbClr val="FFFFFF"/>
                  </a:gs>
                  <a:gs pos="90000">
                    <a:srgbClr val="FFFFFF"/>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a:xfrm>
            <a:off x="274638" y="2125662"/>
            <a:ext cx="11887200" cy="1181862"/>
          </a:xfrm>
        </p:spPr>
        <p:txBody>
          <a:bodyPr/>
          <a:lstStyle/>
          <a:p>
            <a:r>
              <a:rPr lang="en-US" dirty="0"/>
              <a:t>MDM Lifecycle</a:t>
            </a:r>
          </a:p>
        </p:txBody>
      </p:sp>
    </p:spTree>
    <p:extLst>
      <p:ext uri="{BB962C8B-B14F-4D97-AF65-F5344CB8AC3E}">
        <p14:creationId xmlns:p14="http://schemas.microsoft.com/office/powerpoint/2010/main" val="335191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780" y="127337"/>
            <a:ext cx="11887878" cy="917444"/>
          </a:xfrm>
        </p:spPr>
        <p:txBody>
          <a:bodyPr/>
          <a:lstStyle/>
          <a:p>
            <a:r>
              <a:rPr lang="en-US" dirty="0"/>
              <a:t>Mobile Device Management Lifecycle </a:t>
            </a:r>
          </a:p>
        </p:txBody>
      </p:sp>
      <p:sp>
        <p:nvSpPr>
          <p:cNvPr id="34" name="Oval 33"/>
          <p:cNvSpPr/>
          <p:nvPr/>
        </p:nvSpPr>
        <p:spPr bwMode="auto">
          <a:xfrm>
            <a:off x="4850279" y="2382423"/>
            <a:ext cx="2963582" cy="3108078"/>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0" tIns="46611" rIns="46611" bIns="93220" numCol="1" spcCol="0" rtlCol="0" fromWordArt="0" anchor="ctr" anchorCtr="0" forceAA="0" compatLnSpc="1">
            <a:prstTxWarp prst="textNoShape">
              <a:avLst/>
            </a:prstTxWarp>
            <a:noAutofit/>
          </a:bodyPr>
          <a:lstStyle/>
          <a:p>
            <a:pPr algn="ctr" defTabSz="931989" fontAlgn="base">
              <a:lnSpc>
                <a:spcPct val="90000"/>
              </a:lnSpc>
              <a:spcBef>
                <a:spcPct val="0"/>
              </a:spcBef>
              <a:spcAft>
                <a:spcPts val="2400"/>
              </a:spcAft>
            </a:pPr>
            <a:r>
              <a:rPr lang="en-US" sz="1598" spc="-52" dirty="0">
                <a:solidFill>
                  <a:schemeClr val="bg1"/>
                </a:solidFill>
                <a:ea typeface="Segoe UI" pitchFamily="34" charset="0"/>
                <a:cs typeface="Segoe UI" pitchFamily="34" charset="0"/>
              </a:rPr>
              <a:t>One consistent set </a:t>
            </a:r>
            <a:br>
              <a:rPr lang="en-US" sz="1598" spc="-52" dirty="0">
                <a:solidFill>
                  <a:schemeClr val="bg1"/>
                </a:solidFill>
                <a:ea typeface="Segoe UI" pitchFamily="34" charset="0"/>
                <a:cs typeface="Segoe UI" pitchFamily="34" charset="0"/>
              </a:rPr>
            </a:br>
            <a:r>
              <a:rPr lang="en-US" sz="1598" spc="-52" dirty="0">
                <a:solidFill>
                  <a:schemeClr val="bg1"/>
                </a:solidFill>
                <a:ea typeface="Segoe UI" pitchFamily="34" charset="0"/>
                <a:cs typeface="Segoe UI" pitchFamily="34" charset="0"/>
              </a:rPr>
              <a:t>of MDM capabilities across Mobile, Desktop, and </a:t>
            </a:r>
            <a:r>
              <a:rPr lang="en-US" sz="1598" spc="-52" dirty="0" err="1">
                <a:solidFill>
                  <a:schemeClr val="bg1"/>
                </a:solidFill>
                <a:ea typeface="Segoe UI" pitchFamily="34" charset="0"/>
                <a:cs typeface="Segoe UI" pitchFamily="34" charset="0"/>
              </a:rPr>
              <a:t>IoT</a:t>
            </a:r>
            <a:endParaRPr lang="en-US" sz="1598" spc="-52" dirty="0">
              <a:solidFill>
                <a:schemeClr val="bg1"/>
              </a:solidFill>
              <a:ea typeface="Segoe UI" pitchFamily="34" charset="0"/>
              <a:cs typeface="Segoe UI" pitchFamily="34" charset="0"/>
            </a:endParaRPr>
          </a:p>
        </p:txBody>
      </p:sp>
      <p:sp>
        <p:nvSpPr>
          <p:cNvPr id="35" name="Rectangular Callout 34"/>
          <p:cNvSpPr/>
          <p:nvPr/>
        </p:nvSpPr>
        <p:spPr bwMode="auto">
          <a:xfrm>
            <a:off x="9066148" y="1405632"/>
            <a:ext cx="3097212" cy="1548231"/>
          </a:xfrm>
          <a:prstGeom prst="wedgeRectCallout">
            <a:avLst>
              <a:gd name="adj1" fmla="val -94191"/>
              <a:gd name="adj2" fmla="val -19302"/>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37121" rIns="91414" bIns="137121" numCol="1" spcCol="0" rtlCol="0" fromWordArt="0" anchor="t" anchorCtr="0" forceAA="0" compatLnSpc="1">
            <a:prstTxWarp prst="textNoShape">
              <a:avLst/>
            </a:prstTxWarp>
            <a:spAutoFit/>
          </a:bodyPr>
          <a:lstStyle/>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Provisioning</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Bulk enrollment</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Simple bootstrap</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Converged protocol</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Azure AD Integration</a:t>
            </a:r>
          </a:p>
        </p:txBody>
      </p:sp>
      <p:sp>
        <p:nvSpPr>
          <p:cNvPr id="36" name="Rectangular Callout 35"/>
          <p:cNvSpPr/>
          <p:nvPr/>
        </p:nvSpPr>
        <p:spPr bwMode="auto">
          <a:xfrm>
            <a:off x="9061049" y="3816928"/>
            <a:ext cx="3138819" cy="3073802"/>
          </a:xfrm>
          <a:prstGeom prst="wedgeRectCallout">
            <a:avLst>
              <a:gd name="adj1" fmla="val -87883"/>
              <a:gd name="adj2" fmla="val 18213"/>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37121" rIns="91414" bIns="137121" numCol="1" spcCol="0" rtlCol="0" fromWordArt="0" anchor="t" anchorCtr="0" forceAA="0" compatLnSpc="1">
            <a:prstTxWarp prst="textNoShape">
              <a:avLst/>
            </a:prstTxWarp>
            <a:spAutoFit/>
          </a:bodyPr>
          <a:lstStyle/>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Extended set of policies</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Context based policies</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Client certificates – Direct install (PFX)</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Enterprise Wi-Fi profiles</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VPN profiles</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Email provisioning</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MDM Push when user not logged in</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Kiosk Mode, Start screen configuration and control</a:t>
            </a:r>
          </a:p>
        </p:txBody>
      </p:sp>
      <p:sp>
        <p:nvSpPr>
          <p:cNvPr id="37" name="Rectangular Callout 36"/>
          <p:cNvSpPr/>
          <p:nvPr/>
        </p:nvSpPr>
        <p:spPr bwMode="auto">
          <a:xfrm>
            <a:off x="259522" y="4073049"/>
            <a:ext cx="3358356" cy="2769910"/>
          </a:xfrm>
          <a:prstGeom prst="wedgeRectCallout">
            <a:avLst>
              <a:gd name="adj1" fmla="val 76167"/>
              <a:gd name="adj2" fmla="val 13894"/>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37121" rIns="91414" bIns="137121" numCol="1" spcCol="0" rtlCol="0" fromWordArt="0" anchor="t" anchorCtr="0" forceAA="0" compatLnSpc="1">
            <a:prstTxWarp prst="textNoShape">
              <a:avLst/>
            </a:prstTxWarp>
            <a:spAutoFit/>
          </a:bodyPr>
          <a:lstStyle/>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Curated Windows Store</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Volume Purchase Program and app distribution </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License reclaim/re-use</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Enterprise App management</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LOB app management</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App inventory (MDM/Store)</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App allow/deny list</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Windows Information Protection</a:t>
            </a:r>
          </a:p>
        </p:txBody>
      </p:sp>
      <p:sp>
        <p:nvSpPr>
          <p:cNvPr id="38" name="Rectangular Callout 37"/>
          <p:cNvSpPr/>
          <p:nvPr/>
        </p:nvSpPr>
        <p:spPr bwMode="auto">
          <a:xfrm>
            <a:off x="265151" y="2683977"/>
            <a:ext cx="3352727" cy="1039707"/>
          </a:xfrm>
          <a:prstGeom prst="wedgeRectCallout">
            <a:avLst>
              <a:gd name="adj1" fmla="val 61493"/>
              <a:gd name="adj2" fmla="val 15991"/>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37121" rIns="91414" bIns="137121" numCol="1" spcCol="0" rtlCol="0" fromWordArt="0" anchor="t" anchorCtr="0" forceAA="0" compatLnSpc="1">
            <a:prstTxWarp prst="textNoShape">
              <a:avLst/>
            </a:prstTxWarp>
            <a:spAutoFit/>
          </a:bodyPr>
          <a:lstStyle/>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Remote Lock, PIN reset, Ring, Find</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Full device wipe </a:t>
            </a:r>
          </a:p>
        </p:txBody>
      </p:sp>
      <p:sp>
        <p:nvSpPr>
          <p:cNvPr id="39" name="Rectangular Callout 38"/>
          <p:cNvSpPr/>
          <p:nvPr/>
        </p:nvSpPr>
        <p:spPr bwMode="auto">
          <a:xfrm>
            <a:off x="265150" y="1403043"/>
            <a:ext cx="3352727" cy="1039707"/>
          </a:xfrm>
          <a:prstGeom prst="wedgeRectCallout">
            <a:avLst>
              <a:gd name="adj1" fmla="val 97527"/>
              <a:gd name="adj2" fmla="val -6040"/>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37121" rIns="91414" bIns="137121" numCol="1" spcCol="0" rtlCol="0" fromWordArt="0" anchor="t" anchorCtr="0" forceAA="0" compatLnSpc="1">
            <a:prstTxWarp prst="textNoShape">
              <a:avLst/>
            </a:prstTxWarp>
            <a:spAutoFit/>
          </a:bodyPr>
          <a:lstStyle/>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Un-enrollment with alerts</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Removal of configuration</a:t>
            </a:r>
          </a:p>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  &amp; WIM protected data</a:t>
            </a:r>
          </a:p>
        </p:txBody>
      </p:sp>
      <p:grpSp>
        <p:nvGrpSpPr>
          <p:cNvPr id="3" name="Group 2"/>
          <p:cNvGrpSpPr/>
          <p:nvPr/>
        </p:nvGrpSpPr>
        <p:grpSpPr>
          <a:xfrm rot="1153166">
            <a:off x="3576685" y="1113860"/>
            <a:ext cx="5501748" cy="5667671"/>
            <a:chOff x="2548829" y="997842"/>
            <a:chExt cx="4046344" cy="4168375"/>
          </a:xfrm>
          <a:solidFill>
            <a:schemeClr val="tx1"/>
          </a:solidFill>
        </p:grpSpPr>
        <p:grpSp>
          <p:nvGrpSpPr>
            <p:cNvPr id="6" name="Group 5"/>
            <p:cNvGrpSpPr>
              <a:grpSpLocks noChangeAspect="1"/>
            </p:cNvGrpSpPr>
            <p:nvPr/>
          </p:nvGrpSpPr>
          <p:grpSpPr>
            <a:xfrm>
              <a:off x="2548829" y="997842"/>
              <a:ext cx="4046344" cy="4168375"/>
              <a:chOff x="3534889" y="1525022"/>
              <a:chExt cx="5112679" cy="5266869"/>
            </a:xfrm>
            <a:grpFill/>
          </p:grpSpPr>
          <p:sp>
            <p:nvSpPr>
              <p:cNvPr id="15" name="Freeform 14"/>
              <p:cNvSpPr/>
              <p:nvPr/>
            </p:nvSpPr>
            <p:spPr bwMode="auto">
              <a:xfrm rot="3890768">
                <a:off x="3867635" y="184198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2"/>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7"/>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2"/>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2"/>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2"/>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23"/>
              <p:cNvSpPr/>
              <p:nvPr/>
            </p:nvSpPr>
            <p:spPr bwMode="auto">
              <a:xfrm rot="11160000" flipH="1" flipV="1">
                <a:off x="3546630" y="3696260"/>
                <a:ext cx="1561655"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2"/>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25"/>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bg2"/>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Rectangle 32"/>
            <p:cNvSpPr/>
            <p:nvPr/>
          </p:nvSpPr>
          <p:spPr>
            <a:xfrm rot="716082">
              <a:off x="4304693" y="1323910"/>
              <a:ext cx="1014659" cy="419431"/>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88824">
                <a:lnSpc>
                  <a:spcPct val="90000"/>
                </a:lnSpc>
                <a:spcBef>
                  <a:spcPct val="0"/>
                </a:spcBef>
              </a:pPr>
              <a:r>
                <a:rPr lang="en-US" sz="1046" b="1" dirty="0">
                  <a:solidFill>
                    <a:schemeClr val="accent2">
                      <a:lumMod val="50000"/>
                    </a:schemeClr>
                  </a:solidFill>
                </a:rPr>
                <a:t>ENROLLMENT</a:t>
              </a:r>
            </a:p>
          </p:txBody>
        </p:sp>
        <p:sp>
          <p:nvSpPr>
            <p:cNvPr id="40" name="Rectangle 39"/>
            <p:cNvSpPr/>
            <p:nvPr/>
          </p:nvSpPr>
          <p:spPr>
            <a:xfrm rot="4047511">
              <a:off x="5613956" y="2287975"/>
              <a:ext cx="742146" cy="472252"/>
            </a:xfrm>
            <a:prstGeom prst="rect">
              <a:avLst/>
            </a:prstGeom>
            <a:solidFill>
              <a:schemeClr val="bg2"/>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1049" b="1" dirty="0">
                  <a:solidFill>
                    <a:srgbClr val="002050"/>
                  </a:solidFill>
                </a:rPr>
                <a:t>INVENTORY</a:t>
              </a:r>
            </a:p>
          </p:txBody>
        </p:sp>
        <p:sp>
          <p:nvSpPr>
            <p:cNvPr id="41" name="Rectangle 40"/>
            <p:cNvSpPr/>
            <p:nvPr/>
          </p:nvSpPr>
          <p:spPr>
            <a:xfrm rot="824205">
              <a:off x="3905498" y="4386276"/>
              <a:ext cx="716026" cy="452020"/>
            </a:xfrm>
            <a:prstGeom prst="rect">
              <a:avLst/>
            </a:prstGeom>
            <a:solidFill>
              <a:schemeClr val="bg2"/>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1000" b="1" dirty="0">
                  <a:solidFill>
                    <a:srgbClr val="002050"/>
                  </a:solidFill>
                </a:rPr>
                <a:t>APPLICATION  MANAGEMENT</a:t>
              </a:r>
            </a:p>
          </p:txBody>
        </p:sp>
        <p:sp>
          <p:nvSpPr>
            <p:cNvPr id="42" name="Rectangle 41"/>
            <p:cNvSpPr/>
            <p:nvPr/>
          </p:nvSpPr>
          <p:spPr>
            <a:xfrm rot="18421824">
              <a:off x="5351673" y="3843406"/>
              <a:ext cx="830973" cy="360444"/>
            </a:xfrm>
            <a:prstGeom prst="rect">
              <a:avLst/>
            </a:prstGeom>
            <a:solidFill>
              <a:schemeClr val="bg2"/>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1049" b="1" dirty="0">
                  <a:solidFill>
                    <a:srgbClr val="002050"/>
                  </a:solidFill>
                </a:rPr>
                <a:t>DEVICE CONFIGURATION AND SECURITY</a:t>
              </a:r>
            </a:p>
          </p:txBody>
        </p:sp>
        <p:sp>
          <p:nvSpPr>
            <p:cNvPr id="43" name="Rectangle 42"/>
            <p:cNvSpPr/>
            <p:nvPr/>
          </p:nvSpPr>
          <p:spPr>
            <a:xfrm rot="15340217">
              <a:off x="2597267" y="3375617"/>
              <a:ext cx="1110089" cy="321814"/>
            </a:xfrm>
            <a:prstGeom prst="rect">
              <a:avLst/>
            </a:prstGeom>
            <a:solidFill>
              <a:schemeClr val="bg2"/>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1049" b="1" dirty="0">
                  <a:solidFill>
                    <a:srgbClr val="002050"/>
                  </a:solidFill>
                </a:rPr>
                <a:t>REMOTE ASSISTANCE </a:t>
              </a:r>
            </a:p>
          </p:txBody>
        </p:sp>
        <p:sp>
          <p:nvSpPr>
            <p:cNvPr id="44" name="Rectangle 43"/>
            <p:cNvSpPr/>
            <p:nvPr/>
          </p:nvSpPr>
          <p:spPr>
            <a:xfrm rot="18732548">
              <a:off x="2970019" y="1798406"/>
              <a:ext cx="942963" cy="503687"/>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1049" b="1" dirty="0">
                  <a:solidFill>
                    <a:srgbClr val="002050"/>
                  </a:solidFill>
                </a:rPr>
                <a:t>UNENROLLMENT</a:t>
              </a:r>
            </a:p>
          </p:txBody>
        </p:sp>
      </p:grpSp>
      <p:sp>
        <p:nvSpPr>
          <p:cNvPr id="25" name="Rectangular Callout 24"/>
          <p:cNvSpPr/>
          <p:nvPr/>
        </p:nvSpPr>
        <p:spPr bwMode="auto">
          <a:xfrm>
            <a:off x="9056923" y="2985949"/>
            <a:ext cx="3125270" cy="785445"/>
          </a:xfrm>
          <a:prstGeom prst="wedgeRectCallout">
            <a:avLst>
              <a:gd name="adj1" fmla="val -58964"/>
              <a:gd name="adj2" fmla="val 28338"/>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37121" rIns="91414" bIns="137121" numCol="1" spcCol="0" rtlCol="0" fromWordArt="0" anchor="t" anchorCtr="0" forceAA="0" compatLnSpc="1">
            <a:prstTxWarp prst="textNoShape">
              <a:avLst/>
            </a:prstTxWarp>
            <a:spAutoFit/>
          </a:bodyPr>
          <a:lstStyle/>
          <a:p>
            <a:pPr marL="112685" indent="-112685" defTabSz="931801" fontAlgn="base">
              <a:lnSpc>
                <a:spcPct val="90000"/>
              </a:lnSpc>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Enhanced inventory for compliance decisions</a:t>
            </a:r>
          </a:p>
        </p:txBody>
      </p:sp>
    </p:spTree>
    <p:extLst>
      <p:ext uri="{BB962C8B-B14F-4D97-AF65-F5344CB8AC3E}">
        <p14:creationId xmlns:p14="http://schemas.microsoft.com/office/powerpoint/2010/main" val="3000223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324" y="296185"/>
            <a:ext cx="12158387" cy="917315"/>
          </a:xfrm>
        </p:spPr>
        <p:txBody>
          <a:bodyPr/>
          <a:lstStyle/>
          <a:p>
            <a:r>
              <a:rPr lang="en-US" dirty="0"/>
              <a:t>Inventory</a:t>
            </a:r>
            <a:endParaRPr lang="en-US" sz="3199" dirty="0">
              <a:solidFill>
                <a:schemeClr val="accent6"/>
              </a:solidFill>
            </a:endParaRPr>
          </a:p>
        </p:txBody>
      </p:sp>
      <p:sp>
        <p:nvSpPr>
          <p:cNvPr id="25" name="TextBox 24"/>
          <p:cNvSpPr txBox="1"/>
          <p:nvPr/>
        </p:nvSpPr>
        <p:spPr>
          <a:xfrm>
            <a:off x="9225685" y="3235521"/>
            <a:ext cx="2873560" cy="1270574"/>
          </a:xfrm>
          <a:prstGeom prst="rect">
            <a:avLst/>
          </a:prstGeom>
          <a:noFill/>
        </p:spPr>
        <p:txBody>
          <a:bodyPr wrap="square" lIns="182828" tIns="146262" rIns="182828" bIns="146262" rtlCol="0">
            <a:spAutoFit/>
          </a:bodyPr>
          <a:lstStyle/>
          <a:p>
            <a:pPr defTabSz="951304">
              <a:lnSpc>
                <a:spcPct val="90000"/>
              </a:lnSpc>
              <a:spcAft>
                <a:spcPts val="600"/>
              </a:spcAft>
            </a:pPr>
            <a:r>
              <a:rPr lang="en-US" sz="1398" dirty="0">
                <a:solidFill>
                  <a:srgbClr val="505050"/>
                </a:solidFill>
                <a:latin typeface="Segoe UI"/>
              </a:rPr>
              <a:t>NOTES</a:t>
            </a:r>
          </a:p>
          <a:p>
            <a:pPr marL="285695" indent="-285695" defTabSz="951304">
              <a:lnSpc>
                <a:spcPct val="90000"/>
              </a:lnSpc>
              <a:spcAft>
                <a:spcPts val="600"/>
              </a:spcAft>
              <a:buFont typeface="Wingdings" panose="05000000000000000000" pitchFamily="2" charset="2"/>
              <a:buChar char="§"/>
            </a:pPr>
            <a:r>
              <a:rPr lang="en-US" sz="1398" dirty="0">
                <a:solidFill>
                  <a:srgbClr val="505050"/>
                </a:solidFill>
                <a:latin typeface="Segoe UI"/>
              </a:rPr>
              <a:t>Final inventory settings list to be determined</a:t>
            </a:r>
          </a:p>
          <a:p>
            <a:pPr marL="169819" indent="-169819" defTabSz="951304">
              <a:lnSpc>
                <a:spcPct val="90000"/>
              </a:lnSpc>
              <a:spcAft>
                <a:spcPts val="600"/>
              </a:spcAft>
            </a:pPr>
            <a:endParaRPr lang="en-US" sz="1598" dirty="0" err="1">
              <a:solidFill>
                <a:srgbClr val="505050"/>
              </a:solidFill>
              <a:latin typeface="Segoe UI"/>
            </a:endParaRPr>
          </a:p>
        </p:txBody>
      </p:sp>
      <p:cxnSp>
        <p:nvCxnSpPr>
          <p:cNvPr id="10" name="Straight Connector 9"/>
          <p:cNvCxnSpPr/>
          <p:nvPr/>
        </p:nvCxnSpPr>
        <p:spPr>
          <a:xfrm>
            <a:off x="9166387" y="1580516"/>
            <a:ext cx="0" cy="5076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6324" y="1470541"/>
            <a:ext cx="8711510" cy="5097344"/>
          </a:xfrm>
          <a:prstGeom prst="rect">
            <a:avLst/>
          </a:prstGeom>
          <a:noFill/>
        </p:spPr>
        <p:txBody>
          <a:bodyPr wrap="square" lIns="248659" tIns="198927" rIns="248659" bIns="198927" rtlCol="0">
            <a:spAutoFit/>
          </a:bodyPr>
          <a:lstStyle/>
          <a:p>
            <a:pPr defTabSz="951304"/>
            <a:r>
              <a:rPr lang="en-US" sz="2719" dirty="0">
                <a:solidFill>
                  <a:srgbClr val="505050"/>
                </a:solidFill>
                <a:latin typeface="Segoe UI"/>
              </a:rPr>
              <a:t>Additional device inventory CSP’s being created</a:t>
            </a:r>
          </a:p>
          <a:p>
            <a:pPr defTabSz="951304"/>
            <a:endParaRPr lang="en-US" sz="2719" dirty="0">
              <a:solidFill>
                <a:srgbClr val="505050"/>
              </a:solidFill>
              <a:latin typeface="Segoe UI"/>
            </a:endParaRPr>
          </a:p>
          <a:p>
            <a:pPr marL="388517" indent="-388517" defTabSz="951304">
              <a:buFont typeface="Wingdings" panose="05000000000000000000" pitchFamily="2" charset="2"/>
              <a:buChar char="§"/>
            </a:pPr>
            <a:r>
              <a:rPr lang="en-US" sz="2448" dirty="0">
                <a:solidFill>
                  <a:srgbClr val="505050"/>
                </a:solidFill>
                <a:latin typeface="Segoe UI"/>
              </a:rPr>
              <a:t>Cellular network details (IMEI, ICCID, etc.)</a:t>
            </a:r>
            <a:endParaRPr lang="en-US" sz="1632" dirty="0">
              <a:solidFill>
                <a:srgbClr val="505050"/>
              </a:solidFill>
              <a:latin typeface="Segoe UI"/>
            </a:endParaRPr>
          </a:p>
          <a:p>
            <a:pPr marL="388517" indent="-388517" defTabSz="951304">
              <a:buFont typeface="Wingdings" panose="05000000000000000000" pitchFamily="2" charset="2"/>
              <a:buChar char="§"/>
            </a:pPr>
            <a:r>
              <a:rPr lang="en-US" sz="2448" dirty="0">
                <a:solidFill>
                  <a:srgbClr val="505050"/>
                </a:solidFill>
                <a:latin typeface="Segoe UI"/>
              </a:rPr>
              <a:t>Network identifiers for all interfaces (MAC addresses, IP addresses)</a:t>
            </a:r>
            <a:endParaRPr lang="en-US" sz="1632" dirty="0">
              <a:solidFill>
                <a:srgbClr val="505050"/>
              </a:solidFill>
              <a:latin typeface="Segoe UI"/>
            </a:endParaRPr>
          </a:p>
          <a:p>
            <a:pPr marL="388517" indent="-388517" defTabSz="951304">
              <a:buFont typeface="Wingdings" panose="05000000000000000000" pitchFamily="2" charset="2"/>
              <a:buChar char="§"/>
            </a:pPr>
            <a:r>
              <a:rPr lang="en-US" sz="2448" dirty="0">
                <a:solidFill>
                  <a:srgbClr val="505050"/>
                </a:solidFill>
                <a:latin typeface="Segoe UI"/>
              </a:rPr>
              <a:t>​Password compliance status (desktop)</a:t>
            </a:r>
            <a:endParaRPr lang="en-US" sz="1632" dirty="0">
              <a:solidFill>
                <a:srgbClr val="505050"/>
              </a:solidFill>
              <a:latin typeface="Segoe UI"/>
            </a:endParaRPr>
          </a:p>
          <a:p>
            <a:pPr marL="388517" indent="-388517" defTabSz="951304">
              <a:buFont typeface="Wingdings" panose="05000000000000000000" pitchFamily="2" charset="2"/>
              <a:buChar char="§"/>
            </a:pPr>
            <a:r>
              <a:rPr lang="en-US" sz="2448" dirty="0">
                <a:solidFill>
                  <a:srgbClr val="505050"/>
                </a:solidFill>
                <a:latin typeface="Segoe UI"/>
              </a:rPr>
              <a:t>Current battery level and battery health</a:t>
            </a:r>
            <a:endParaRPr lang="en-US" sz="1632" dirty="0">
              <a:solidFill>
                <a:srgbClr val="505050"/>
              </a:solidFill>
              <a:latin typeface="Segoe UI"/>
            </a:endParaRPr>
          </a:p>
          <a:p>
            <a:pPr marL="388517" indent="-388517" defTabSz="951304">
              <a:buFont typeface="Wingdings" panose="05000000000000000000" pitchFamily="2" charset="2"/>
              <a:buChar char="§"/>
            </a:pPr>
            <a:r>
              <a:rPr lang="en-US" sz="2448" dirty="0">
                <a:solidFill>
                  <a:srgbClr val="505050"/>
                </a:solidFill>
                <a:latin typeface="Segoe UI"/>
              </a:rPr>
              <a:t>Device secure boot status</a:t>
            </a:r>
          </a:p>
          <a:p>
            <a:pPr marL="388517" indent="-388517" defTabSz="951304">
              <a:buFont typeface="Wingdings" panose="05000000000000000000" pitchFamily="2" charset="2"/>
              <a:buChar char="§"/>
            </a:pPr>
            <a:r>
              <a:rPr lang="en-US" sz="2448" dirty="0">
                <a:solidFill>
                  <a:srgbClr val="505050"/>
                </a:solidFill>
                <a:latin typeface="Segoe UI"/>
              </a:rPr>
              <a:t>Configurable custom device ID</a:t>
            </a:r>
            <a:endParaRPr lang="en-US" sz="1632" dirty="0">
              <a:solidFill>
                <a:srgbClr val="505050"/>
              </a:solidFill>
              <a:latin typeface="Segoe UI"/>
            </a:endParaRPr>
          </a:p>
          <a:p>
            <a:pPr marL="388517" indent="-388517" defTabSz="951304">
              <a:buFont typeface="Wingdings" panose="05000000000000000000" pitchFamily="2" charset="2"/>
              <a:buChar char="§"/>
            </a:pPr>
            <a:r>
              <a:rPr lang="en-US" sz="2448" dirty="0">
                <a:solidFill>
                  <a:srgbClr val="505050"/>
                </a:solidFill>
                <a:latin typeface="Segoe UI"/>
              </a:rPr>
              <a:t>Device screen resolution</a:t>
            </a:r>
            <a:endParaRPr lang="en-US" sz="1632" dirty="0">
              <a:solidFill>
                <a:srgbClr val="505050"/>
              </a:solidFill>
              <a:latin typeface="Segoe UI"/>
            </a:endParaRPr>
          </a:p>
          <a:p>
            <a:pPr marL="388517" indent="-388517" defTabSz="951304">
              <a:buFont typeface="Wingdings" panose="05000000000000000000" pitchFamily="2" charset="2"/>
              <a:buChar char="§"/>
            </a:pPr>
            <a:r>
              <a:rPr lang="en-US" sz="2448" dirty="0">
                <a:solidFill>
                  <a:srgbClr val="505050"/>
                </a:solidFill>
                <a:latin typeface="Segoe UI"/>
              </a:rPr>
              <a:t>Device details (OEM, model number, device type, etc.)</a:t>
            </a:r>
            <a:endParaRPr lang="en-US" sz="1632" dirty="0">
              <a:solidFill>
                <a:srgbClr val="505050"/>
              </a:solidFill>
              <a:latin typeface="Segoe UI"/>
            </a:endParaRPr>
          </a:p>
          <a:p>
            <a:pPr defTabSz="951304"/>
            <a:endParaRPr lang="en-US" sz="2448" dirty="0">
              <a:solidFill>
                <a:srgbClr val="505050"/>
              </a:solidFill>
              <a:latin typeface="Segoe UI"/>
            </a:endParaRPr>
          </a:p>
        </p:txBody>
      </p:sp>
      <p:grpSp>
        <p:nvGrpSpPr>
          <p:cNvPr id="21" name="Group 20"/>
          <p:cNvGrpSpPr>
            <a:grpSpLocks noChangeAspect="1"/>
          </p:cNvGrpSpPr>
          <p:nvPr/>
        </p:nvGrpSpPr>
        <p:grpSpPr>
          <a:xfrm rot="1153166">
            <a:off x="9629496" y="761707"/>
            <a:ext cx="2386259" cy="2396972"/>
            <a:chOff x="2548829" y="997842"/>
            <a:chExt cx="4046344" cy="4168375"/>
          </a:xfrm>
        </p:grpSpPr>
        <p:grpSp>
          <p:nvGrpSpPr>
            <p:cNvPr id="22" name="Group 21"/>
            <p:cNvGrpSpPr>
              <a:grpSpLocks noChangeAspect="1"/>
            </p:cNvGrpSpPr>
            <p:nvPr/>
          </p:nvGrpSpPr>
          <p:grpSpPr>
            <a:xfrm>
              <a:off x="2548829" y="997842"/>
              <a:ext cx="4046344" cy="4168375"/>
              <a:chOff x="3534889" y="1525022"/>
              <a:chExt cx="5112679" cy="5266869"/>
            </a:xfrm>
          </p:grpSpPr>
          <p:sp>
            <p:nvSpPr>
              <p:cNvPr id="39" name="Freeform 38"/>
              <p:cNvSpPr/>
              <p:nvPr/>
            </p:nvSpPr>
            <p:spPr bwMode="auto">
              <a:xfrm rot="3890768">
                <a:off x="3867633" y="1841984"/>
                <a:ext cx="1561657" cy="2227145"/>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40" name="Freeform 39"/>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accent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41" name="Freeform 40"/>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42" name="Freeform 41"/>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43" name="Freeform 42"/>
              <p:cNvSpPr/>
              <p:nvPr/>
            </p:nvSpPr>
            <p:spPr bwMode="auto">
              <a:xfrm rot="11160000" flipH="1" flipV="1">
                <a:off x="3546630" y="3696260"/>
                <a:ext cx="1561655"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44" name="Freeform 43"/>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grpSp>
        <p:sp>
          <p:nvSpPr>
            <p:cNvPr id="23" name="Rectangle 22"/>
            <p:cNvSpPr/>
            <p:nvPr/>
          </p:nvSpPr>
          <p:spPr>
            <a:xfrm rot="716082">
              <a:off x="4220470" y="1388812"/>
              <a:ext cx="1261869" cy="409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ENROLLMENT</a:t>
              </a:r>
            </a:p>
          </p:txBody>
        </p:sp>
        <p:sp>
          <p:nvSpPr>
            <p:cNvPr id="34" name="Rectangle 33"/>
            <p:cNvSpPr/>
            <p:nvPr/>
          </p:nvSpPr>
          <p:spPr>
            <a:xfrm rot="4047511">
              <a:off x="5386592" y="2360231"/>
              <a:ext cx="1230252" cy="534924"/>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INVENTORY</a:t>
              </a:r>
            </a:p>
          </p:txBody>
        </p:sp>
        <p:sp>
          <p:nvSpPr>
            <p:cNvPr id="35" name="Rectangle 34"/>
            <p:cNvSpPr/>
            <p:nvPr/>
          </p:nvSpPr>
          <p:spPr>
            <a:xfrm rot="824205">
              <a:off x="3700370" y="4357101"/>
              <a:ext cx="1223280" cy="4520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APPLICATION  MANAGEMENT</a:t>
              </a:r>
            </a:p>
          </p:txBody>
        </p:sp>
        <p:sp>
          <p:nvSpPr>
            <p:cNvPr id="36" name="Rectangle 35"/>
            <p:cNvSpPr/>
            <p:nvPr/>
          </p:nvSpPr>
          <p:spPr>
            <a:xfrm rot="18421824">
              <a:off x="5071583" y="3857661"/>
              <a:ext cx="1406982" cy="3604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DEVICE CONFIGURATION &amp; SECURITY</a:t>
              </a:r>
            </a:p>
          </p:txBody>
        </p:sp>
        <p:sp>
          <p:nvSpPr>
            <p:cNvPr id="37" name="Rectangle 36"/>
            <p:cNvSpPr/>
            <p:nvPr/>
          </p:nvSpPr>
          <p:spPr>
            <a:xfrm rot="15340217">
              <a:off x="2597267" y="3375617"/>
              <a:ext cx="1110089" cy="3218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REMOTE ASSISTANCE </a:t>
              </a:r>
            </a:p>
          </p:txBody>
        </p:sp>
        <p:sp>
          <p:nvSpPr>
            <p:cNvPr id="38" name="Rectangle 37"/>
            <p:cNvSpPr/>
            <p:nvPr/>
          </p:nvSpPr>
          <p:spPr>
            <a:xfrm rot="18732548">
              <a:off x="2835193" y="1785844"/>
              <a:ext cx="1295488" cy="503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UNENROLLMENT</a:t>
              </a:r>
            </a:p>
          </p:txBody>
        </p:sp>
      </p:grpSp>
    </p:spTree>
    <p:extLst>
      <p:ext uri="{BB962C8B-B14F-4D97-AF65-F5344CB8AC3E}">
        <p14:creationId xmlns:p14="http://schemas.microsoft.com/office/powerpoint/2010/main" val="691135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324" y="296185"/>
            <a:ext cx="12158387" cy="917315"/>
          </a:xfrm>
        </p:spPr>
        <p:txBody>
          <a:bodyPr/>
          <a:lstStyle/>
          <a:p>
            <a:r>
              <a:rPr lang="en-US" dirty="0"/>
              <a:t>Device Configuration and Security</a:t>
            </a:r>
            <a:endParaRPr lang="en-US" sz="3199" dirty="0">
              <a:solidFill>
                <a:schemeClr val="accent6"/>
              </a:solidFill>
            </a:endParaRPr>
          </a:p>
        </p:txBody>
      </p:sp>
      <p:sp>
        <p:nvSpPr>
          <p:cNvPr id="25" name="TextBox 24"/>
          <p:cNvSpPr txBox="1"/>
          <p:nvPr/>
        </p:nvSpPr>
        <p:spPr>
          <a:xfrm>
            <a:off x="9225685" y="3235522"/>
            <a:ext cx="2873560" cy="1270574"/>
          </a:xfrm>
          <a:prstGeom prst="rect">
            <a:avLst/>
          </a:prstGeom>
          <a:noFill/>
        </p:spPr>
        <p:txBody>
          <a:bodyPr wrap="square" lIns="182828" tIns="146262" rIns="182828" bIns="146262" rtlCol="0">
            <a:spAutoFit/>
          </a:bodyPr>
          <a:lstStyle/>
          <a:p>
            <a:pPr defTabSz="951304">
              <a:lnSpc>
                <a:spcPct val="90000"/>
              </a:lnSpc>
              <a:spcAft>
                <a:spcPts val="600"/>
              </a:spcAft>
            </a:pPr>
            <a:r>
              <a:rPr lang="en-US" sz="1398" dirty="0">
                <a:solidFill>
                  <a:srgbClr val="505050"/>
                </a:solidFill>
                <a:latin typeface="Segoe UI"/>
              </a:rPr>
              <a:t>NOTES</a:t>
            </a:r>
          </a:p>
          <a:p>
            <a:pPr marL="285695" indent="-285695" defTabSz="951304">
              <a:lnSpc>
                <a:spcPct val="90000"/>
              </a:lnSpc>
              <a:spcAft>
                <a:spcPts val="600"/>
              </a:spcAft>
              <a:buFont typeface="Wingdings" panose="05000000000000000000" pitchFamily="2" charset="2"/>
              <a:buChar char="§"/>
            </a:pPr>
            <a:r>
              <a:rPr lang="en-US" sz="1398" dirty="0">
                <a:solidFill>
                  <a:srgbClr val="505050"/>
                </a:solidFill>
                <a:latin typeface="Segoe UI"/>
              </a:rPr>
              <a:t>Feature names are not yet finalized</a:t>
            </a:r>
          </a:p>
          <a:p>
            <a:pPr marL="169819" indent="-169819" defTabSz="951304">
              <a:lnSpc>
                <a:spcPct val="90000"/>
              </a:lnSpc>
              <a:spcAft>
                <a:spcPts val="600"/>
              </a:spcAft>
            </a:pPr>
            <a:endParaRPr lang="en-US" sz="1598" dirty="0" err="1">
              <a:solidFill>
                <a:srgbClr val="505050"/>
              </a:solidFill>
              <a:latin typeface="Segoe UI"/>
            </a:endParaRPr>
          </a:p>
        </p:txBody>
      </p:sp>
      <p:cxnSp>
        <p:nvCxnSpPr>
          <p:cNvPr id="10" name="Straight Connector 9"/>
          <p:cNvCxnSpPr/>
          <p:nvPr/>
        </p:nvCxnSpPr>
        <p:spPr>
          <a:xfrm>
            <a:off x="9166387" y="1580516"/>
            <a:ext cx="0" cy="5076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a:grpSpLocks noChangeAspect="1"/>
          </p:cNvGrpSpPr>
          <p:nvPr/>
        </p:nvGrpSpPr>
        <p:grpSpPr>
          <a:xfrm rot="1153166">
            <a:off x="9629496" y="761707"/>
            <a:ext cx="2386259" cy="2396972"/>
            <a:chOff x="2548829" y="997842"/>
            <a:chExt cx="4046344" cy="4168375"/>
          </a:xfrm>
        </p:grpSpPr>
        <p:grpSp>
          <p:nvGrpSpPr>
            <p:cNvPr id="16" name="Group 15"/>
            <p:cNvGrpSpPr>
              <a:grpSpLocks noChangeAspect="1"/>
            </p:cNvGrpSpPr>
            <p:nvPr/>
          </p:nvGrpSpPr>
          <p:grpSpPr>
            <a:xfrm>
              <a:off x="2548829" y="997842"/>
              <a:ext cx="4046344" cy="4168375"/>
              <a:chOff x="3534889" y="1525022"/>
              <a:chExt cx="5112679" cy="5266869"/>
            </a:xfrm>
          </p:grpSpPr>
          <p:sp>
            <p:nvSpPr>
              <p:cNvPr id="28" name="Freeform 27"/>
              <p:cNvSpPr/>
              <p:nvPr/>
            </p:nvSpPr>
            <p:spPr bwMode="auto">
              <a:xfrm rot="3890768">
                <a:off x="3867633" y="1841984"/>
                <a:ext cx="1561657" cy="2227145"/>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29" name="Freeform 28"/>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30" name="Freeform 29"/>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accent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31" name="Freeform 30"/>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32" name="Freeform 31"/>
              <p:cNvSpPr/>
              <p:nvPr/>
            </p:nvSpPr>
            <p:spPr bwMode="auto">
              <a:xfrm rot="11160000" flipH="1" flipV="1">
                <a:off x="3546630" y="3696260"/>
                <a:ext cx="1561655"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33" name="Freeform 32"/>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grpSp>
        <p:sp>
          <p:nvSpPr>
            <p:cNvPr id="17" name="Rectangle 16"/>
            <p:cNvSpPr/>
            <p:nvPr/>
          </p:nvSpPr>
          <p:spPr>
            <a:xfrm rot="716082">
              <a:off x="4220470" y="1388812"/>
              <a:ext cx="1261869" cy="409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ENROLLMENT</a:t>
              </a:r>
            </a:p>
          </p:txBody>
        </p:sp>
        <p:sp>
          <p:nvSpPr>
            <p:cNvPr id="18" name="Rectangle 17"/>
            <p:cNvSpPr/>
            <p:nvPr/>
          </p:nvSpPr>
          <p:spPr>
            <a:xfrm rot="4047511">
              <a:off x="5386592" y="2360231"/>
              <a:ext cx="1230252" cy="534924"/>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INVENTORY</a:t>
              </a:r>
            </a:p>
          </p:txBody>
        </p:sp>
        <p:sp>
          <p:nvSpPr>
            <p:cNvPr id="19" name="Rectangle 18"/>
            <p:cNvSpPr/>
            <p:nvPr/>
          </p:nvSpPr>
          <p:spPr>
            <a:xfrm rot="824205">
              <a:off x="3700370" y="4357101"/>
              <a:ext cx="1223280" cy="4520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APPLICATION  MANAGEMENT</a:t>
              </a:r>
            </a:p>
          </p:txBody>
        </p:sp>
        <p:sp>
          <p:nvSpPr>
            <p:cNvPr id="24" name="Rectangle 23"/>
            <p:cNvSpPr/>
            <p:nvPr/>
          </p:nvSpPr>
          <p:spPr>
            <a:xfrm rot="18421824">
              <a:off x="5071583" y="3857661"/>
              <a:ext cx="1406982" cy="3604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DEVICE CONFIGURATION &amp; SECURITY</a:t>
              </a:r>
            </a:p>
          </p:txBody>
        </p:sp>
        <p:sp>
          <p:nvSpPr>
            <p:cNvPr id="26" name="Rectangle 25"/>
            <p:cNvSpPr/>
            <p:nvPr/>
          </p:nvSpPr>
          <p:spPr>
            <a:xfrm rot="15340217">
              <a:off x="2597267" y="3375617"/>
              <a:ext cx="1110089" cy="3218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REMOTE ASSISTANCE </a:t>
              </a:r>
            </a:p>
          </p:txBody>
        </p:sp>
        <p:sp>
          <p:nvSpPr>
            <p:cNvPr id="27" name="Rectangle 26"/>
            <p:cNvSpPr/>
            <p:nvPr/>
          </p:nvSpPr>
          <p:spPr>
            <a:xfrm rot="18732548">
              <a:off x="2835193" y="1785844"/>
              <a:ext cx="1295488" cy="503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UNENROLLMENT</a:t>
              </a:r>
            </a:p>
          </p:txBody>
        </p:sp>
      </p:grpSp>
      <p:sp>
        <p:nvSpPr>
          <p:cNvPr id="7" name="TextBox 6"/>
          <p:cNvSpPr txBox="1"/>
          <p:nvPr/>
        </p:nvSpPr>
        <p:spPr>
          <a:xfrm>
            <a:off x="276324" y="1470541"/>
            <a:ext cx="8711510" cy="5481549"/>
          </a:xfrm>
          <a:prstGeom prst="rect">
            <a:avLst/>
          </a:prstGeom>
          <a:noFill/>
        </p:spPr>
        <p:txBody>
          <a:bodyPr wrap="square" lIns="248659" tIns="198927" rIns="248659" bIns="198927" rtlCol="0">
            <a:spAutoFit/>
          </a:bodyPr>
          <a:lstStyle/>
          <a:p>
            <a:pPr defTabSz="951304"/>
            <a:r>
              <a:rPr lang="en-US" sz="2719" dirty="0">
                <a:latin typeface="Segoe UI"/>
              </a:rPr>
              <a:t>New features to be configured</a:t>
            </a:r>
          </a:p>
          <a:p>
            <a:pPr marL="854736" lvl="1" indent="-388517" defTabSz="951304">
              <a:buFont typeface="Wingdings" panose="05000000000000000000" pitchFamily="2" charset="2"/>
              <a:buChar char="§"/>
            </a:pPr>
            <a:r>
              <a:rPr lang="en-US" sz="2448" dirty="0">
                <a:latin typeface="Segoe UI"/>
              </a:rPr>
              <a:t>Windows Hello for Business</a:t>
            </a:r>
          </a:p>
          <a:p>
            <a:pPr marL="854736" lvl="1" indent="-388517" defTabSz="951304">
              <a:buFont typeface="Wingdings" panose="05000000000000000000" pitchFamily="2" charset="2"/>
              <a:buChar char="§"/>
            </a:pPr>
            <a:r>
              <a:rPr lang="en-US" sz="2448" dirty="0">
                <a:latin typeface="Segoe UI"/>
              </a:rPr>
              <a:t>Device Update Management</a:t>
            </a:r>
          </a:p>
          <a:p>
            <a:pPr marL="854736" lvl="1" indent="-388517" defTabSz="951304">
              <a:buFont typeface="Wingdings" panose="05000000000000000000" pitchFamily="2" charset="2"/>
              <a:buChar char="§"/>
            </a:pPr>
            <a:r>
              <a:rPr lang="en-US" sz="2448" dirty="0">
                <a:latin typeface="Segoe UI"/>
              </a:rPr>
              <a:t>Windows Information Protection</a:t>
            </a:r>
          </a:p>
          <a:p>
            <a:pPr marL="854736" lvl="1" indent="-388517" defTabSz="951304">
              <a:buFont typeface="Wingdings" panose="05000000000000000000" pitchFamily="2" charset="2"/>
              <a:buChar char="§"/>
            </a:pPr>
            <a:r>
              <a:rPr lang="en-US" sz="2448" dirty="0">
                <a:latin typeface="Segoe UI"/>
              </a:rPr>
              <a:t>Condition Access / Health Attestation</a:t>
            </a:r>
          </a:p>
          <a:p>
            <a:pPr defTabSz="951304"/>
            <a:r>
              <a:rPr lang="en-US" sz="2719" dirty="0">
                <a:latin typeface="Segoe UI"/>
              </a:rPr>
              <a:t>Enhancements and changes to existing capabilities</a:t>
            </a:r>
          </a:p>
          <a:p>
            <a:pPr marL="854736" lvl="1" indent="-388517" defTabSz="951304">
              <a:buFont typeface="Wingdings" panose="05000000000000000000" pitchFamily="2" charset="2"/>
              <a:buChar char="§"/>
            </a:pPr>
            <a:r>
              <a:rPr lang="en-US" sz="2448" dirty="0">
                <a:latin typeface="Segoe UI"/>
              </a:rPr>
              <a:t>Kiosk mode, start screen, start menu layout control</a:t>
            </a:r>
          </a:p>
          <a:p>
            <a:pPr marL="854736" lvl="1" indent="-388517" defTabSz="951304">
              <a:buFont typeface="Wingdings" panose="05000000000000000000" pitchFamily="2" charset="2"/>
              <a:buChar char="§"/>
            </a:pPr>
            <a:r>
              <a:rPr lang="en-US" sz="2448" dirty="0">
                <a:latin typeface="Segoe UI"/>
              </a:rPr>
              <a:t>Security policies</a:t>
            </a:r>
          </a:p>
          <a:p>
            <a:pPr marL="854736" lvl="1" indent="-388517" defTabSz="951304">
              <a:buFont typeface="Wingdings" panose="05000000000000000000" pitchFamily="2" charset="2"/>
              <a:buChar char="§"/>
            </a:pPr>
            <a:r>
              <a:rPr lang="en-US" sz="2448" dirty="0">
                <a:latin typeface="Segoe UI"/>
              </a:rPr>
              <a:t>VPN management</a:t>
            </a:r>
          </a:p>
          <a:p>
            <a:pPr marL="854736" lvl="1" indent="-388517" defTabSz="951304">
              <a:buFont typeface="Wingdings" panose="05000000000000000000" pitchFamily="2" charset="2"/>
              <a:buChar char="§"/>
            </a:pPr>
            <a:r>
              <a:rPr lang="en-US" sz="2448" dirty="0">
                <a:latin typeface="Segoe UI"/>
              </a:rPr>
              <a:t>Enterprise Wi-Fi management</a:t>
            </a:r>
          </a:p>
          <a:p>
            <a:pPr marL="854736" lvl="1" indent="-388517" defTabSz="951304">
              <a:buFont typeface="Wingdings" panose="05000000000000000000" pitchFamily="2" charset="2"/>
              <a:buChar char="§"/>
            </a:pPr>
            <a:r>
              <a:rPr lang="en-US" sz="2448" dirty="0">
                <a:latin typeface="Segoe UI"/>
              </a:rPr>
              <a:t>Certificate management</a:t>
            </a:r>
          </a:p>
          <a:p>
            <a:pPr marL="854736" lvl="1" indent="-388517" defTabSz="951304">
              <a:buFont typeface="Wingdings" panose="05000000000000000000" pitchFamily="2" charset="2"/>
              <a:buChar char="§"/>
            </a:pPr>
            <a:r>
              <a:rPr lang="en-US" sz="2448" dirty="0">
                <a:latin typeface="Segoe UI"/>
              </a:rPr>
              <a:t>Application Management</a:t>
            </a:r>
          </a:p>
          <a:p>
            <a:pPr defTabSz="951304"/>
            <a:endParaRPr lang="en-US" sz="2448" dirty="0">
              <a:solidFill>
                <a:srgbClr val="505050"/>
              </a:solidFill>
              <a:latin typeface="Segoe UI"/>
            </a:endParaRPr>
          </a:p>
        </p:txBody>
      </p:sp>
    </p:spTree>
    <p:extLst>
      <p:ext uri="{BB962C8B-B14F-4D97-AF65-F5344CB8AC3E}">
        <p14:creationId xmlns:p14="http://schemas.microsoft.com/office/powerpoint/2010/main" val="34510929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8433" y="1516343"/>
            <a:ext cx="4037554" cy="5353145"/>
          </a:xfrm>
          <a:prstGeom prst="rect">
            <a:avLst/>
          </a:prstGeom>
        </p:spPr>
      </p:pic>
      <p:sp>
        <p:nvSpPr>
          <p:cNvPr id="2" name="Title 1"/>
          <p:cNvSpPr>
            <a:spLocks noGrp="1"/>
          </p:cNvSpPr>
          <p:nvPr>
            <p:ph type="title"/>
          </p:nvPr>
        </p:nvSpPr>
        <p:spPr>
          <a:xfrm>
            <a:off x="522185" y="154037"/>
            <a:ext cx="11887878" cy="1483949"/>
          </a:xfrm>
        </p:spPr>
        <p:txBody>
          <a:bodyPr/>
          <a:lstStyle/>
          <a:p>
            <a:pPr lvl="1" algn="l" defTabSz="932487" rtl="0">
              <a:lnSpc>
                <a:spcPct val="90000"/>
              </a:lnSpc>
              <a:spcBef>
                <a:spcPct val="0"/>
              </a:spcBef>
            </a:pPr>
            <a:r>
              <a:rPr lang="en-US" sz="4799" kern="1200" spc="-102" dirty="0">
                <a:ln w="3175">
                  <a:noFill/>
                </a:ln>
                <a:gradFill>
                  <a:gsLst>
                    <a:gs pos="1250">
                      <a:schemeClr val="tx1"/>
                    </a:gs>
                    <a:gs pos="100000">
                      <a:schemeClr val="tx1"/>
                    </a:gs>
                  </a:gsLst>
                  <a:lin ang="5400000" scaled="0"/>
                </a:gradFill>
                <a:latin typeface="+mj-lt"/>
                <a:ea typeface="+mn-ea"/>
                <a:cs typeface="Segoe UI" pitchFamily="34" charset="0"/>
              </a:rPr>
              <a:t>Device Update Management</a:t>
            </a:r>
            <a:br>
              <a:rPr lang="en-US" sz="3599" dirty="0">
                <a:solidFill>
                  <a:schemeClr val="tx1"/>
                </a:solidFill>
              </a:rPr>
            </a:br>
            <a:r>
              <a:rPr lang="en-US" sz="3999" kern="1200" spc="-102" dirty="0">
                <a:ln w="3175">
                  <a:noFill/>
                </a:ln>
                <a:solidFill>
                  <a:schemeClr val="tx2"/>
                </a:solidFill>
                <a:latin typeface="+mj-lt"/>
                <a:ea typeface="+mn-ea"/>
                <a:cs typeface="Segoe UI" pitchFamily="34" charset="0"/>
              </a:rPr>
              <a:t>Windows 10 Mobile</a:t>
            </a:r>
          </a:p>
        </p:txBody>
      </p:sp>
      <p:sp>
        <p:nvSpPr>
          <p:cNvPr id="3" name="Text Placeholder 1"/>
          <p:cNvSpPr txBox="1">
            <a:spLocks/>
          </p:cNvSpPr>
          <p:nvPr/>
        </p:nvSpPr>
        <p:spPr>
          <a:xfrm>
            <a:off x="4276019" y="1465699"/>
            <a:ext cx="4964089" cy="5507920"/>
          </a:xfrm>
          <a:prstGeom prst="rect">
            <a:avLst/>
          </a:prstGeom>
        </p:spPr>
        <p:txBody>
          <a:bodyPr vert="horz" wrap="square" lIns="146283" tIns="91427" rIns="146283" bIns="91427" rtlCol="0">
            <a:spAutoFit/>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19360" lvl="1" indent="0" defTabSz="951227">
              <a:buClr>
                <a:srgbClr val="505050"/>
              </a:buClr>
              <a:buNone/>
            </a:pPr>
            <a:r>
              <a:rPr lang="en-US" sz="3199" dirty="0">
                <a:solidFill>
                  <a:srgbClr val="0078D7"/>
                </a:solidFill>
                <a:latin typeface="Segoe UI Light"/>
              </a:rPr>
              <a:t>Windows Mobile</a:t>
            </a:r>
          </a:p>
          <a:p>
            <a:pPr marL="219360" lvl="1" indent="0" defTabSz="951227">
              <a:buClr>
                <a:srgbClr val="505050"/>
              </a:buClr>
              <a:buNone/>
            </a:pPr>
            <a:r>
              <a:rPr lang="en-US" spc="-102" dirty="0">
                <a:ln w="3175">
                  <a:noFill/>
                </a:ln>
                <a:gradFill>
                  <a:gsLst>
                    <a:gs pos="1250">
                      <a:srgbClr val="505050"/>
                    </a:gs>
                    <a:gs pos="100000">
                      <a:srgbClr val="505050"/>
                    </a:gs>
                  </a:gsLst>
                  <a:lin ang="5400000" scaled="0"/>
                </a:gradFill>
                <a:latin typeface="Segoe UI Light"/>
                <a:cs typeface="Segoe UI" pitchFamily="34" charset="0"/>
              </a:rPr>
              <a:t>Requires Mobile Enterprise Edition</a:t>
            </a:r>
          </a:p>
          <a:p>
            <a:pPr marL="562194" lvl="1" indent="-342834" defTabSz="951227">
              <a:buClr>
                <a:srgbClr val="505050"/>
              </a:buClr>
            </a:pPr>
            <a:r>
              <a:rPr lang="en-US" spc="-102" dirty="0">
                <a:ln w="3175">
                  <a:noFill/>
                </a:ln>
                <a:gradFill>
                  <a:gsLst>
                    <a:gs pos="1250">
                      <a:srgbClr val="505050"/>
                    </a:gs>
                    <a:gs pos="100000">
                      <a:srgbClr val="505050"/>
                    </a:gs>
                  </a:gsLst>
                  <a:lin ang="5400000" scaled="0"/>
                </a:gradFill>
                <a:latin typeface="Segoe UI Light"/>
                <a:cs typeface="Segoe UI" pitchFamily="34" charset="0"/>
              </a:rPr>
              <a:t>Provisioning Package</a:t>
            </a:r>
          </a:p>
          <a:p>
            <a:pPr marL="562194" lvl="1" indent="-342834" defTabSz="951227">
              <a:buClr>
                <a:srgbClr val="505050"/>
              </a:buClr>
            </a:pPr>
            <a:r>
              <a:rPr lang="en-US" spc="-102" dirty="0">
                <a:ln w="3175">
                  <a:noFill/>
                </a:ln>
                <a:gradFill>
                  <a:gsLst>
                    <a:gs pos="1250">
                      <a:srgbClr val="505050"/>
                    </a:gs>
                    <a:gs pos="100000">
                      <a:srgbClr val="505050"/>
                    </a:gs>
                  </a:gsLst>
                  <a:lin ang="5400000" scaled="0"/>
                </a:gradFill>
                <a:latin typeface="Segoe UI Light"/>
                <a:cs typeface="Segoe UI" pitchFamily="34" charset="0"/>
              </a:rPr>
              <a:t>MDM Ent. License Push</a:t>
            </a:r>
            <a:endParaRPr lang="en-US" sz="1099" spc="-102" dirty="0">
              <a:ln w="3175">
                <a:noFill/>
              </a:ln>
              <a:gradFill>
                <a:gsLst>
                  <a:gs pos="1250">
                    <a:srgbClr val="505050"/>
                  </a:gs>
                  <a:gs pos="100000">
                    <a:srgbClr val="505050"/>
                  </a:gs>
                </a:gsLst>
                <a:lin ang="5400000" scaled="0"/>
              </a:gradFill>
              <a:latin typeface="Segoe UI Light"/>
              <a:cs typeface="Segoe UI" pitchFamily="34" charset="0"/>
            </a:endParaRPr>
          </a:p>
          <a:p>
            <a:pPr marL="219360" lvl="1" indent="0" defTabSz="951227">
              <a:buClr>
                <a:srgbClr val="505050"/>
              </a:buClr>
              <a:buNone/>
            </a:pPr>
            <a:r>
              <a:rPr lang="en-US" sz="3199" dirty="0">
                <a:solidFill>
                  <a:srgbClr val="0078D7"/>
                </a:solidFill>
                <a:latin typeface="Segoe UI Light"/>
              </a:rPr>
              <a:t>“Update” CSP</a:t>
            </a:r>
          </a:p>
          <a:p>
            <a:pPr marL="219360" lvl="1" indent="0" defTabSz="951227">
              <a:buClr>
                <a:srgbClr val="505050"/>
              </a:buClr>
              <a:buNone/>
            </a:pPr>
            <a:r>
              <a:rPr lang="en-US" spc="-102" dirty="0">
                <a:ln w="3175">
                  <a:noFill/>
                </a:ln>
                <a:gradFill>
                  <a:gsLst>
                    <a:gs pos="1250">
                      <a:srgbClr val="505050"/>
                    </a:gs>
                    <a:gs pos="100000">
                      <a:srgbClr val="505050"/>
                    </a:gs>
                  </a:gsLst>
                  <a:lin ang="5400000" scaled="0"/>
                </a:gradFill>
                <a:latin typeface="Segoe UI Light"/>
                <a:cs typeface="Segoe UI" pitchFamily="34" charset="0"/>
              </a:rPr>
              <a:t>Same CSP as Desktop</a:t>
            </a:r>
            <a:br>
              <a:rPr lang="en-US" sz="1399" spc="-102" dirty="0">
                <a:ln w="3175">
                  <a:noFill/>
                </a:ln>
                <a:gradFill>
                  <a:gsLst>
                    <a:gs pos="1250">
                      <a:srgbClr val="505050"/>
                    </a:gs>
                    <a:gs pos="100000">
                      <a:srgbClr val="505050"/>
                    </a:gs>
                  </a:gsLst>
                  <a:lin ang="5400000" scaled="0"/>
                </a:gradFill>
                <a:latin typeface="Segoe UI Light"/>
                <a:cs typeface="Segoe UI" pitchFamily="34" charset="0"/>
              </a:rPr>
            </a:br>
            <a:r>
              <a:rPr lang="en-US" sz="3199" dirty="0">
                <a:solidFill>
                  <a:srgbClr val="0078D7"/>
                </a:solidFill>
                <a:latin typeface="Segoe UI Light"/>
              </a:rPr>
              <a:t>Control when &amp; how</a:t>
            </a:r>
          </a:p>
          <a:p>
            <a:pPr marL="342834" lvl="1" indent="0" defTabSz="951227">
              <a:buClr>
                <a:srgbClr val="505050"/>
              </a:buClr>
              <a:buNone/>
            </a:pPr>
            <a:r>
              <a:rPr lang="en-US" spc="-102" dirty="0">
                <a:ln w="3175">
                  <a:noFill/>
                </a:ln>
                <a:gradFill>
                  <a:gsLst>
                    <a:gs pos="1250">
                      <a:srgbClr val="505050"/>
                    </a:gs>
                    <a:gs pos="100000">
                      <a:srgbClr val="505050"/>
                    </a:gs>
                  </a:gsLst>
                  <a:lin ang="5400000" scaled="0"/>
                </a:gradFill>
                <a:latin typeface="Segoe UI Light"/>
                <a:cs typeface="Segoe UI" pitchFamily="34" charset="0"/>
              </a:rPr>
              <a:t>Scan &amp; download </a:t>
            </a:r>
          </a:p>
          <a:p>
            <a:pPr marL="342834" lvl="1" indent="0" defTabSz="951227">
              <a:buClr>
                <a:srgbClr val="505050"/>
              </a:buClr>
              <a:buNone/>
            </a:pPr>
            <a:r>
              <a:rPr lang="en-US" spc="-102" dirty="0">
                <a:ln w="3175">
                  <a:noFill/>
                </a:ln>
                <a:gradFill>
                  <a:gsLst>
                    <a:gs pos="1250">
                      <a:srgbClr val="505050"/>
                    </a:gs>
                    <a:gs pos="100000">
                      <a:srgbClr val="505050"/>
                    </a:gs>
                  </a:gsLst>
                  <a:lin ang="5400000" scaled="0"/>
                </a:gradFill>
                <a:latin typeface="Segoe UI Light"/>
                <a:cs typeface="Segoe UI" pitchFamily="34" charset="0"/>
              </a:rPr>
              <a:t>Approval for auto install</a:t>
            </a:r>
          </a:p>
          <a:p>
            <a:pPr marL="342834" lvl="1" indent="0" defTabSz="951227">
              <a:buClr>
                <a:srgbClr val="505050"/>
              </a:buClr>
              <a:buNone/>
            </a:pPr>
            <a:r>
              <a:rPr lang="en-US" spc="-102" dirty="0">
                <a:ln w="3175">
                  <a:noFill/>
                </a:ln>
                <a:gradFill>
                  <a:gsLst>
                    <a:gs pos="1250">
                      <a:srgbClr val="505050"/>
                    </a:gs>
                    <a:gs pos="100000">
                      <a:srgbClr val="505050"/>
                    </a:gs>
                  </a:gsLst>
                  <a:lin ang="5400000" scaled="0"/>
                </a:gradFill>
                <a:latin typeface="Segoe UI Light"/>
                <a:cs typeface="Segoe UI" pitchFamily="34" charset="0"/>
              </a:rPr>
              <a:t>Defer Updates</a:t>
            </a:r>
            <a:endParaRPr lang="en-US" sz="1199" spc="-102" dirty="0">
              <a:ln w="3175">
                <a:noFill/>
              </a:ln>
              <a:gradFill>
                <a:gsLst>
                  <a:gs pos="1250">
                    <a:srgbClr val="505050"/>
                  </a:gs>
                  <a:gs pos="100000">
                    <a:srgbClr val="505050"/>
                  </a:gs>
                </a:gsLst>
                <a:lin ang="5400000" scaled="0"/>
              </a:gradFill>
              <a:latin typeface="Segoe UI Light"/>
              <a:cs typeface="Segoe UI" pitchFamily="34" charset="0"/>
            </a:endParaRPr>
          </a:p>
          <a:p>
            <a:pPr marL="219360" indent="0" defTabSz="951227">
              <a:buClr>
                <a:srgbClr val="505050"/>
              </a:buClr>
              <a:buNone/>
            </a:pPr>
            <a:r>
              <a:rPr lang="en-US" sz="3199" dirty="0">
                <a:solidFill>
                  <a:srgbClr val="0078D7"/>
                </a:solidFill>
                <a:latin typeface="Segoe UI Light"/>
              </a:rPr>
              <a:t>App Management</a:t>
            </a:r>
          </a:p>
          <a:p>
            <a:pPr marL="342834" lvl="1" indent="0" defTabSz="951227">
              <a:buClr>
                <a:srgbClr val="505050"/>
              </a:buClr>
              <a:buNone/>
            </a:pPr>
            <a:r>
              <a:rPr lang="en-US" spc="-102" dirty="0" err="1">
                <a:ln w="3175">
                  <a:noFill/>
                </a:ln>
                <a:gradFill>
                  <a:gsLst>
                    <a:gs pos="1250">
                      <a:srgbClr val="505050"/>
                    </a:gs>
                    <a:gs pos="100000">
                      <a:srgbClr val="505050"/>
                    </a:gs>
                  </a:gsLst>
                  <a:lin ang="5400000" scaled="0"/>
                </a:gradFill>
                <a:latin typeface="Segoe UI Light"/>
                <a:cs typeface="Segoe UI" pitchFamily="34" charset="0"/>
              </a:rPr>
              <a:t>EnterpriseModernAppManagement</a:t>
            </a:r>
            <a:endParaRPr lang="en-US" spc="-102" dirty="0">
              <a:ln w="3175">
                <a:noFill/>
              </a:ln>
              <a:gradFill>
                <a:gsLst>
                  <a:gs pos="1250">
                    <a:srgbClr val="505050"/>
                  </a:gs>
                  <a:gs pos="100000">
                    <a:srgbClr val="505050"/>
                  </a:gs>
                </a:gsLst>
                <a:lin ang="5400000" scaled="0"/>
              </a:gradFill>
              <a:latin typeface="Segoe UI Light"/>
              <a:cs typeface="Segoe UI" pitchFamily="34" charset="0"/>
            </a:endParaRPr>
          </a:p>
        </p:txBody>
      </p:sp>
      <p:sp>
        <p:nvSpPr>
          <p:cNvPr id="5" name="Rectangle 4"/>
          <p:cNvSpPr/>
          <p:nvPr/>
        </p:nvSpPr>
        <p:spPr bwMode="auto">
          <a:xfrm>
            <a:off x="386416" y="2233472"/>
            <a:ext cx="3988684" cy="716176"/>
          </a:xfrm>
          <a:prstGeom prst="rect">
            <a:avLst/>
          </a:prstGeom>
          <a:solidFill>
            <a:srgbClr val="B4009E">
              <a:alpha val="2705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386416" y="3404010"/>
            <a:ext cx="3988684" cy="431946"/>
          </a:xfrm>
          <a:prstGeom prst="rect">
            <a:avLst/>
          </a:prstGeom>
          <a:solidFill>
            <a:srgbClr val="B4009E">
              <a:alpha val="2705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 name="Straight Connector 6"/>
          <p:cNvCxnSpPr/>
          <p:nvPr/>
        </p:nvCxnSpPr>
        <p:spPr>
          <a:xfrm>
            <a:off x="8808669" y="1625320"/>
            <a:ext cx="0" cy="46909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a:grpSpLocks noChangeAspect="1"/>
          </p:cNvGrpSpPr>
          <p:nvPr/>
        </p:nvGrpSpPr>
        <p:grpSpPr>
          <a:xfrm rot="1153166">
            <a:off x="9763300" y="151340"/>
            <a:ext cx="2386259" cy="2396972"/>
            <a:chOff x="2548829" y="997842"/>
            <a:chExt cx="4046344" cy="4168375"/>
          </a:xfrm>
        </p:grpSpPr>
        <p:grpSp>
          <p:nvGrpSpPr>
            <p:cNvPr id="9" name="Group 8"/>
            <p:cNvGrpSpPr>
              <a:grpSpLocks noChangeAspect="1"/>
            </p:cNvGrpSpPr>
            <p:nvPr/>
          </p:nvGrpSpPr>
          <p:grpSpPr>
            <a:xfrm>
              <a:off x="2548829" y="997842"/>
              <a:ext cx="4046344" cy="4168375"/>
              <a:chOff x="3534889" y="1525022"/>
              <a:chExt cx="5112679" cy="5266869"/>
            </a:xfrm>
          </p:grpSpPr>
          <p:sp>
            <p:nvSpPr>
              <p:cNvPr id="16" name="Freeform 15"/>
              <p:cNvSpPr/>
              <p:nvPr/>
            </p:nvSpPr>
            <p:spPr bwMode="auto">
              <a:xfrm rot="3890768">
                <a:off x="3867633" y="1841984"/>
                <a:ext cx="1561657" cy="2227145"/>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17" name="Freeform 16"/>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18" name="Freeform 17"/>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accent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19" name="Freeform 18"/>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20" name="Freeform 19"/>
              <p:cNvSpPr/>
              <p:nvPr/>
            </p:nvSpPr>
            <p:spPr bwMode="auto">
              <a:xfrm rot="11160000" flipH="1" flipV="1">
                <a:off x="3546630" y="3696260"/>
                <a:ext cx="1561655"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21" name="Freeform 20"/>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grpSp>
        <p:sp>
          <p:nvSpPr>
            <p:cNvPr id="10" name="Rectangle 9"/>
            <p:cNvSpPr/>
            <p:nvPr/>
          </p:nvSpPr>
          <p:spPr>
            <a:xfrm rot="716082">
              <a:off x="4220470" y="1388812"/>
              <a:ext cx="1261869" cy="409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ENROLLMENT</a:t>
              </a:r>
            </a:p>
          </p:txBody>
        </p:sp>
        <p:sp>
          <p:nvSpPr>
            <p:cNvPr id="11" name="Rectangle 10"/>
            <p:cNvSpPr/>
            <p:nvPr/>
          </p:nvSpPr>
          <p:spPr>
            <a:xfrm rot="4047511">
              <a:off x="5386592" y="2360231"/>
              <a:ext cx="1230252" cy="534924"/>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INVENTORY</a:t>
              </a:r>
            </a:p>
          </p:txBody>
        </p:sp>
        <p:sp>
          <p:nvSpPr>
            <p:cNvPr id="12" name="Rectangle 11"/>
            <p:cNvSpPr/>
            <p:nvPr/>
          </p:nvSpPr>
          <p:spPr>
            <a:xfrm rot="824205">
              <a:off x="3700370" y="4357101"/>
              <a:ext cx="1223280" cy="4520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APPLICATION  MANAGEMENT</a:t>
              </a:r>
            </a:p>
          </p:txBody>
        </p:sp>
        <p:sp>
          <p:nvSpPr>
            <p:cNvPr id="13" name="Rectangle 12"/>
            <p:cNvSpPr/>
            <p:nvPr/>
          </p:nvSpPr>
          <p:spPr>
            <a:xfrm rot="18421824">
              <a:off x="5071583" y="3857661"/>
              <a:ext cx="1406982" cy="3604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DEVICE CONFIGURATION &amp; SECURITY</a:t>
              </a:r>
            </a:p>
          </p:txBody>
        </p:sp>
        <p:sp>
          <p:nvSpPr>
            <p:cNvPr id="14" name="Rectangle 13"/>
            <p:cNvSpPr/>
            <p:nvPr/>
          </p:nvSpPr>
          <p:spPr>
            <a:xfrm rot="15340217">
              <a:off x="2597267" y="3375617"/>
              <a:ext cx="1110089" cy="3218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REMOTE ASSISTANCE </a:t>
              </a:r>
            </a:p>
          </p:txBody>
        </p:sp>
        <p:sp>
          <p:nvSpPr>
            <p:cNvPr id="15" name="Rectangle 14"/>
            <p:cNvSpPr/>
            <p:nvPr/>
          </p:nvSpPr>
          <p:spPr>
            <a:xfrm rot="18732548">
              <a:off x="2835193" y="1785844"/>
              <a:ext cx="1295488" cy="503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rgbClr val="FFFFFF"/>
                  </a:solidFill>
                  <a:latin typeface="Segoe UI"/>
                </a:rPr>
                <a:t>UNENROLLMENT</a:t>
              </a:r>
            </a:p>
          </p:txBody>
        </p:sp>
      </p:grpSp>
      <p:pic>
        <p:nvPicPr>
          <p:cNvPr id="24" name="Picture 23"/>
          <p:cNvPicPr>
            <a:picLocks noChangeAspect="1"/>
          </p:cNvPicPr>
          <p:nvPr/>
        </p:nvPicPr>
        <p:blipFill>
          <a:blip r:embed="rId4"/>
          <a:stretch>
            <a:fillRect/>
          </a:stretch>
        </p:blipFill>
        <p:spPr>
          <a:xfrm>
            <a:off x="8884860" y="1945319"/>
            <a:ext cx="3510889" cy="4664394"/>
          </a:xfrm>
          <a:prstGeom prst="rect">
            <a:avLst/>
          </a:prstGeom>
        </p:spPr>
      </p:pic>
      <p:sp>
        <p:nvSpPr>
          <p:cNvPr id="25" name="Rectangle 24"/>
          <p:cNvSpPr/>
          <p:nvPr/>
        </p:nvSpPr>
        <p:spPr bwMode="auto">
          <a:xfrm>
            <a:off x="382867" y="3860193"/>
            <a:ext cx="3988684" cy="431946"/>
          </a:xfrm>
          <a:prstGeom prst="rect">
            <a:avLst/>
          </a:prstGeom>
          <a:solidFill>
            <a:srgbClr val="B4009E">
              <a:alpha val="2705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319823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sz="9000" dirty="0">
              <a:gradFill>
                <a:gsLst>
                  <a:gs pos="96667">
                    <a:srgbClr val="FFFFFF"/>
                  </a:gs>
                  <a:gs pos="90000">
                    <a:srgbClr val="FFFFFF"/>
                  </a:gs>
                </a:gsLst>
                <a:lin ang="5400000" scaled="0"/>
              </a:gradFill>
              <a:cs typeface="Segoe UI" pitchFamily="34" charset="0"/>
            </a:endParaRPr>
          </a:p>
        </p:txBody>
      </p:sp>
      <p:sp>
        <p:nvSpPr>
          <p:cNvPr id="2" name="Title 1"/>
          <p:cNvSpPr>
            <a:spLocks noGrp="1"/>
          </p:cNvSpPr>
          <p:nvPr>
            <p:ph type="title"/>
          </p:nvPr>
        </p:nvSpPr>
        <p:spPr>
          <a:xfrm>
            <a:off x="236220" y="1557332"/>
            <a:ext cx="11887200" cy="2179058"/>
          </a:xfrm>
        </p:spPr>
        <p:txBody>
          <a:bodyPr/>
          <a:lstStyle/>
          <a:p>
            <a:r>
              <a:rPr lang="en-US" dirty="0"/>
              <a:t>Enrollment options to Microsoft Intune:</a:t>
            </a:r>
          </a:p>
        </p:txBody>
      </p:sp>
      <p:sp>
        <p:nvSpPr>
          <p:cNvPr id="5" name="Text Placeholder 5"/>
          <p:cNvSpPr txBox="1">
            <a:spLocks/>
          </p:cNvSpPr>
          <p:nvPr/>
        </p:nvSpPr>
        <p:spPr>
          <a:xfrm>
            <a:off x="523181" y="4096512"/>
            <a:ext cx="11887200" cy="245059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a:buFont typeface="Wingdings" panose="05000000000000000000" pitchFamily="2" charset="2"/>
              <a:buChar char="§"/>
            </a:pPr>
            <a:r>
              <a:rPr lang="en-US" dirty="0"/>
              <a:t>Connect to work or school</a:t>
            </a:r>
          </a:p>
          <a:p>
            <a:pPr marL="742950" indent="-742950">
              <a:buFont typeface="Wingdings" panose="05000000000000000000" pitchFamily="2" charset="2"/>
              <a:buChar char="§"/>
            </a:pPr>
            <a:r>
              <a:rPr lang="en-US" dirty="0"/>
              <a:t>Join Azure AD</a:t>
            </a:r>
          </a:p>
          <a:p>
            <a:pPr marL="742950" indent="-742950">
              <a:buFont typeface="Wingdings" panose="05000000000000000000" pitchFamily="2" charset="2"/>
              <a:buChar char="§"/>
            </a:pPr>
            <a:r>
              <a:rPr lang="en-US" dirty="0"/>
              <a:t>OOBE experience</a:t>
            </a:r>
          </a:p>
        </p:txBody>
      </p:sp>
    </p:spTree>
    <p:extLst>
      <p:ext uri="{BB962C8B-B14F-4D97-AF65-F5344CB8AC3E}">
        <p14:creationId xmlns:p14="http://schemas.microsoft.com/office/powerpoint/2010/main" val="228661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326823" y="6474592"/>
            <a:ext cx="2317890" cy="407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4165123" y="6474593"/>
            <a:ext cx="2719002" cy="47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275482" y="113367"/>
            <a:ext cx="11887878" cy="917444"/>
          </a:xfrm>
        </p:spPr>
        <p:txBody>
          <a:bodyPr/>
          <a:lstStyle/>
          <a:p>
            <a:r>
              <a:rPr lang="en-US" dirty="0"/>
              <a:t>Windows 10 - Enrollment </a:t>
            </a:r>
            <a:br>
              <a:rPr lang="en-US" dirty="0"/>
            </a:br>
            <a:r>
              <a:rPr lang="en-US" sz="3999" dirty="0">
                <a:solidFill>
                  <a:schemeClr val="tx2"/>
                </a:solidFill>
              </a:rPr>
              <a:t>A single experience across all Windows devices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35" y="1613058"/>
            <a:ext cx="3737769" cy="291531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638" y="1613059"/>
            <a:ext cx="3751777" cy="291682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6937" y="1613058"/>
            <a:ext cx="3735130" cy="2915314"/>
          </a:xfrm>
          <a:prstGeom prst="rect">
            <a:avLst/>
          </a:prstGeom>
        </p:spPr>
      </p:pic>
      <p:grpSp>
        <p:nvGrpSpPr>
          <p:cNvPr id="12" name="Group 11"/>
          <p:cNvGrpSpPr/>
          <p:nvPr/>
        </p:nvGrpSpPr>
        <p:grpSpPr>
          <a:xfrm>
            <a:off x="1375877" y="3622600"/>
            <a:ext cx="1700695" cy="3036956"/>
            <a:chOff x="1356288" y="3769261"/>
            <a:chExt cx="1700936" cy="3037387"/>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6288" y="3769261"/>
              <a:ext cx="1700936" cy="3037387"/>
            </a:xfrm>
            <a:prstGeom prst="rect">
              <a:avLst/>
            </a:prstGeom>
          </p:spPr>
        </p:pic>
        <p:pic>
          <p:nvPicPr>
            <p:cNvPr id="14" name="Picture 13"/>
            <p:cNvPicPr>
              <a:picLocks noChangeAspect="1"/>
            </p:cNvPicPr>
            <p:nvPr/>
          </p:nvPicPr>
          <p:blipFill>
            <a:blip r:embed="rId8"/>
            <a:stretch>
              <a:fillRect/>
            </a:stretch>
          </p:blipFill>
          <p:spPr>
            <a:xfrm>
              <a:off x="1493837" y="4030662"/>
              <a:ext cx="1417326" cy="2286008"/>
            </a:xfrm>
            <a:prstGeom prst="rect">
              <a:avLst/>
            </a:prstGeom>
          </p:spPr>
        </p:pic>
      </p:grpSp>
      <p:grpSp>
        <p:nvGrpSpPr>
          <p:cNvPr id="15" name="Group 14"/>
          <p:cNvGrpSpPr/>
          <p:nvPr/>
        </p:nvGrpSpPr>
        <p:grpSpPr>
          <a:xfrm>
            <a:off x="5214179" y="3622600"/>
            <a:ext cx="1700695" cy="3036956"/>
            <a:chOff x="5470933" y="3878262"/>
            <a:chExt cx="1700936" cy="3037387"/>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0933" y="3878262"/>
              <a:ext cx="1700936" cy="3037387"/>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3530" y="4152111"/>
              <a:ext cx="1395742" cy="2240751"/>
            </a:xfrm>
            <a:prstGeom prst="rect">
              <a:avLst/>
            </a:prstGeom>
          </p:spPr>
        </p:pic>
      </p:grpSp>
      <p:pic>
        <p:nvPicPr>
          <p:cNvPr id="2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8003425" y="6474593"/>
            <a:ext cx="2719002" cy="47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9052478" y="3622600"/>
            <a:ext cx="1700695" cy="3036956"/>
            <a:chOff x="7550797" y="3802062"/>
            <a:chExt cx="1700936" cy="3037387"/>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0797" y="3802062"/>
              <a:ext cx="1700936" cy="3037387"/>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7365" y="4075911"/>
              <a:ext cx="1447800" cy="2316951"/>
            </a:xfrm>
            <a:prstGeom prst="rect">
              <a:avLst/>
            </a:prstGeom>
          </p:spPr>
        </p:pic>
      </p:grpSp>
      <p:grpSp>
        <p:nvGrpSpPr>
          <p:cNvPr id="21" name="Group 20"/>
          <p:cNvGrpSpPr>
            <a:grpSpLocks noChangeAspect="1"/>
          </p:cNvGrpSpPr>
          <p:nvPr/>
        </p:nvGrpSpPr>
        <p:grpSpPr>
          <a:xfrm rot="1153166">
            <a:off x="10757520" y="27800"/>
            <a:ext cx="1596155" cy="1603322"/>
            <a:chOff x="2548829" y="997842"/>
            <a:chExt cx="4046344" cy="4168375"/>
          </a:xfrm>
        </p:grpSpPr>
        <p:grpSp>
          <p:nvGrpSpPr>
            <p:cNvPr id="22" name="Group 21"/>
            <p:cNvGrpSpPr>
              <a:grpSpLocks noChangeAspect="1"/>
            </p:cNvGrpSpPr>
            <p:nvPr/>
          </p:nvGrpSpPr>
          <p:grpSpPr>
            <a:xfrm>
              <a:off x="2548829" y="997842"/>
              <a:ext cx="4046344" cy="4168375"/>
              <a:chOff x="3534889" y="1525022"/>
              <a:chExt cx="5112679" cy="5266869"/>
            </a:xfrm>
          </p:grpSpPr>
          <p:sp>
            <p:nvSpPr>
              <p:cNvPr id="32" name="Freeform 31"/>
              <p:cNvSpPr/>
              <p:nvPr/>
            </p:nvSpPr>
            <p:spPr bwMode="auto">
              <a:xfrm rot="3890768">
                <a:off x="3867633" y="1841984"/>
                <a:ext cx="1561657" cy="2227145"/>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33" name="Freeform 32"/>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34" name="Freeform 33"/>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35" name="Freeform 34"/>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36" name="Freeform 35"/>
              <p:cNvSpPr/>
              <p:nvPr/>
            </p:nvSpPr>
            <p:spPr bwMode="auto">
              <a:xfrm rot="11160000" flipH="1" flipV="1">
                <a:off x="3546631" y="3696260"/>
                <a:ext cx="1561655" cy="2227146"/>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37" name="Freeform 36"/>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accent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
          <p:nvSpPr>
            <p:cNvPr id="26" name="Rectangle 25"/>
            <p:cNvSpPr/>
            <p:nvPr/>
          </p:nvSpPr>
          <p:spPr>
            <a:xfrm rot="716082">
              <a:off x="4220470" y="1388812"/>
              <a:ext cx="1261869" cy="409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ENROLLMENT</a:t>
              </a:r>
            </a:p>
          </p:txBody>
        </p:sp>
        <p:sp>
          <p:nvSpPr>
            <p:cNvPr id="27" name="Rectangle 26"/>
            <p:cNvSpPr/>
            <p:nvPr/>
          </p:nvSpPr>
          <p:spPr>
            <a:xfrm rot="4047511">
              <a:off x="5386592" y="2360231"/>
              <a:ext cx="1230252" cy="534924"/>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INVENTORY</a:t>
              </a:r>
            </a:p>
          </p:txBody>
        </p:sp>
        <p:sp>
          <p:nvSpPr>
            <p:cNvPr id="28" name="Rectangle 27"/>
            <p:cNvSpPr/>
            <p:nvPr/>
          </p:nvSpPr>
          <p:spPr>
            <a:xfrm rot="824205">
              <a:off x="3700370" y="4357101"/>
              <a:ext cx="1223280" cy="4520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APPLICATION  MANAGEMENT</a:t>
              </a:r>
            </a:p>
          </p:txBody>
        </p:sp>
        <p:sp>
          <p:nvSpPr>
            <p:cNvPr id="29" name="Rectangle 28"/>
            <p:cNvSpPr/>
            <p:nvPr/>
          </p:nvSpPr>
          <p:spPr>
            <a:xfrm rot="18421824">
              <a:off x="5071583" y="3857661"/>
              <a:ext cx="1406982" cy="3604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DEVICE CONFIGURATION &amp; SECURITY</a:t>
              </a:r>
            </a:p>
          </p:txBody>
        </p:sp>
        <p:sp>
          <p:nvSpPr>
            <p:cNvPr id="30" name="Rectangle 29"/>
            <p:cNvSpPr/>
            <p:nvPr/>
          </p:nvSpPr>
          <p:spPr>
            <a:xfrm rot="15340217">
              <a:off x="2597267" y="3375617"/>
              <a:ext cx="1110089" cy="3218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REMOTE ASSISTANCE </a:t>
              </a:r>
            </a:p>
          </p:txBody>
        </p:sp>
        <p:sp>
          <p:nvSpPr>
            <p:cNvPr id="31" name="Rectangle 30"/>
            <p:cNvSpPr/>
            <p:nvPr/>
          </p:nvSpPr>
          <p:spPr>
            <a:xfrm rot="18732548">
              <a:off x="2835193" y="1785844"/>
              <a:ext cx="1295488" cy="503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UNENROLLMENT</a:t>
              </a:r>
            </a:p>
          </p:txBody>
        </p:sp>
      </p:grpSp>
    </p:spTree>
    <p:extLst>
      <p:ext uri="{BB962C8B-B14F-4D97-AF65-F5344CB8AC3E}">
        <p14:creationId xmlns:p14="http://schemas.microsoft.com/office/powerpoint/2010/main" val="37600727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ontent Placeholder 2"/>
          <p:cNvSpPr>
            <a:spLocks noGrp="1"/>
          </p:cNvSpPr>
          <p:nvPr>
            <p:ph type="body" sz="quarter" idx="10"/>
          </p:nvPr>
        </p:nvSpPr>
        <p:spPr>
          <a:xfrm>
            <a:off x="5456742" y="1508445"/>
            <a:ext cx="7195082" cy="5951822"/>
          </a:xfrm>
        </p:spPr>
        <p:txBody>
          <a:bodyPr/>
          <a:lstStyle/>
          <a:p>
            <a:pPr marL="0" indent="0">
              <a:spcAft>
                <a:spcPts val="600"/>
              </a:spcAft>
              <a:buNone/>
            </a:pPr>
            <a:r>
              <a:rPr lang="en-US" sz="3199" dirty="0">
                <a:solidFill>
                  <a:schemeClr val="accent4"/>
                </a:solidFill>
              </a:rPr>
              <a:t>Auto MDM enroll with Azure AD</a:t>
            </a:r>
          </a:p>
          <a:p>
            <a:pPr marL="0" indent="0">
              <a:spcAft>
                <a:spcPts val="600"/>
              </a:spcAft>
              <a:buNone/>
            </a:pPr>
            <a:r>
              <a:rPr lang="en-US" sz="2800" dirty="0"/>
              <a:t>- Out of Box Experience (first boot)</a:t>
            </a:r>
          </a:p>
          <a:p>
            <a:pPr marL="0" indent="0">
              <a:spcAft>
                <a:spcPts val="600"/>
              </a:spcAft>
              <a:buNone/>
            </a:pPr>
            <a:r>
              <a:rPr lang="en-US" sz="2800" dirty="0"/>
              <a:t>- Through “Join or leave Azure AD” setting (on existing devices)</a:t>
            </a:r>
          </a:p>
          <a:p>
            <a:pPr marL="0" indent="0">
              <a:spcBef>
                <a:spcPts val="3000"/>
              </a:spcBef>
              <a:buNone/>
            </a:pPr>
            <a:r>
              <a:rPr lang="en-US" sz="3199" dirty="0">
                <a:solidFill>
                  <a:schemeClr val="accent4"/>
                </a:solidFill>
              </a:rPr>
              <a:t>Bulk enrollment simplifying IT setup</a:t>
            </a:r>
            <a:r>
              <a:rPr lang="en-US" sz="3264" dirty="0"/>
              <a:t>	</a:t>
            </a:r>
            <a:br>
              <a:rPr lang="en-US" sz="3199" dirty="0">
                <a:solidFill>
                  <a:schemeClr val="accent4"/>
                </a:solidFill>
              </a:rPr>
            </a:br>
            <a:r>
              <a:rPr lang="en-US" sz="2400" b="1" dirty="0"/>
              <a:t>Windows Imaging and Configuration Designer</a:t>
            </a:r>
            <a:endParaRPr lang="en-US" sz="2400" b="1" dirty="0">
              <a:solidFill>
                <a:schemeClr val="tx1"/>
              </a:solidFill>
            </a:endParaRPr>
          </a:p>
          <a:p>
            <a:pPr marL="457104" indent="-342834">
              <a:buClr>
                <a:srgbClr val="FFFFFF"/>
              </a:buClr>
            </a:pPr>
            <a:r>
              <a:rPr lang="en-US" sz="2000" dirty="0">
                <a:gradFill>
                  <a:gsLst>
                    <a:gs pos="1250">
                      <a:srgbClr val="FFFFFF"/>
                    </a:gs>
                    <a:gs pos="100000">
                      <a:srgbClr val="FFFFFF"/>
                    </a:gs>
                  </a:gsLst>
                  <a:lin ang="5400000" scaled="0"/>
                </a:gradFill>
                <a:latin typeface="Segoe UI Light"/>
              </a:rPr>
              <a:t>Removable media SD/USB (Desktop and Mobile)</a:t>
            </a:r>
          </a:p>
          <a:p>
            <a:pPr marL="457104" indent="-342834">
              <a:buClr>
                <a:srgbClr val="FFFFFF"/>
              </a:buClr>
            </a:pPr>
            <a:r>
              <a:rPr lang="en-US" sz="2000" dirty="0">
                <a:gradFill>
                  <a:gsLst>
                    <a:gs pos="1250">
                      <a:srgbClr val="FFFFFF"/>
                    </a:gs>
                    <a:gs pos="100000">
                      <a:srgbClr val="FFFFFF"/>
                    </a:gs>
                  </a:gsLst>
                  <a:lin ang="5400000" scaled="0"/>
                </a:gradFill>
                <a:latin typeface="Segoe UI Light"/>
              </a:rPr>
              <a:t>NFC (Mobile only)</a:t>
            </a:r>
          </a:p>
          <a:p>
            <a:pPr marL="457104" indent="-342834">
              <a:buClr>
                <a:srgbClr val="FFFFFF"/>
              </a:buClr>
            </a:pPr>
            <a:r>
              <a:rPr lang="en-US" sz="2000" dirty="0">
                <a:gradFill>
                  <a:gsLst>
                    <a:gs pos="1250">
                      <a:srgbClr val="FFFFFF"/>
                    </a:gs>
                    <a:gs pos="100000">
                      <a:srgbClr val="FFFFFF"/>
                    </a:gs>
                  </a:gsLst>
                  <a:lin ang="5400000" scaled="0"/>
                </a:gradFill>
                <a:latin typeface="Segoe UI Light"/>
              </a:rPr>
              <a:t>Click on .PPKG file (from email, local storage, media, URL)</a:t>
            </a:r>
          </a:p>
          <a:p>
            <a:pPr marL="457104" lvl="2" indent="-342834">
              <a:buClr>
                <a:srgbClr val="FFFFFF"/>
              </a:buClr>
            </a:pPr>
            <a:r>
              <a:rPr lang="en-US" dirty="0">
                <a:gradFill>
                  <a:gsLst>
                    <a:gs pos="1250">
                      <a:srgbClr val="FFFFFF"/>
                    </a:gs>
                    <a:gs pos="100000">
                      <a:srgbClr val="FFFFFF"/>
                    </a:gs>
                  </a:gsLst>
                  <a:lin ang="5400000" scaled="0"/>
                </a:gradFill>
                <a:latin typeface="Segoe UI Light"/>
              </a:rPr>
              <a:t>USB tether (Mobile only)</a:t>
            </a:r>
          </a:p>
          <a:p>
            <a:pPr marL="812580" lvl="2" indent="-241235">
              <a:buClr>
                <a:srgbClr val="FFFFFF"/>
              </a:buClr>
            </a:pPr>
            <a:endParaRPr lang="en-US" sz="2400" dirty="0">
              <a:gradFill>
                <a:gsLst>
                  <a:gs pos="1250">
                    <a:srgbClr val="FFFFFF"/>
                  </a:gs>
                  <a:gs pos="100000">
                    <a:srgbClr val="FFFFFF"/>
                  </a:gs>
                </a:gsLst>
                <a:lin ang="5400000" scaled="0"/>
              </a:gradFill>
              <a:latin typeface="Segoe UI Light"/>
            </a:endParaRPr>
          </a:p>
          <a:p>
            <a:pPr marL="0" indent="0">
              <a:spcBef>
                <a:spcPts val="3000"/>
              </a:spcBef>
              <a:buNone/>
            </a:pPr>
            <a:r>
              <a:rPr lang="en-US" sz="3199" dirty="0">
                <a:solidFill>
                  <a:schemeClr val="accent4"/>
                </a:solidFill>
              </a:rPr>
              <a:t>	</a:t>
            </a:r>
          </a:p>
        </p:txBody>
      </p:sp>
      <p:sp>
        <p:nvSpPr>
          <p:cNvPr id="2" name="Title 1"/>
          <p:cNvSpPr>
            <a:spLocks noGrp="1"/>
          </p:cNvSpPr>
          <p:nvPr>
            <p:ph type="title"/>
          </p:nvPr>
        </p:nvSpPr>
        <p:spPr>
          <a:xfrm>
            <a:off x="275482" y="131894"/>
            <a:ext cx="11887878" cy="917444"/>
          </a:xfrm>
        </p:spPr>
        <p:txBody>
          <a:bodyPr/>
          <a:lstStyle/>
          <a:p>
            <a:r>
              <a:rPr lang="en-US" dirty="0"/>
              <a:t>Windows 10 Provisioning and Enrollment</a:t>
            </a:r>
            <a:br>
              <a:rPr lang="en-US" dirty="0"/>
            </a:br>
            <a:r>
              <a:rPr lang="en-US" sz="3999" dirty="0">
                <a:solidFill>
                  <a:schemeClr val="tx2"/>
                </a:solidFill>
              </a:rPr>
              <a:t>Options for all scenario’s</a:t>
            </a:r>
          </a:p>
        </p:txBody>
      </p:sp>
      <p:grpSp>
        <p:nvGrpSpPr>
          <p:cNvPr id="6" name="Group 5"/>
          <p:cNvGrpSpPr/>
          <p:nvPr/>
        </p:nvGrpSpPr>
        <p:grpSpPr>
          <a:xfrm>
            <a:off x="246809" y="1481324"/>
            <a:ext cx="5185448" cy="4672177"/>
            <a:chOff x="598656" y="1300261"/>
            <a:chExt cx="5186183" cy="4672840"/>
          </a:xfrm>
        </p:grpSpPr>
        <p:grpSp>
          <p:nvGrpSpPr>
            <p:cNvPr id="39" name="Group 38"/>
            <p:cNvGrpSpPr/>
            <p:nvPr/>
          </p:nvGrpSpPr>
          <p:grpSpPr>
            <a:xfrm>
              <a:off x="598656" y="1300261"/>
              <a:ext cx="4953001" cy="3772043"/>
              <a:chOff x="3148636" y="944419"/>
              <a:chExt cx="5995363" cy="4588163"/>
            </a:xfrm>
          </p:grpSpPr>
          <p:grpSp>
            <p:nvGrpSpPr>
              <p:cNvPr id="40" name="Group 39"/>
              <p:cNvGrpSpPr/>
              <p:nvPr/>
            </p:nvGrpSpPr>
            <p:grpSpPr>
              <a:xfrm>
                <a:off x="3148636" y="944419"/>
                <a:ext cx="5995363" cy="4588163"/>
                <a:chOff x="-4678110" y="-5760"/>
                <a:chExt cx="7579023" cy="5916957"/>
              </a:xfrm>
            </p:grpSpPr>
            <p:pic>
              <p:nvPicPr>
                <p:cNvPr id="70" name="Picture 69"/>
                <p:cNvPicPr>
                  <a:picLocks noChangeAspect="1"/>
                </p:cNvPicPr>
                <p:nvPr/>
              </p:nvPicPr>
              <p:blipFill>
                <a:blip r:embed="rId3"/>
                <a:stretch>
                  <a:fillRect/>
                </a:stretch>
              </p:blipFill>
              <p:spPr>
                <a:xfrm>
                  <a:off x="-4678110" y="-5760"/>
                  <a:ext cx="7579023" cy="5916957"/>
                </a:xfrm>
                <a:prstGeom prst="rect">
                  <a:avLst/>
                </a:prstGeom>
                <a:ln>
                  <a:solidFill>
                    <a:schemeClr val="bg2">
                      <a:lumMod val="60000"/>
                      <a:lumOff val="40000"/>
                    </a:schemeClr>
                  </a:solidFill>
                </a:ln>
              </p:spPr>
            </p:pic>
            <p:sp>
              <p:nvSpPr>
                <p:cNvPr id="71" name="Rectangle 70"/>
                <p:cNvSpPr/>
                <p:nvPr/>
              </p:nvSpPr>
              <p:spPr>
                <a:xfrm>
                  <a:off x="-4678110" y="203201"/>
                  <a:ext cx="7579023" cy="5707996"/>
                </a:xfrm>
                <a:prstGeom prst="rect">
                  <a:avLst/>
                </a:prstGeom>
                <a:solidFill>
                  <a:sysClr val="window" lastClr="FFFFFF"/>
                </a:solidFill>
                <a:ln w="9525" cap="flat" cmpd="sng" algn="ctr">
                  <a:solidFill>
                    <a:sysClr val="windowText" lastClr="000000"/>
                  </a:solidFill>
                  <a:prstDash val="solid"/>
                </a:ln>
                <a:effectLst/>
              </p:spPr>
              <p:txBody>
                <a:bodyPr rtlCol="0" anchor="ctr"/>
                <a:lstStyle/>
                <a:p>
                  <a:pPr algn="ctr" defTabSz="457112">
                    <a:defRPr/>
                  </a:pPr>
                  <a:endParaRPr lang="en-US" kern="0">
                    <a:solidFill>
                      <a:prstClr val="white"/>
                    </a:solidFill>
                    <a:latin typeface="Segoe UI Light"/>
                  </a:endParaRPr>
                </a:p>
              </p:txBody>
            </p:sp>
          </p:grpSp>
          <p:sp>
            <p:nvSpPr>
              <p:cNvPr id="41" name="Oval 40"/>
              <p:cNvSpPr/>
              <p:nvPr/>
            </p:nvSpPr>
            <p:spPr>
              <a:xfrm>
                <a:off x="5706658" y="4451027"/>
                <a:ext cx="350909" cy="350909"/>
              </a:xfrm>
              <a:prstGeom prst="ellipse">
                <a:avLst/>
              </a:prstGeom>
              <a:solidFill>
                <a:srgbClr val="DA09DF">
                  <a:alpha val="69804"/>
                </a:srgbClr>
              </a:solidFill>
              <a:ln w="12700" cap="flat" cmpd="sng" algn="ctr">
                <a:noFill/>
                <a:prstDash val="solid"/>
              </a:ln>
              <a:effectLst/>
            </p:spPr>
            <p:txBody>
              <a:bodyPr rtlCol="0" anchor="ctr"/>
              <a:lstStyle/>
              <a:p>
                <a:pPr algn="ctr" defTabSz="457112">
                  <a:defRPr/>
                </a:pPr>
                <a:endParaRPr lang="en-US" kern="0">
                  <a:solidFill>
                    <a:prstClr val="white"/>
                  </a:solidFill>
                  <a:latin typeface="Segoe UI Light"/>
                </a:endParaRPr>
              </a:p>
            </p:txBody>
          </p:sp>
          <p:sp>
            <p:nvSpPr>
              <p:cNvPr id="42" name="Rectangle 41"/>
              <p:cNvSpPr/>
              <p:nvPr/>
            </p:nvSpPr>
            <p:spPr>
              <a:xfrm>
                <a:off x="3148638" y="1098692"/>
                <a:ext cx="5995361" cy="4433890"/>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defTabSz="457112">
                  <a:defRPr/>
                </a:pPr>
                <a:endParaRPr lang="en-US" kern="0">
                  <a:solidFill>
                    <a:prstClr val="white"/>
                  </a:solidFill>
                  <a:latin typeface="Segoe UI Light"/>
                </a:endParaRPr>
              </a:p>
            </p:txBody>
          </p:sp>
          <p:sp>
            <p:nvSpPr>
              <p:cNvPr id="43" name="Rectangle 42"/>
              <p:cNvSpPr/>
              <p:nvPr/>
            </p:nvSpPr>
            <p:spPr>
              <a:xfrm>
                <a:off x="3439914" y="2679531"/>
                <a:ext cx="2541786" cy="213822"/>
              </a:xfrm>
              <a:prstGeom prst="rect">
                <a:avLst/>
              </a:prstGeom>
              <a:solidFill>
                <a:sysClr val="window" lastClr="FFFFFF"/>
              </a:solidFill>
              <a:ln w="12700" cap="flat" cmpd="sng" algn="ctr">
                <a:solidFill>
                  <a:sysClr val="window" lastClr="FFFFFF">
                    <a:lumMod val="50000"/>
                  </a:sysClr>
                </a:solidFill>
                <a:prstDash val="solid"/>
              </a:ln>
              <a:effectLst/>
            </p:spPr>
            <p:txBody>
              <a:bodyPr lIns="91427" rIns="0" rtlCol="0" anchor="ctr"/>
              <a:lstStyle/>
              <a:p>
                <a:pPr defTabSz="457112">
                  <a:defRPr/>
                </a:pPr>
                <a:r>
                  <a:rPr lang="en-US" sz="1049" kern="0" dirty="0">
                    <a:solidFill>
                      <a:prstClr val="white">
                        <a:lumMod val="65000"/>
                      </a:prstClr>
                    </a:solidFill>
                    <a:latin typeface="Segoe UI Light"/>
                    <a:cs typeface="Segoe UI" panose="020B0502040204020203" pitchFamily="34" charset="0"/>
                  </a:rPr>
                  <a:t>Password</a:t>
                </a:r>
              </a:p>
            </p:txBody>
          </p:sp>
          <p:sp>
            <p:nvSpPr>
              <p:cNvPr id="44" name="TextBox 43"/>
              <p:cNvSpPr txBox="1"/>
              <p:nvPr/>
            </p:nvSpPr>
            <p:spPr>
              <a:xfrm>
                <a:off x="3430766" y="1566681"/>
                <a:ext cx="5064938" cy="154329"/>
              </a:xfrm>
              <a:prstGeom prst="rect">
                <a:avLst/>
              </a:prstGeom>
              <a:noFill/>
            </p:spPr>
            <p:txBody>
              <a:bodyPr wrap="square" lIns="0" tIns="0" rIns="0" bIns="0" rtlCol="0" anchor="b" anchorCtr="0">
                <a:noAutofit/>
              </a:bodyPr>
              <a:lstStyle>
                <a:defPPr>
                  <a:defRPr lang="en-US"/>
                </a:defPPr>
                <a:lvl1pPr>
                  <a:defRPr sz="2000">
                    <a:solidFill>
                      <a:srgbClr val="2672EC"/>
                    </a:solidFill>
                    <a:latin typeface="Segoe UI Light" panose="020B0502040204020203" pitchFamily="34" charset="0"/>
                    <a:cs typeface="Segoe UI Light" panose="020B0502040204020203" pitchFamily="34" charset="0"/>
                  </a:defRPr>
                </a:lvl1pPr>
              </a:lstStyle>
              <a:p>
                <a:pPr defTabSz="457112">
                  <a:defRPr/>
                </a:pPr>
                <a:r>
                  <a:rPr lang="en-US" kern="0" dirty="0"/>
                  <a:t>Sign in to your work or school account</a:t>
                </a:r>
                <a:endParaRPr lang="en-US" sz="1800" kern="0" dirty="0"/>
              </a:p>
            </p:txBody>
          </p:sp>
          <p:sp>
            <p:nvSpPr>
              <p:cNvPr id="45" name="Rectangle 1"/>
              <p:cNvSpPr/>
              <p:nvPr/>
            </p:nvSpPr>
            <p:spPr>
              <a:xfrm>
                <a:off x="8051873" y="5134661"/>
                <a:ext cx="844402" cy="213194"/>
              </a:xfrm>
              <a:prstGeom prst="rect">
                <a:avLst/>
              </a:prstGeom>
              <a:solidFill>
                <a:srgbClr val="2672EC"/>
              </a:solidFill>
              <a:ln w="12700" cap="flat" cmpd="sng" algn="ctr">
                <a:noFill/>
                <a:prstDash val="solid"/>
              </a:ln>
              <a:effectLst/>
            </p:spPr>
            <p:txBody>
              <a:bodyPr wrap="square" lIns="137141" tIns="27428" rIns="137141" bIns="27428" rtlCol="0" anchor="ctr" anchorCtr="0">
                <a:noAutofit/>
              </a:bodyPr>
              <a:lstStyle/>
              <a:p>
                <a:pPr algn="ctr" defTabSz="457112">
                  <a:defRPr/>
                </a:pPr>
                <a:r>
                  <a:rPr lang="en-US" sz="900" kern="0" dirty="0">
                    <a:solidFill>
                      <a:prstClr val="white"/>
                    </a:solidFill>
                    <a:latin typeface="Segoe UI Light"/>
                    <a:cs typeface="Segoe UI" panose="020B0502040204020203" pitchFamily="34" charset="0"/>
                  </a:rPr>
                  <a:t>Sign in</a:t>
                </a:r>
              </a:p>
            </p:txBody>
          </p:sp>
          <p:sp>
            <p:nvSpPr>
              <p:cNvPr id="46" name="Rectangle 2"/>
              <p:cNvSpPr/>
              <p:nvPr/>
            </p:nvSpPr>
            <p:spPr>
              <a:xfrm>
                <a:off x="7118487" y="5134661"/>
                <a:ext cx="840161" cy="213194"/>
              </a:xfrm>
              <a:prstGeom prst="rect">
                <a:avLst/>
              </a:prstGeom>
              <a:solidFill>
                <a:sysClr val="window" lastClr="FFFFFF">
                  <a:lumMod val="75000"/>
                </a:sysClr>
              </a:solidFill>
              <a:ln w="12700" cap="flat" cmpd="sng" algn="ctr">
                <a:noFill/>
                <a:prstDash val="solid"/>
              </a:ln>
              <a:effectLst/>
            </p:spPr>
            <p:txBody>
              <a:bodyPr wrap="square" lIns="137141" tIns="27428" rIns="137141" bIns="27428" rtlCol="0" anchor="ctr" anchorCtr="0">
                <a:noAutofit/>
              </a:bodyPr>
              <a:lstStyle/>
              <a:p>
                <a:pPr algn="ctr" defTabSz="457112">
                  <a:defRPr/>
                </a:pPr>
                <a:r>
                  <a:rPr lang="en-US" sz="900" kern="0" dirty="0">
                    <a:solidFill>
                      <a:prstClr val="white"/>
                    </a:solidFill>
                    <a:latin typeface="Segoe UI Light"/>
                    <a:cs typeface="Segoe UI" panose="020B0502040204020203" pitchFamily="34" charset="0"/>
                  </a:rPr>
                  <a:t>Cancel</a:t>
                </a:r>
              </a:p>
            </p:txBody>
          </p:sp>
          <p:sp>
            <p:nvSpPr>
              <p:cNvPr id="47" name="Rectangle 3"/>
              <p:cNvSpPr/>
              <p:nvPr/>
            </p:nvSpPr>
            <p:spPr>
              <a:xfrm>
                <a:off x="3439914" y="5148925"/>
                <a:ext cx="2181322" cy="229124"/>
              </a:xfrm>
              <a:prstGeom prst="rect">
                <a:avLst/>
              </a:prstGeom>
              <a:noFill/>
            </p:spPr>
            <p:txBody>
              <a:bodyPr wrap="square" lIns="0" tIns="0" rIns="0" bIns="0" rtlCol="0">
                <a:spAutoFit/>
              </a:bodyPr>
              <a:lstStyle/>
              <a:p>
                <a:pPr defTabSz="457112">
                  <a:lnSpc>
                    <a:spcPct val="150000"/>
                  </a:lnSpc>
                  <a:defRPr/>
                </a:pPr>
                <a:r>
                  <a:rPr lang="en-US" sz="800" kern="0" dirty="0">
                    <a:solidFill>
                      <a:srgbClr val="2672EC"/>
                    </a:solidFill>
                    <a:cs typeface="Segoe UI" panose="020B0502040204020203" pitchFamily="34" charset="0"/>
                  </a:rPr>
                  <a:t>Privacy statement</a:t>
                </a:r>
              </a:p>
            </p:txBody>
          </p:sp>
          <p:sp>
            <p:nvSpPr>
              <p:cNvPr id="48" name="Rectangle 47"/>
              <p:cNvSpPr/>
              <p:nvPr/>
            </p:nvSpPr>
            <p:spPr>
              <a:xfrm>
                <a:off x="3430766" y="3015781"/>
                <a:ext cx="2181322" cy="300487"/>
              </a:xfrm>
              <a:prstGeom prst="rect">
                <a:avLst/>
              </a:prstGeom>
              <a:noFill/>
            </p:spPr>
            <p:txBody>
              <a:bodyPr wrap="square" lIns="0" tIns="0" rIns="0" bIns="0" rtlCol="0">
                <a:spAutoFit/>
              </a:bodyPr>
              <a:lstStyle/>
              <a:p>
                <a:pPr defTabSz="457112">
                  <a:lnSpc>
                    <a:spcPct val="150000"/>
                  </a:lnSpc>
                  <a:defRPr/>
                </a:pPr>
                <a:r>
                  <a:rPr lang="en-US" sz="1049" kern="0" dirty="0">
                    <a:solidFill>
                      <a:srgbClr val="2672EC"/>
                    </a:solidFill>
                    <a:cs typeface="Segoe UI" panose="020B0502040204020203" pitchFamily="34" charset="0"/>
                  </a:rPr>
                  <a:t>Forgot your password?</a:t>
                </a:r>
              </a:p>
            </p:txBody>
          </p:sp>
          <p:sp>
            <p:nvSpPr>
              <p:cNvPr id="49" name="Rectangle 48"/>
              <p:cNvSpPr/>
              <p:nvPr/>
            </p:nvSpPr>
            <p:spPr>
              <a:xfrm>
                <a:off x="3430766" y="3863218"/>
                <a:ext cx="4714310" cy="600974"/>
              </a:xfrm>
              <a:prstGeom prst="rect">
                <a:avLst/>
              </a:prstGeom>
              <a:noFill/>
            </p:spPr>
            <p:txBody>
              <a:bodyPr wrap="square" lIns="0" tIns="0" rIns="0" bIns="0" rtlCol="0">
                <a:spAutoFit/>
              </a:bodyPr>
              <a:lstStyle/>
              <a:p>
                <a:pPr defTabSz="457112">
                  <a:defRPr/>
                </a:pPr>
                <a:r>
                  <a:rPr lang="en-US" sz="1049" kern="0" dirty="0">
                    <a:solidFill>
                      <a:srgbClr val="404040"/>
                    </a:solidFill>
                    <a:cs typeface="Segoe UI" panose="020B0502040204020203" pitchFamily="34" charset="0"/>
                  </a:rPr>
                  <a:t>If your organization uses Office 365 or other business services from Microsoft, use the same user name and password to sign in here. </a:t>
                </a:r>
              </a:p>
            </p:txBody>
          </p:sp>
          <p:sp>
            <p:nvSpPr>
              <p:cNvPr id="58" name="Rectangle 1"/>
              <p:cNvSpPr/>
              <p:nvPr/>
            </p:nvSpPr>
            <p:spPr>
              <a:xfrm>
                <a:off x="3439914" y="1907006"/>
                <a:ext cx="2181322" cy="300487"/>
              </a:xfrm>
              <a:prstGeom prst="rect">
                <a:avLst/>
              </a:prstGeom>
              <a:noFill/>
            </p:spPr>
            <p:txBody>
              <a:bodyPr wrap="square" lIns="0" tIns="0" rIns="0" bIns="0" rtlCol="0">
                <a:spAutoFit/>
              </a:bodyPr>
              <a:lstStyle/>
              <a:p>
                <a:pPr defTabSz="457112">
                  <a:lnSpc>
                    <a:spcPct val="150000"/>
                  </a:lnSpc>
                  <a:defRPr/>
                </a:pPr>
                <a:r>
                  <a:rPr lang="en-US" sz="1049" kern="0" dirty="0">
                    <a:solidFill>
                      <a:prstClr val="black"/>
                    </a:solidFill>
                    <a:latin typeface="Segoe UI Semibold" panose="020B0702040204020203" pitchFamily="34" charset="0"/>
                    <a:cs typeface="Segoe UI Semibold" panose="020B0702040204020203" pitchFamily="34" charset="0"/>
                  </a:rPr>
                  <a:t>Sign in</a:t>
                </a:r>
              </a:p>
            </p:txBody>
          </p:sp>
          <p:sp>
            <p:nvSpPr>
              <p:cNvPr id="62" name="Rectangle 1"/>
              <p:cNvSpPr/>
              <p:nvPr/>
            </p:nvSpPr>
            <p:spPr>
              <a:xfrm>
                <a:off x="3430766" y="3626092"/>
                <a:ext cx="2181322" cy="300487"/>
              </a:xfrm>
              <a:prstGeom prst="rect">
                <a:avLst/>
              </a:prstGeom>
              <a:noFill/>
            </p:spPr>
            <p:txBody>
              <a:bodyPr wrap="square" lIns="0" tIns="0" rIns="0" bIns="0" rtlCol="0">
                <a:spAutoFit/>
              </a:bodyPr>
              <a:lstStyle/>
              <a:p>
                <a:pPr defTabSz="457112">
                  <a:lnSpc>
                    <a:spcPct val="150000"/>
                  </a:lnSpc>
                  <a:defRPr/>
                </a:pPr>
                <a:r>
                  <a:rPr lang="en-US" sz="1049" kern="0" dirty="0">
                    <a:solidFill>
                      <a:prstClr val="black"/>
                    </a:solidFill>
                    <a:latin typeface="Segoe UI Semibold" panose="020B0702040204020203" pitchFamily="34" charset="0"/>
                    <a:cs typeface="Segoe UI Semibold" panose="020B0702040204020203" pitchFamily="34" charset="0"/>
                  </a:rPr>
                  <a:t>What account should I use?</a:t>
                </a:r>
              </a:p>
            </p:txBody>
          </p:sp>
          <p:sp>
            <p:nvSpPr>
              <p:cNvPr id="68" name="Rectangle 67"/>
              <p:cNvSpPr/>
              <p:nvPr/>
            </p:nvSpPr>
            <p:spPr>
              <a:xfrm>
                <a:off x="3430767" y="2316876"/>
                <a:ext cx="2541786" cy="200920"/>
              </a:xfrm>
              <a:prstGeom prst="rect">
                <a:avLst/>
              </a:prstGeom>
              <a:solidFill>
                <a:sysClr val="window" lastClr="FFFFFF"/>
              </a:solidFill>
              <a:ln w="12700" cap="flat" cmpd="sng" algn="ctr">
                <a:solidFill>
                  <a:srgbClr val="2672EC"/>
                </a:solidFill>
                <a:prstDash val="solid"/>
              </a:ln>
              <a:effectLst/>
            </p:spPr>
            <p:txBody>
              <a:bodyPr wrap="none" lIns="91427" rtlCol="0" anchor="ctr"/>
              <a:lstStyle/>
              <a:p>
                <a:pPr defTabSz="457112">
                  <a:defRPr/>
                </a:pPr>
                <a:r>
                  <a:rPr lang="en-US" sz="1049" kern="0" dirty="0">
                    <a:solidFill>
                      <a:prstClr val="black"/>
                    </a:solidFill>
                    <a:latin typeface="Segoe UI Light"/>
                    <a:cs typeface="Segoe UI" panose="020B0502040204020203" pitchFamily="34" charset="0"/>
                  </a:rPr>
                  <a:t>|</a:t>
                </a:r>
                <a:r>
                  <a:rPr lang="en-US" sz="1049" kern="0" dirty="0">
                    <a:solidFill>
                      <a:prstClr val="white">
                        <a:lumMod val="65000"/>
                      </a:prstClr>
                    </a:solidFill>
                    <a:latin typeface="Segoe UI Light"/>
                    <a:cs typeface="Segoe UI" panose="020B0502040204020203" pitchFamily="34" charset="0"/>
                  </a:rPr>
                  <a:t>someone@example.com</a:t>
                </a:r>
                <a:endParaRPr lang="en-US" sz="700" kern="0" dirty="0">
                  <a:solidFill>
                    <a:prstClr val="white">
                      <a:lumMod val="65000"/>
                    </a:prstClr>
                  </a:solidFill>
                  <a:latin typeface="Segoe UI Light"/>
                  <a:cs typeface="Segoe UI" panose="020B0502040204020203" pitchFamily="34" charset="0"/>
                </a:endParaRPr>
              </a:p>
            </p:txBody>
          </p:sp>
          <p:sp>
            <p:nvSpPr>
              <p:cNvPr id="69" name="TextBox 68"/>
              <p:cNvSpPr txBox="1"/>
              <p:nvPr/>
            </p:nvSpPr>
            <p:spPr>
              <a:xfrm>
                <a:off x="3500752" y="983422"/>
                <a:ext cx="1068867" cy="92809"/>
              </a:xfrm>
              <a:prstGeom prst="rect">
                <a:avLst/>
              </a:prstGeom>
              <a:solidFill>
                <a:srgbClr val="C8C8C8"/>
              </a:solidFill>
            </p:spPr>
            <p:txBody>
              <a:bodyPr wrap="square" lIns="0" tIns="0" rIns="0" bIns="0" rtlCol="0" anchor="t" anchorCtr="0">
                <a:noAutofit/>
              </a:bodyPr>
              <a:lstStyle>
                <a:defPPr>
                  <a:defRPr lang="en-US"/>
                </a:defPPr>
                <a:lvl1pPr>
                  <a:defRPr sz="2000">
                    <a:solidFill>
                      <a:srgbClr val="2672EC"/>
                    </a:solidFill>
                    <a:latin typeface="Segoe UI Light" panose="020B0502040204020203" pitchFamily="34" charset="0"/>
                    <a:cs typeface="Segoe UI Light" panose="020B0502040204020203" pitchFamily="34" charset="0"/>
                  </a:defRPr>
                </a:lvl1pPr>
              </a:lstStyle>
              <a:p>
                <a:pPr defTabSz="457112">
                  <a:defRPr/>
                </a:pPr>
                <a:r>
                  <a:rPr lang="en-US" sz="600" kern="0" dirty="0">
                    <a:solidFill>
                      <a:prstClr val="black"/>
                    </a:solidFill>
                    <a:latin typeface="Segoe UI" panose="020B0502040204020203" pitchFamily="34" charset="0"/>
                    <a:cs typeface="Segoe UI" panose="020B0502040204020203" pitchFamily="34" charset="0"/>
                  </a:rPr>
                  <a:t>Work or school account</a:t>
                </a:r>
                <a:endParaRPr lang="en-US" sz="500" kern="0" dirty="0">
                  <a:solidFill>
                    <a:prstClr val="black"/>
                  </a:solidFill>
                  <a:latin typeface="Segoe UI" panose="020B0502040204020203" pitchFamily="34" charset="0"/>
                  <a:cs typeface="Segoe UI" panose="020B0502040204020203" pitchFamily="34" charset="0"/>
                </a:endParaRPr>
              </a:p>
            </p:txBody>
          </p:sp>
        </p:grpSp>
        <p:grpSp>
          <p:nvGrpSpPr>
            <p:cNvPr id="72" name="Group 71"/>
            <p:cNvGrpSpPr/>
            <p:nvPr/>
          </p:nvGrpSpPr>
          <p:grpSpPr>
            <a:xfrm>
              <a:off x="1189211" y="2123537"/>
              <a:ext cx="4595628" cy="3849564"/>
              <a:chOff x="3148636" y="944419"/>
              <a:chExt cx="5995364" cy="4588163"/>
            </a:xfrm>
          </p:grpSpPr>
          <p:grpSp>
            <p:nvGrpSpPr>
              <p:cNvPr id="73" name="Group 72"/>
              <p:cNvGrpSpPr/>
              <p:nvPr/>
            </p:nvGrpSpPr>
            <p:grpSpPr>
              <a:xfrm>
                <a:off x="3148636" y="944419"/>
                <a:ext cx="5995363" cy="4588163"/>
                <a:chOff x="-4678110" y="-5760"/>
                <a:chExt cx="7579023" cy="5916957"/>
              </a:xfrm>
            </p:grpSpPr>
            <p:pic>
              <p:nvPicPr>
                <p:cNvPr id="80" name="Picture 79"/>
                <p:cNvPicPr>
                  <a:picLocks noChangeAspect="1"/>
                </p:cNvPicPr>
                <p:nvPr/>
              </p:nvPicPr>
              <p:blipFill>
                <a:blip r:embed="rId3"/>
                <a:stretch>
                  <a:fillRect/>
                </a:stretch>
              </p:blipFill>
              <p:spPr>
                <a:xfrm>
                  <a:off x="-4678110" y="-5760"/>
                  <a:ext cx="7579023" cy="5916957"/>
                </a:xfrm>
                <a:prstGeom prst="rect">
                  <a:avLst/>
                </a:prstGeom>
                <a:ln>
                  <a:solidFill>
                    <a:schemeClr val="bg2">
                      <a:lumMod val="60000"/>
                      <a:lumOff val="40000"/>
                    </a:schemeClr>
                  </a:solidFill>
                </a:ln>
              </p:spPr>
            </p:pic>
            <p:sp>
              <p:nvSpPr>
                <p:cNvPr id="81" name="Rectangle 80"/>
                <p:cNvSpPr/>
                <p:nvPr/>
              </p:nvSpPr>
              <p:spPr>
                <a:xfrm>
                  <a:off x="-4678110" y="203201"/>
                  <a:ext cx="7579023" cy="5707996"/>
                </a:xfrm>
                <a:prstGeom prst="rect">
                  <a:avLst/>
                </a:prstGeom>
                <a:solidFill>
                  <a:sysClr val="window" lastClr="FFFFFF"/>
                </a:solidFill>
                <a:ln w="9525" cap="flat" cmpd="sng" algn="ctr">
                  <a:solidFill>
                    <a:sysClr val="windowText" lastClr="000000"/>
                  </a:solidFill>
                  <a:prstDash val="solid"/>
                </a:ln>
                <a:effectLst/>
              </p:spPr>
              <p:txBody>
                <a:bodyPr rtlCol="0" anchor="ctr"/>
                <a:lstStyle/>
                <a:p>
                  <a:pPr algn="ctr" defTabSz="457112">
                    <a:defRPr/>
                  </a:pPr>
                  <a:endParaRPr lang="en-US" kern="0">
                    <a:solidFill>
                      <a:prstClr val="white"/>
                    </a:solidFill>
                    <a:latin typeface="Segoe UI Light"/>
                  </a:endParaRPr>
                </a:p>
              </p:txBody>
            </p:sp>
          </p:grpSp>
          <p:sp>
            <p:nvSpPr>
              <p:cNvPr id="74" name="Oval 73"/>
              <p:cNvSpPr/>
              <p:nvPr/>
            </p:nvSpPr>
            <p:spPr>
              <a:xfrm>
                <a:off x="5706658" y="4451027"/>
                <a:ext cx="350909" cy="350909"/>
              </a:xfrm>
              <a:prstGeom prst="ellipse">
                <a:avLst/>
              </a:prstGeom>
              <a:solidFill>
                <a:srgbClr val="DA09DF">
                  <a:alpha val="69804"/>
                </a:srgbClr>
              </a:solidFill>
              <a:ln w="12700" cap="flat" cmpd="sng" algn="ctr">
                <a:noFill/>
                <a:prstDash val="solid"/>
              </a:ln>
              <a:effectLst/>
            </p:spPr>
            <p:txBody>
              <a:bodyPr rtlCol="0" anchor="ctr"/>
              <a:lstStyle/>
              <a:p>
                <a:pPr algn="ctr" defTabSz="457112">
                  <a:defRPr/>
                </a:pPr>
                <a:endParaRPr lang="en-US" kern="0">
                  <a:solidFill>
                    <a:prstClr val="white"/>
                  </a:solidFill>
                  <a:latin typeface="Segoe UI Light"/>
                </a:endParaRPr>
              </a:p>
            </p:txBody>
          </p:sp>
          <p:sp>
            <p:nvSpPr>
              <p:cNvPr id="75" name="Rectangle 74"/>
              <p:cNvSpPr/>
              <p:nvPr/>
            </p:nvSpPr>
            <p:spPr>
              <a:xfrm>
                <a:off x="3148639" y="1098692"/>
                <a:ext cx="5995361" cy="4433890"/>
              </a:xfrm>
              <a:prstGeom prst="rect">
                <a:avLst/>
              </a:prstGeom>
              <a:solidFill>
                <a:sysClr val="window" lastClr="FFFFFF"/>
              </a:solidFill>
              <a:ln w="12700" cap="flat" cmpd="sng" algn="ctr">
                <a:solidFill>
                  <a:schemeClr val="tx1">
                    <a:lumMod val="50000"/>
                  </a:schemeClr>
                </a:solidFill>
                <a:prstDash val="solid"/>
              </a:ln>
              <a:effectLst/>
            </p:spPr>
            <p:txBody>
              <a:bodyPr rtlCol="0" anchor="ctr"/>
              <a:lstStyle/>
              <a:p>
                <a:pPr algn="ctr" defTabSz="457112">
                  <a:defRPr/>
                </a:pPr>
                <a:endParaRPr lang="en-US" kern="0">
                  <a:solidFill>
                    <a:prstClr val="white"/>
                  </a:solidFill>
                  <a:latin typeface="Segoe UI Light"/>
                </a:endParaRPr>
              </a:p>
            </p:txBody>
          </p:sp>
          <p:sp>
            <p:nvSpPr>
              <p:cNvPr id="76" name="TextBox 75"/>
              <p:cNvSpPr txBox="1"/>
              <p:nvPr/>
            </p:nvSpPr>
            <p:spPr>
              <a:xfrm>
                <a:off x="3430768" y="1516645"/>
                <a:ext cx="4737204" cy="199290"/>
              </a:xfrm>
              <a:prstGeom prst="rect">
                <a:avLst/>
              </a:prstGeom>
              <a:noFill/>
            </p:spPr>
            <p:txBody>
              <a:bodyPr wrap="square" lIns="0" tIns="0" rIns="0" bIns="0" rtlCol="0" anchor="b" anchorCtr="0">
                <a:noAutofit/>
              </a:bodyPr>
              <a:lstStyle>
                <a:defPPr>
                  <a:defRPr lang="en-US"/>
                </a:defPPr>
                <a:lvl1pPr>
                  <a:defRPr sz="2000">
                    <a:solidFill>
                      <a:srgbClr val="2672EC"/>
                    </a:solidFill>
                    <a:latin typeface="Segoe UI Light" panose="020B0502040204020203" pitchFamily="34" charset="0"/>
                    <a:cs typeface="Segoe UI Light" panose="020B0502040204020203" pitchFamily="34" charset="0"/>
                  </a:defRPr>
                </a:lvl1pPr>
              </a:lstStyle>
              <a:p>
                <a:pPr defTabSz="457024">
                  <a:defRPr/>
                </a:pPr>
                <a:r>
                  <a:rPr lang="en-US" kern="0" dirty="0"/>
                  <a:t>Allow this PC to be managed ?</a:t>
                </a:r>
              </a:p>
            </p:txBody>
          </p:sp>
          <p:sp>
            <p:nvSpPr>
              <p:cNvPr id="77" name="Rectangle 1"/>
              <p:cNvSpPr/>
              <p:nvPr/>
            </p:nvSpPr>
            <p:spPr>
              <a:xfrm>
                <a:off x="8051873" y="5134661"/>
                <a:ext cx="844402" cy="213194"/>
              </a:xfrm>
              <a:prstGeom prst="rect">
                <a:avLst/>
              </a:prstGeom>
              <a:solidFill>
                <a:srgbClr val="2672EC"/>
              </a:solidFill>
              <a:ln w="12700" cap="flat" cmpd="sng" algn="ctr">
                <a:noFill/>
                <a:prstDash val="solid"/>
              </a:ln>
              <a:effectLst/>
            </p:spPr>
            <p:txBody>
              <a:bodyPr wrap="square" lIns="137141" tIns="27428" rIns="137141" bIns="27428" rtlCol="0" anchor="ctr" anchorCtr="0">
                <a:noAutofit/>
              </a:bodyPr>
              <a:lstStyle/>
              <a:p>
                <a:pPr algn="ctr" defTabSz="457112">
                  <a:defRPr/>
                </a:pPr>
                <a:r>
                  <a:rPr lang="en-US" sz="900" kern="0" dirty="0">
                    <a:solidFill>
                      <a:prstClr val="white"/>
                    </a:solidFill>
                    <a:latin typeface="Segoe UI Light"/>
                    <a:cs typeface="Segoe UI" panose="020B0502040204020203" pitchFamily="34" charset="0"/>
                  </a:rPr>
                  <a:t>Accept</a:t>
                </a:r>
              </a:p>
            </p:txBody>
          </p:sp>
          <p:sp>
            <p:nvSpPr>
              <p:cNvPr id="78" name="Rectangle 2"/>
              <p:cNvSpPr/>
              <p:nvPr/>
            </p:nvSpPr>
            <p:spPr>
              <a:xfrm>
                <a:off x="7118487" y="5134661"/>
                <a:ext cx="840161" cy="213194"/>
              </a:xfrm>
              <a:prstGeom prst="rect">
                <a:avLst/>
              </a:prstGeom>
              <a:solidFill>
                <a:sysClr val="window" lastClr="FFFFFF">
                  <a:lumMod val="75000"/>
                </a:sysClr>
              </a:solidFill>
              <a:ln w="12700" cap="flat" cmpd="sng" algn="ctr">
                <a:noFill/>
                <a:prstDash val="solid"/>
              </a:ln>
              <a:effectLst/>
            </p:spPr>
            <p:txBody>
              <a:bodyPr wrap="square" lIns="137141" tIns="27428" rIns="137141" bIns="27428" rtlCol="0" anchor="ctr" anchorCtr="0">
                <a:noAutofit/>
              </a:bodyPr>
              <a:lstStyle/>
              <a:p>
                <a:pPr algn="ctr" defTabSz="457112">
                  <a:defRPr/>
                </a:pPr>
                <a:r>
                  <a:rPr lang="en-US" sz="900" kern="0" dirty="0">
                    <a:solidFill>
                      <a:prstClr val="white"/>
                    </a:solidFill>
                    <a:latin typeface="Segoe UI Light"/>
                    <a:cs typeface="Segoe UI" panose="020B0502040204020203" pitchFamily="34" charset="0"/>
                  </a:rPr>
                  <a:t>Cancel</a:t>
                </a:r>
              </a:p>
            </p:txBody>
          </p:sp>
          <p:sp>
            <p:nvSpPr>
              <p:cNvPr id="79" name="Rectangle 78"/>
              <p:cNvSpPr/>
              <p:nvPr/>
            </p:nvSpPr>
            <p:spPr>
              <a:xfrm>
                <a:off x="3436749" y="1862210"/>
                <a:ext cx="5465508" cy="3140650"/>
              </a:xfrm>
              <a:prstGeom prst="rect">
                <a:avLst/>
              </a:prstGeom>
              <a:noFill/>
            </p:spPr>
            <p:txBody>
              <a:bodyPr wrap="square" lIns="0" tIns="0" rIns="0" bIns="0" rtlCol="0">
                <a:spAutoFit/>
              </a:bodyPr>
              <a:lstStyle/>
              <a:p>
                <a:pPr defTabSz="466209">
                  <a:tabLst>
                    <a:tab pos="3916154" algn="r"/>
                  </a:tabLst>
                  <a:defRPr/>
                </a:pPr>
                <a:r>
                  <a:rPr lang="en-US" sz="1049" kern="0" dirty="0">
                    <a:solidFill>
                      <a:prstClr val="black"/>
                    </a:solidFill>
                    <a:cs typeface="Segoe UI" panose="020B0502040204020203" pitchFamily="34" charset="0"/>
                  </a:rPr>
                  <a:t>Contoso requires this PC to be managed before it can access org resources. </a:t>
                </a:r>
              </a:p>
              <a:p>
                <a:pPr defTabSz="466209">
                  <a:tabLst>
                    <a:tab pos="3916154" algn="r"/>
                  </a:tabLst>
                  <a:defRPr/>
                </a:pPr>
                <a:endParaRPr lang="en-US" sz="1049" kern="0" dirty="0">
                  <a:solidFill>
                    <a:prstClr val="black"/>
                  </a:solidFill>
                  <a:cs typeface="Segoe UI" panose="020B0502040204020203" pitchFamily="34" charset="0"/>
                </a:endParaRPr>
              </a:p>
              <a:p>
                <a:pPr defTabSz="466209">
                  <a:tabLst>
                    <a:tab pos="3916154" algn="r"/>
                  </a:tabLst>
                  <a:defRPr/>
                </a:pPr>
                <a:r>
                  <a:rPr lang="en-US" sz="1049" kern="0" dirty="0">
                    <a:solidFill>
                      <a:prstClr val="black"/>
                    </a:solidFill>
                    <a:cs typeface="Segoe UI" panose="020B0502040204020203" pitchFamily="34" charset="0"/>
                  </a:rPr>
                  <a:t>What you get on this PC:</a:t>
                </a:r>
              </a:p>
              <a:p>
                <a:pPr marL="174828" indent="-174828" defTabSz="466209">
                  <a:buFont typeface="Arial" panose="020B0604020202020204" pitchFamily="34" charset="0"/>
                  <a:buChar char="•"/>
                  <a:tabLst>
                    <a:tab pos="3916154" algn="r"/>
                  </a:tabLst>
                  <a:defRPr/>
                </a:pPr>
                <a:r>
                  <a:rPr lang="en-US" sz="1049" kern="0" dirty="0">
                    <a:solidFill>
                      <a:prstClr val="black"/>
                    </a:solidFill>
                    <a:cs typeface="Segoe UI" panose="020B0502040204020203" pitchFamily="34" charset="0"/>
                  </a:rPr>
                  <a:t>Email, Calendar, Contacts</a:t>
                </a:r>
              </a:p>
              <a:p>
                <a:pPr marL="174828" indent="-174828" defTabSz="466209">
                  <a:buFont typeface="Arial" panose="020B0604020202020204" pitchFamily="34" charset="0"/>
                  <a:buChar char="•"/>
                  <a:tabLst>
                    <a:tab pos="3916154" algn="r"/>
                  </a:tabLst>
                  <a:defRPr/>
                </a:pPr>
                <a:r>
                  <a:rPr lang="en-US" sz="1049" kern="0" dirty="0">
                    <a:solidFill>
                      <a:prstClr val="black"/>
                    </a:solidFill>
                    <a:cs typeface="Segoe UI" panose="020B0502040204020203" pitchFamily="34" charset="0"/>
                  </a:rPr>
                  <a:t>OneDrive for Business </a:t>
                </a:r>
              </a:p>
              <a:p>
                <a:pPr marL="174828" indent="-174828" defTabSz="466209">
                  <a:buFont typeface="Arial" panose="020B0604020202020204" pitchFamily="34" charset="0"/>
                  <a:buChar char="•"/>
                  <a:tabLst>
                    <a:tab pos="3916154" algn="r"/>
                  </a:tabLst>
                  <a:defRPr/>
                </a:pPr>
                <a:r>
                  <a:rPr lang="en-US" sz="1049" kern="0" dirty="0">
                    <a:solidFill>
                      <a:prstClr val="black"/>
                    </a:solidFill>
                    <a:cs typeface="Segoe UI" panose="020B0502040204020203" pitchFamily="34" charset="0"/>
                  </a:rPr>
                  <a:t>Access to company apps</a:t>
                </a:r>
              </a:p>
              <a:p>
                <a:pPr defTabSz="466209">
                  <a:tabLst>
                    <a:tab pos="3916154" algn="r"/>
                  </a:tabLst>
                  <a:defRPr/>
                </a:pPr>
                <a:endParaRPr lang="en-US" sz="1049" kern="0" dirty="0">
                  <a:solidFill>
                    <a:prstClr val="black"/>
                  </a:solidFill>
                  <a:cs typeface="Segoe UI" panose="020B0502040204020203" pitchFamily="34" charset="0"/>
                </a:endParaRPr>
              </a:p>
              <a:p>
                <a:pPr defTabSz="466209">
                  <a:tabLst>
                    <a:tab pos="3916154" algn="r"/>
                  </a:tabLst>
                  <a:defRPr/>
                </a:pPr>
                <a:r>
                  <a:rPr lang="en-US" sz="1049" kern="0" dirty="0">
                    <a:solidFill>
                      <a:prstClr val="black"/>
                    </a:solidFill>
                    <a:cs typeface="Segoe UI" panose="020B0502040204020203" pitchFamily="34" charset="0"/>
                  </a:rPr>
                  <a:t>How this PC is controlled by Contoso:</a:t>
                </a:r>
              </a:p>
              <a:p>
                <a:pPr marL="174828" indent="-174828" defTabSz="466209">
                  <a:buFont typeface="Arial" panose="020B0604020202020204" pitchFamily="34" charset="0"/>
                  <a:buChar char="•"/>
                  <a:tabLst>
                    <a:tab pos="3916154" algn="r"/>
                  </a:tabLst>
                  <a:defRPr/>
                </a:pPr>
                <a:r>
                  <a:rPr lang="en-US" sz="1049" kern="0" dirty="0">
                    <a:solidFill>
                      <a:prstClr val="black"/>
                    </a:solidFill>
                    <a:cs typeface="Segoe UI" panose="020B0502040204020203" pitchFamily="34" charset="0"/>
                  </a:rPr>
                  <a:t>Enforce PIN lock</a:t>
                </a:r>
              </a:p>
              <a:p>
                <a:pPr marL="174828" indent="-174828" defTabSz="466209">
                  <a:buFont typeface="Arial" panose="020B0604020202020204" pitchFamily="34" charset="0"/>
                  <a:buChar char="•"/>
                  <a:tabLst>
                    <a:tab pos="3916154" algn="r"/>
                  </a:tabLst>
                  <a:defRPr/>
                </a:pPr>
                <a:r>
                  <a:rPr lang="en-US" sz="1049" kern="0" dirty="0">
                    <a:solidFill>
                      <a:prstClr val="black"/>
                    </a:solidFill>
                    <a:cs typeface="Segoe UI" panose="020B0502040204020203" pitchFamily="34" charset="0"/>
                  </a:rPr>
                  <a:t>Partial device wipe</a:t>
                </a:r>
              </a:p>
              <a:p>
                <a:pPr marL="174828" indent="-174828" defTabSz="466209">
                  <a:buFont typeface="Arial" panose="020B0604020202020204" pitchFamily="34" charset="0"/>
                  <a:buChar char="•"/>
                  <a:tabLst>
                    <a:tab pos="3916154" algn="r"/>
                  </a:tabLst>
                  <a:defRPr/>
                </a:pPr>
                <a:r>
                  <a:rPr lang="en-US" sz="1049" kern="0" dirty="0">
                    <a:solidFill>
                      <a:prstClr val="black"/>
                    </a:solidFill>
                    <a:cs typeface="Segoe UI" panose="020B0502040204020203" pitchFamily="34" charset="0"/>
                  </a:rPr>
                  <a:t>Enforce password policy</a:t>
                </a:r>
              </a:p>
              <a:p>
                <a:pPr marL="174828" indent="-174828" defTabSz="466209">
                  <a:buFont typeface="Arial" panose="020B0604020202020204" pitchFamily="34" charset="0"/>
                  <a:buChar char="•"/>
                  <a:tabLst>
                    <a:tab pos="3916154" algn="r"/>
                  </a:tabLst>
                  <a:defRPr/>
                </a:pPr>
                <a:r>
                  <a:rPr lang="en-US" sz="1049" kern="0" dirty="0">
                    <a:solidFill>
                      <a:prstClr val="black"/>
                    </a:solidFill>
                    <a:cs typeface="Segoe UI" panose="020B0502040204020203" pitchFamily="34" charset="0"/>
                  </a:rPr>
                  <a:t>Monitor device location</a:t>
                </a:r>
              </a:p>
              <a:p>
                <a:pPr marL="174828" indent="-174828" defTabSz="466209">
                  <a:buFont typeface="Arial" panose="020B0604020202020204" pitchFamily="34" charset="0"/>
                  <a:buChar char="•"/>
                  <a:tabLst>
                    <a:tab pos="3916154" algn="r"/>
                  </a:tabLst>
                  <a:defRPr/>
                </a:pPr>
                <a:endParaRPr lang="en-US" sz="1049" kern="0" dirty="0">
                  <a:solidFill>
                    <a:prstClr val="black"/>
                  </a:solidFill>
                  <a:cs typeface="Segoe UI" panose="020B0502040204020203" pitchFamily="34" charset="0"/>
                </a:endParaRPr>
              </a:p>
              <a:p>
                <a:pPr defTabSz="466209">
                  <a:tabLst>
                    <a:tab pos="3916154" algn="r"/>
                  </a:tabLst>
                  <a:defRPr/>
                </a:pPr>
                <a:r>
                  <a:rPr lang="en-US" sz="1049" kern="0" dirty="0">
                    <a:solidFill>
                      <a:prstClr val="black"/>
                    </a:solidFill>
                    <a:cs typeface="Segoe UI" panose="020B0502040204020203" pitchFamily="34" charset="0"/>
                  </a:rPr>
                  <a:t>Questions? Contact Contoso IT Help Desk at (206) 555-1234.</a:t>
                </a:r>
              </a:p>
              <a:p>
                <a:pPr defTabSz="457112">
                  <a:defRPr/>
                </a:pPr>
                <a:endParaRPr lang="en-US" sz="1049" kern="0" dirty="0">
                  <a:solidFill>
                    <a:srgbClr val="404040"/>
                  </a:solidFill>
                  <a:cs typeface="Segoe UI" panose="020B0502040204020203" pitchFamily="34" charset="0"/>
                </a:endParaRPr>
              </a:p>
            </p:txBody>
          </p:sp>
        </p:grpSp>
      </p:grpSp>
      <p:grpSp>
        <p:nvGrpSpPr>
          <p:cNvPr id="9" name="Group 8"/>
          <p:cNvGrpSpPr/>
          <p:nvPr/>
        </p:nvGrpSpPr>
        <p:grpSpPr>
          <a:xfrm>
            <a:off x="170424" y="1690559"/>
            <a:ext cx="5076554" cy="3606019"/>
            <a:chOff x="522260" y="1605194"/>
            <a:chExt cx="5077275" cy="3606531"/>
          </a:xfrm>
        </p:grpSpPr>
        <p:grpSp>
          <p:nvGrpSpPr>
            <p:cNvPr id="86" name="Group 85"/>
            <p:cNvGrpSpPr/>
            <p:nvPr/>
          </p:nvGrpSpPr>
          <p:grpSpPr>
            <a:xfrm>
              <a:off x="3344410" y="2758327"/>
              <a:ext cx="2255125" cy="1235456"/>
              <a:chOff x="7956019" y="4411587"/>
              <a:chExt cx="2852460" cy="1491858"/>
            </a:xfrm>
          </p:grpSpPr>
          <p:pic>
            <p:nvPicPr>
              <p:cNvPr id="87" name="Picture 86"/>
              <p:cNvPicPr>
                <a:picLocks noChangeAspect="1"/>
              </p:cNvPicPr>
              <p:nvPr/>
            </p:nvPicPr>
            <p:blipFill>
              <a:blip r:embed="rId4"/>
              <a:stretch>
                <a:fillRect/>
              </a:stretch>
            </p:blipFill>
            <p:spPr>
              <a:xfrm>
                <a:off x="7956019" y="4520004"/>
                <a:ext cx="2197230" cy="1383441"/>
              </a:xfrm>
              <a:prstGeom prst="rect">
                <a:avLst/>
              </a:prstGeom>
            </p:spPr>
          </p:pic>
          <p:pic>
            <p:nvPicPr>
              <p:cNvPr id="88" name="Picture 87"/>
              <p:cNvPicPr>
                <a:picLocks noChangeAspect="1"/>
              </p:cNvPicPr>
              <p:nvPr/>
            </p:nvPicPr>
            <p:blipFill>
              <a:blip r:embed="rId5"/>
              <a:stretch>
                <a:fillRect/>
              </a:stretch>
            </p:blipFill>
            <p:spPr>
              <a:xfrm>
                <a:off x="9113837" y="4411587"/>
                <a:ext cx="1694642" cy="1180197"/>
              </a:xfrm>
              <a:prstGeom prst="rect">
                <a:avLst/>
              </a:prstGeom>
            </p:spPr>
          </p:pic>
        </p:grpSp>
        <p:pic>
          <p:nvPicPr>
            <p:cNvPr id="83" name="Picture 82"/>
            <p:cNvPicPr>
              <a:picLocks noChangeAspect="1"/>
            </p:cNvPicPr>
            <p:nvPr/>
          </p:nvPicPr>
          <p:blipFill>
            <a:blip r:embed="rId6"/>
            <a:stretch>
              <a:fillRect/>
            </a:stretch>
          </p:blipFill>
          <p:spPr>
            <a:xfrm>
              <a:off x="753302" y="2252975"/>
              <a:ext cx="1552500" cy="2958750"/>
            </a:xfrm>
            <a:prstGeom prst="rect">
              <a:avLst/>
            </a:prstGeom>
          </p:spPr>
        </p:pic>
        <p:sp>
          <p:nvSpPr>
            <p:cNvPr id="84" name="Right Arrow 83"/>
            <p:cNvSpPr/>
            <p:nvPr/>
          </p:nvSpPr>
          <p:spPr bwMode="auto">
            <a:xfrm>
              <a:off x="2446971" y="2990830"/>
              <a:ext cx="972023" cy="752313"/>
            </a:xfrm>
            <a:prstGeom prst="rightArrow">
              <a:avLst/>
            </a:prstGeom>
            <a:solidFill>
              <a:srgbClr val="D7D7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85" name="Rectangle 84"/>
            <p:cNvSpPr/>
            <p:nvPr/>
          </p:nvSpPr>
          <p:spPr>
            <a:xfrm>
              <a:off x="522260" y="1605194"/>
              <a:ext cx="2500649" cy="523280"/>
            </a:xfrm>
            <a:prstGeom prst="rect">
              <a:avLst/>
            </a:prstGeom>
            <a:noFill/>
          </p:spPr>
          <p:txBody>
            <a:bodyPr wrap="square" lIns="91427" tIns="45713" rIns="91427" bIns="45713">
              <a:spAutoFit/>
            </a:bodyPr>
            <a:lstStyle/>
            <a:p>
              <a:pPr algn="ctr"/>
              <a:r>
                <a:rPr lang="en-US" sz="2800" b="1" dirty="0">
                  <a:ln w="9525">
                    <a:noFill/>
                    <a:prstDash val="solid"/>
                  </a:ln>
                </a:rPr>
                <a:t>Contoso Corp</a:t>
              </a:r>
            </a:p>
          </p:txBody>
        </p:sp>
      </p:grpSp>
      <p:grpSp>
        <p:nvGrpSpPr>
          <p:cNvPr id="50" name="Group 49"/>
          <p:cNvGrpSpPr>
            <a:grpSpLocks noChangeAspect="1"/>
          </p:cNvGrpSpPr>
          <p:nvPr/>
        </p:nvGrpSpPr>
        <p:grpSpPr>
          <a:xfrm rot="1153166">
            <a:off x="10757520" y="91954"/>
            <a:ext cx="1596155" cy="1603322"/>
            <a:chOff x="2548829" y="997842"/>
            <a:chExt cx="4046344" cy="4168375"/>
          </a:xfrm>
        </p:grpSpPr>
        <p:grpSp>
          <p:nvGrpSpPr>
            <p:cNvPr id="51" name="Group 50"/>
            <p:cNvGrpSpPr>
              <a:grpSpLocks noChangeAspect="1"/>
            </p:cNvGrpSpPr>
            <p:nvPr/>
          </p:nvGrpSpPr>
          <p:grpSpPr>
            <a:xfrm>
              <a:off x="2548829" y="997842"/>
              <a:ext cx="4046344" cy="4168375"/>
              <a:chOff x="3534889" y="1525022"/>
              <a:chExt cx="5112679" cy="5266869"/>
            </a:xfrm>
          </p:grpSpPr>
          <p:sp>
            <p:nvSpPr>
              <p:cNvPr id="59" name="Freeform 58"/>
              <p:cNvSpPr/>
              <p:nvPr/>
            </p:nvSpPr>
            <p:spPr bwMode="auto">
              <a:xfrm rot="3890768">
                <a:off x="3867633" y="1841984"/>
                <a:ext cx="1561657" cy="2227145"/>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0" name="Freeform 59"/>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1" name="Freeform 60"/>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3" name="Freeform 62"/>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4" name="Freeform 63"/>
              <p:cNvSpPr/>
              <p:nvPr/>
            </p:nvSpPr>
            <p:spPr bwMode="auto">
              <a:xfrm rot="11160000" flipH="1" flipV="1">
                <a:off x="3546631" y="3696260"/>
                <a:ext cx="1561655" cy="2227146"/>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5" name="Freeform 64"/>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accent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
          <p:nvSpPr>
            <p:cNvPr id="52" name="Rectangle 51"/>
            <p:cNvSpPr/>
            <p:nvPr/>
          </p:nvSpPr>
          <p:spPr>
            <a:xfrm rot="716082">
              <a:off x="4220470" y="1388812"/>
              <a:ext cx="1261869" cy="409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ENROLLMENT</a:t>
              </a:r>
            </a:p>
          </p:txBody>
        </p:sp>
        <p:sp>
          <p:nvSpPr>
            <p:cNvPr id="53" name="Rectangle 52"/>
            <p:cNvSpPr/>
            <p:nvPr/>
          </p:nvSpPr>
          <p:spPr>
            <a:xfrm rot="4047511">
              <a:off x="5386592" y="2360231"/>
              <a:ext cx="1230252" cy="534924"/>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INVENTORY</a:t>
              </a:r>
            </a:p>
          </p:txBody>
        </p:sp>
        <p:sp>
          <p:nvSpPr>
            <p:cNvPr id="54" name="Rectangle 53"/>
            <p:cNvSpPr/>
            <p:nvPr/>
          </p:nvSpPr>
          <p:spPr>
            <a:xfrm rot="824205">
              <a:off x="3700370" y="4357101"/>
              <a:ext cx="1223280" cy="4520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APPLICATION  MANAGEMENT</a:t>
              </a:r>
            </a:p>
          </p:txBody>
        </p:sp>
        <p:sp>
          <p:nvSpPr>
            <p:cNvPr id="55" name="Rectangle 54"/>
            <p:cNvSpPr/>
            <p:nvPr/>
          </p:nvSpPr>
          <p:spPr>
            <a:xfrm rot="18421824">
              <a:off x="5071583" y="3857661"/>
              <a:ext cx="1406982" cy="3604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DEVICE CONFIGURATION &amp; SECURITY</a:t>
              </a:r>
            </a:p>
          </p:txBody>
        </p:sp>
        <p:sp>
          <p:nvSpPr>
            <p:cNvPr id="56" name="Rectangle 55"/>
            <p:cNvSpPr/>
            <p:nvPr/>
          </p:nvSpPr>
          <p:spPr>
            <a:xfrm rot="15340217">
              <a:off x="2597267" y="3375617"/>
              <a:ext cx="1110089" cy="3218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REMOTE ASSISTANCE </a:t>
              </a:r>
            </a:p>
          </p:txBody>
        </p:sp>
        <p:sp>
          <p:nvSpPr>
            <p:cNvPr id="57" name="Rectangle 56"/>
            <p:cNvSpPr/>
            <p:nvPr/>
          </p:nvSpPr>
          <p:spPr>
            <a:xfrm rot="18732548">
              <a:off x="2835193" y="1785844"/>
              <a:ext cx="1295488" cy="503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UNENROLLMENT</a:t>
              </a:r>
            </a:p>
          </p:txBody>
        </p:sp>
      </p:grpSp>
    </p:spTree>
    <p:extLst>
      <p:ext uri="{BB962C8B-B14F-4D97-AF65-F5344CB8AC3E}">
        <p14:creationId xmlns:p14="http://schemas.microsoft.com/office/powerpoint/2010/main" val="315908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82">
                                            <p:txEl>
                                              <p:pRg st="3" end="3"/>
                                            </p:txEl>
                                          </p:spTgt>
                                        </p:tgtEl>
                                        <p:attrNameLst>
                                          <p:attrName>style.visibility</p:attrName>
                                        </p:attrNameLst>
                                      </p:cBhvr>
                                      <p:to>
                                        <p:strVal val="visible"/>
                                      </p:to>
                                    </p:set>
                                    <p:animEffect transition="in" filter="fade">
                                      <p:cBhvr>
                                        <p:cTn id="27" dur="500"/>
                                        <p:tgtEl>
                                          <p:spTgt spid="82">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2">
                                            <p:txEl>
                                              <p:pRg st="9" end="9"/>
                                            </p:txEl>
                                          </p:spTgt>
                                        </p:tgtEl>
                                        <p:attrNameLst>
                                          <p:attrName>style.visibility</p:attrName>
                                        </p:attrNameLst>
                                      </p:cBhvr>
                                      <p:to>
                                        <p:strVal val="visible"/>
                                      </p:to>
                                    </p:set>
                                    <p:animEffect transition="in" filter="fade">
                                      <p:cBhvr>
                                        <p:cTn id="30" dur="500"/>
                                        <p:tgtEl>
                                          <p:spTgt spid="82">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2">
                                            <p:txEl>
                                              <p:pRg st="4" end="4"/>
                                            </p:txEl>
                                          </p:spTgt>
                                        </p:tgtEl>
                                        <p:attrNameLst>
                                          <p:attrName>style.visibility</p:attrName>
                                        </p:attrNameLst>
                                      </p:cBhvr>
                                      <p:to>
                                        <p:strVal val="visible"/>
                                      </p:to>
                                    </p:set>
                                    <p:animEffect transition="in" filter="fade">
                                      <p:cBhvr>
                                        <p:cTn id="33" dur="500"/>
                                        <p:tgtEl>
                                          <p:spTgt spid="82">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2">
                                            <p:txEl>
                                              <p:pRg st="5" end="5"/>
                                            </p:txEl>
                                          </p:spTgt>
                                        </p:tgtEl>
                                        <p:attrNameLst>
                                          <p:attrName>style.visibility</p:attrName>
                                        </p:attrNameLst>
                                      </p:cBhvr>
                                      <p:to>
                                        <p:strVal val="visible"/>
                                      </p:to>
                                    </p:set>
                                    <p:animEffect transition="in" filter="fade">
                                      <p:cBhvr>
                                        <p:cTn id="36" dur="500"/>
                                        <p:tgtEl>
                                          <p:spTgt spid="82">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2">
                                            <p:txEl>
                                              <p:pRg st="6" end="6"/>
                                            </p:txEl>
                                          </p:spTgt>
                                        </p:tgtEl>
                                        <p:attrNameLst>
                                          <p:attrName>style.visibility</p:attrName>
                                        </p:attrNameLst>
                                      </p:cBhvr>
                                      <p:to>
                                        <p:strVal val="visible"/>
                                      </p:to>
                                    </p:set>
                                    <p:animEffect transition="in" filter="fade">
                                      <p:cBhvr>
                                        <p:cTn id="39" dur="500"/>
                                        <p:tgtEl>
                                          <p:spTgt spid="82">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xEl>
                                              <p:pRg st="7" end="7"/>
                                            </p:txEl>
                                          </p:spTgt>
                                        </p:tgtEl>
                                        <p:attrNameLst>
                                          <p:attrName>style.visibility</p:attrName>
                                        </p:attrNameLst>
                                      </p:cBhvr>
                                      <p:to>
                                        <p:strVal val="visible"/>
                                      </p:to>
                                    </p:set>
                                    <p:animEffect transition="in" filter="fade">
                                      <p:cBhvr>
                                        <p:cTn id="42" dur="500"/>
                                        <p:tgtEl>
                                          <p:spTgt spid="8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be Provisioned (WICD)</a:t>
            </a:r>
          </a:p>
        </p:txBody>
      </p:sp>
      <p:sp>
        <p:nvSpPr>
          <p:cNvPr id="17" name="Rectangle 16"/>
          <p:cNvSpPr/>
          <p:nvPr/>
        </p:nvSpPr>
        <p:spPr bwMode="auto">
          <a:xfrm>
            <a:off x="580237" y="1592532"/>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Initial Setup</a:t>
            </a:r>
          </a:p>
        </p:txBody>
      </p:sp>
      <p:sp>
        <p:nvSpPr>
          <p:cNvPr id="18" name="Rectangle 17"/>
          <p:cNvSpPr/>
          <p:nvPr/>
        </p:nvSpPr>
        <p:spPr bwMode="auto">
          <a:xfrm>
            <a:off x="3475427" y="1592532"/>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Edition Upgrade</a:t>
            </a:r>
          </a:p>
        </p:txBody>
      </p:sp>
      <p:sp>
        <p:nvSpPr>
          <p:cNvPr id="19" name="Rectangle 18"/>
          <p:cNvSpPr/>
          <p:nvPr/>
        </p:nvSpPr>
        <p:spPr bwMode="auto">
          <a:xfrm>
            <a:off x="6370615" y="1597657"/>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Certificates</a:t>
            </a:r>
          </a:p>
        </p:txBody>
      </p:sp>
      <p:sp>
        <p:nvSpPr>
          <p:cNvPr id="20" name="Rectangle 19"/>
          <p:cNvSpPr/>
          <p:nvPr/>
        </p:nvSpPr>
        <p:spPr bwMode="auto">
          <a:xfrm>
            <a:off x="9265805" y="1592532"/>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Connectivity Profiles</a:t>
            </a:r>
          </a:p>
        </p:txBody>
      </p:sp>
      <p:sp>
        <p:nvSpPr>
          <p:cNvPr id="21" name="Rectangle 20"/>
          <p:cNvSpPr/>
          <p:nvPr/>
        </p:nvSpPr>
        <p:spPr bwMode="auto">
          <a:xfrm>
            <a:off x="580237" y="3116317"/>
            <a:ext cx="2666621" cy="1295216"/>
          </a:xfrm>
          <a:prstGeom prst="rect">
            <a:avLst/>
          </a:prstGeom>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Management Enrollment</a:t>
            </a:r>
          </a:p>
        </p:txBody>
      </p:sp>
      <p:sp>
        <p:nvSpPr>
          <p:cNvPr id="22" name="Rectangle 21"/>
          <p:cNvSpPr/>
          <p:nvPr/>
        </p:nvSpPr>
        <p:spPr bwMode="auto">
          <a:xfrm>
            <a:off x="3475427" y="3123299"/>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Modern </a:t>
            </a:r>
          </a:p>
          <a:p>
            <a:pPr algn="ctr" defTabSz="932219" fontAlgn="base">
              <a:spcBef>
                <a:spcPct val="0"/>
              </a:spcBef>
              <a:spcAft>
                <a:spcPct val="0"/>
              </a:spcAft>
            </a:pPr>
            <a:r>
              <a:rPr lang="en-US" sz="2000" dirty="0">
                <a:gradFill>
                  <a:gsLst>
                    <a:gs pos="16814">
                      <a:srgbClr val="FFFFFF"/>
                    </a:gs>
                    <a:gs pos="46000">
                      <a:srgbClr val="FFFFFF"/>
                    </a:gs>
                  </a:gsLst>
                  <a:lin ang="5400000" scaled="0"/>
                </a:gradFill>
              </a:rPr>
              <a:t>Applications</a:t>
            </a:r>
          </a:p>
        </p:txBody>
      </p:sp>
      <p:sp>
        <p:nvSpPr>
          <p:cNvPr id="23" name="Rectangle 22"/>
          <p:cNvSpPr/>
          <p:nvPr/>
        </p:nvSpPr>
        <p:spPr bwMode="auto">
          <a:xfrm>
            <a:off x="6370615" y="3116317"/>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Win32 Applications </a:t>
            </a:r>
          </a:p>
          <a:p>
            <a:pPr algn="ctr" defTabSz="932219" fontAlgn="base">
              <a:spcBef>
                <a:spcPct val="0"/>
              </a:spcBef>
              <a:spcAft>
                <a:spcPct val="0"/>
              </a:spcAft>
            </a:pPr>
            <a:r>
              <a:rPr lang="en-US" sz="2000" dirty="0">
                <a:gradFill>
                  <a:gsLst>
                    <a:gs pos="16814">
                      <a:srgbClr val="FFFFFF"/>
                    </a:gs>
                    <a:gs pos="46000">
                      <a:srgbClr val="FFFFFF"/>
                    </a:gs>
                  </a:gsLst>
                  <a:lin ang="5400000" scaled="0"/>
                </a:gradFill>
              </a:rPr>
              <a:t>Scripts</a:t>
            </a:r>
          </a:p>
        </p:txBody>
      </p:sp>
      <p:sp>
        <p:nvSpPr>
          <p:cNvPr id="24" name="Rectangle 23"/>
          <p:cNvSpPr/>
          <p:nvPr/>
        </p:nvSpPr>
        <p:spPr bwMode="auto">
          <a:xfrm>
            <a:off x="9265805" y="3116317"/>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Enterprise Policies</a:t>
            </a:r>
          </a:p>
        </p:txBody>
      </p:sp>
      <p:sp>
        <p:nvSpPr>
          <p:cNvPr id="25" name="Rectangle 24"/>
          <p:cNvSpPr/>
          <p:nvPr/>
        </p:nvSpPr>
        <p:spPr bwMode="auto">
          <a:xfrm>
            <a:off x="580237" y="4615703"/>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Offline content</a:t>
            </a:r>
          </a:p>
        </p:txBody>
      </p:sp>
      <p:sp>
        <p:nvSpPr>
          <p:cNvPr id="26" name="Rectangle 25"/>
          <p:cNvSpPr/>
          <p:nvPr/>
        </p:nvSpPr>
        <p:spPr bwMode="auto">
          <a:xfrm>
            <a:off x="3475427" y="4622686"/>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Browser Settings</a:t>
            </a:r>
          </a:p>
        </p:txBody>
      </p:sp>
      <p:sp>
        <p:nvSpPr>
          <p:cNvPr id="27" name="Rectangle 26"/>
          <p:cNvSpPr/>
          <p:nvPr/>
        </p:nvSpPr>
        <p:spPr bwMode="auto">
          <a:xfrm>
            <a:off x="6370615" y="4615703"/>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Start Menu Customization</a:t>
            </a:r>
          </a:p>
        </p:txBody>
      </p:sp>
      <p:sp>
        <p:nvSpPr>
          <p:cNvPr id="28" name="Rectangle 27"/>
          <p:cNvSpPr/>
          <p:nvPr/>
        </p:nvSpPr>
        <p:spPr bwMode="auto">
          <a:xfrm>
            <a:off x="9265805" y="4622686"/>
            <a:ext cx="2666621" cy="129521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2000" dirty="0">
                <a:gradFill>
                  <a:gsLst>
                    <a:gs pos="16814">
                      <a:srgbClr val="FFFFFF"/>
                    </a:gs>
                    <a:gs pos="46000">
                      <a:srgbClr val="FFFFFF"/>
                    </a:gs>
                  </a:gsLst>
                  <a:lin ang="5400000" scaled="0"/>
                </a:gradFill>
              </a:rPr>
              <a:t>Assigned Access</a:t>
            </a:r>
          </a:p>
        </p:txBody>
      </p:sp>
    </p:spTree>
    <p:extLst>
      <p:ext uri="{BB962C8B-B14F-4D97-AF65-F5344CB8AC3E}">
        <p14:creationId xmlns:p14="http://schemas.microsoft.com/office/powerpoint/2010/main" val="219153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91285" y="1588755"/>
            <a:ext cx="6131854" cy="4856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Condition Access / Health Attestation</a:t>
            </a:r>
            <a:br>
              <a:rPr lang="en-US" dirty="0"/>
            </a:br>
            <a:r>
              <a:rPr lang="en-US" sz="3599" dirty="0">
                <a:solidFill>
                  <a:schemeClr val="tx2"/>
                </a:solidFill>
              </a:rPr>
              <a:t>Need access? Prove you’re healthy</a:t>
            </a:r>
          </a:p>
        </p:txBody>
      </p:sp>
      <p:sp>
        <p:nvSpPr>
          <p:cNvPr id="2" name="Text Placeholder 1"/>
          <p:cNvSpPr>
            <a:spLocks noGrp="1"/>
          </p:cNvSpPr>
          <p:nvPr>
            <p:ph type="body" sz="quarter" idx="4294967295"/>
          </p:nvPr>
        </p:nvSpPr>
        <p:spPr>
          <a:xfrm>
            <a:off x="5802955" y="1995832"/>
            <a:ext cx="6606498" cy="4400274"/>
          </a:xfrm>
        </p:spPr>
        <p:txBody>
          <a:bodyPr/>
          <a:lstStyle/>
          <a:p>
            <a:pPr marL="101580" indent="0">
              <a:buNone/>
            </a:pPr>
            <a:r>
              <a:rPr lang="en-US" sz="3199" dirty="0">
                <a:solidFill>
                  <a:schemeClr val="tx2"/>
                </a:solidFill>
                <a:latin typeface="+mn-lt"/>
              </a:rPr>
              <a:t>MDM evaluates compliance</a:t>
            </a:r>
          </a:p>
          <a:p>
            <a:pPr marL="219360" lvl="1" indent="0">
              <a:buNone/>
            </a:pPr>
            <a:r>
              <a:rPr lang="en-US" sz="2800" spc="-102" dirty="0" err="1">
                <a:ln w="3175">
                  <a:noFill/>
                </a:ln>
                <a:latin typeface="+mj-lt"/>
                <a:cs typeface="Segoe UI" pitchFamily="34" charset="0"/>
              </a:rPr>
              <a:t>HealthAttestation</a:t>
            </a:r>
            <a:r>
              <a:rPr lang="en-US" sz="2800" spc="-102" dirty="0">
                <a:ln w="3175">
                  <a:noFill/>
                </a:ln>
                <a:latin typeface="+mj-lt"/>
                <a:cs typeface="Segoe UI" pitchFamily="34" charset="0"/>
              </a:rPr>
              <a:t> CSP</a:t>
            </a:r>
            <a:br>
              <a:rPr lang="en-US" sz="1199" spc="-102" dirty="0">
                <a:ln w="3175">
                  <a:noFill/>
                </a:ln>
                <a:latin typeface="+mj-lt"/>
                <a:cs typeface="Segoe UI" pitchFamily="34" charset="0"/>
              </a:rPr>
            </a:br>
            <a:br>
              <a:rPr lang="en-US" sz="1199" spc="-102" dirty="0">
                <a:ln w="3175">
                  <a:noFill/>
                </a:ln>
                <a:latin typeface="+mj-lt"/>
                <a:cs typeface="Segoe UI" pitchFamily="34" charset="0"/>
              </a:rPr>
            </a:br>
            <a:r>
              <a:rPr lang="en-US" sz="3199" dirty="0">
                <a:solidFill>
                  <a:schemeClr val="tx2"/>
                </a:solidFill>
              </a:rPr>
              <a:t>Device health attestation</a:t>
            </a:r>
          </a:p>
          <a:p>
            <a:pPr marL="219360" indent="0">
              <a:buNone/>
            </a:pPr>
            <a:r>
              <a:rPr lang="en-US" sz="2800" spc="-102" dirty="0">
                <a:ln w="3175">
                  <a:noFill/>
                </a:ln>
                <a:cs typeface="Segoe UI" pitchFamily="34" charset="0"/>
              </a:rPr>
              <a:t>Provable Health</a:t>
            </a:r>
            <a:br>
              <a:rPr lang="en-US" sz="1199" spc="-102" dirty="0">
                <a:ln w="3175">
                  <a:noFill/>
                </a:ln>
                <a:cs typeface="Segoe UI" pitchFamily="34" charset="0"/>
              </a:rPr>
            </a:br>
            <a:endParaRPr lang="en-US" sz="1199" dirty="0">
              <a:solidFill>
                <a:schemeClr val="tx1"/>
              </a:solidFill>
              <a:latin typeface="Segoe UI Light" panose="020B0502040204020203" pitchFamily="34" charset="0"/>
              <a:cs typeface="Segoe UI Light" panose="020B0502040204020203" pitchFamily="34" charset="0"/>
            </a:endParaRPr>
          </a:p>
          <a:p>
            <a:pPr marL="219360" indent="0">
              <a:buClr>
                <a:srgbClr val="FFFFFF"/>
              </a:buClr>
              <a:buNone/>
            </a:pPr>
            <a:r>
              <a:rPr lang="en-US" sz="3199" dirty="0">
                <a:solidFill>
                  <a:schemeClr val="tx2"/>
                </a:solidFill>
                <a:latin typeface="+mn-lt"/>
              </a:rPr>
              <a:t>Compliance Rules</a:t>
            </a:r>
          </a:p>
          <a:p>
            <a:pPr marL="342834" lvl="1" indent="0">
              <a:buNone/>
            </a:pPr>
            <a:r>
              <a:rPr lang="en-US" sz="2800" spc="-102" dirty="0">
                <a:ln w="3175">
                  <a:noFill/>
                </a:ln>
                <a:solidFill>
                  <a:schemeClr val="tx1"/>
                </a:solidFill>
                <a:latin typeface="Segoe UI Light"/>
                <a:cs typeface="Segoe UI" pitchFamily="34" charset="0"/>
              </a:rPr>
              <a:t>Is device patched?</a:t>
            </a:r>
          </a:p>
          <a:p>
            <a:pPr marL="342834" lvl="1" indent="0">
              <a:buNone/>
            </a:pPr>
            <a:r>
              <a:rPr lang="en-US" sz="2800" spc="-102" dirty="0">
                <a:ln w="3175">
                  <a:noFill/>
                </a:ln>
                <a:solidFill>
                  <a:schemeClr val="tx1"/>
                </a:solidFill>
                <a:latin typeface="Segoe UI Light"/>
                <a:cs typeface="Segoe UI" pitchFamily="34" charset="0"/>
              </a:rPr>
              <a:t>Is Firewall enabled?</a:t>
            </a:r>
          </a:p>
          <a:p>
            <a:pPr marL="342834" lvl="1" indent="0">
              <a:buNone/>
            </a:pPr>
            <a:r>
              <a:rPr lang="en-US" sz="2800" spc="-102" dirty="0">
                <a:ln w="3175">
                  <a:noFill/>
                </a:ln>
                <a:solidFill>
                  <a:schemeClr val="tx1"/>
                </a:solidFill>
                <a:latin typeface="Segoe UI Light"/>
                <a:cs typeface="Segoe UI" pitchFamily="34" charset="0"/>
              </a:rPr>
              <a:t>Is Antivirus &amp; real time protection enabled?</a:t>
            </a:r>
          </a:p>
        </p:txBody>
      </p:sp>
      <p:grpSp>
        <p:nvGrpSpPr>
          <p:cNvPr id="66" name="Group 65"/>
          <p:cNvGrpSpPr>
            <a:grpSpLocks noChangeAspect="1"/>
          </p:cNvGrpSpPr>
          <p:nvPr/>
        </p:nvGrpSpPr>
        <p:grpSpPr>
          <a:xfrm rot="1153166">
            <a:off x="10163441" y="31330"/>
            <a:ext cx="2267676" cy="2277857"/>
            <a:chOff x="2548829" y="997842"/>
            <a:chExt cx="4046344" cy="4168375"/>
          </a:xfrm>
        </p:grpSpPr>
        <p:grpSp>
          <p:nvGrpSpPr>
            <p:cNvPr id="67" name="Group 66"/>
            <p:cNvGrpSpPr>
              <a:grpSpLocks noChangeAspect="1"/>
            </p:cNvGrpSpPr>
            <p:nvPr/>
          </p:nvGrpSpPr>
          <p:grpSpPr>
            <a:xfrm>
              <a:off x="2548829" y="997842"/>
              <a:ext cx="4046344" cy="4168375"/>
              <a:chOff x="3534889" y="1525022"/>
              <a:chExt cx="5112679" cy="5266869"/>
            </a:xfrm>
          </p:grpSpPr>
          <p:sp>
            <p:nvSpPr>
              <p:cNvPr id="78" name="Freeform 77"/>
              <p:cNvSpPr/>
              <p:nvPr/>
            </p:nvSpPr>
            <p:spPr bwMode="auto">
              <a:xfrm rot="3890768">
                <a:off x="3867633" y="1841984"/>
                <a:ext cx="1561657" cy="2227145"/>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79" name="Freeform 78"/>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80" name="Freeform 79"/>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accent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81" name="Freeform 80"/>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82" name="Freeform 81"/>
              <p:cNvSpPr/>
              <p:nvPr/>
            </p:nvSpPr>
            <p:spPr bwMode="auto">
              <a:xfrm rot="11160000" flipH="1" flipV="1">
                <a:off x="3546630" y="3696260"/>
                <a:ext cx="1561655"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83" name="Freeform 82"/>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
          <p:nvSpPr>
            <p:cNvPr id="68" name="Rectangle 67"/>
            <p:cNvSpPr/>
            <p:nvPr/>
          </p:nvSpPr>
          <p:spPr>
            <a:xfrm rot="716082">
              <a:off x="4220470" y="1388812"/>
              <a:ext cx="1261869" cy="409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ENROLLMENT</a:t>
              </a:r>
            </a:p>
          </p:txBody>
        </p:sp>
        <p:sp>
          <p:nvSpPr>
            <p:cNvPr id="69" name="Rectangle 68"/>
            <p:cNvSpPr/>
            <p:nvPr/>
          </p:nvSpPr>
          <p:spPr>
            <a:xfrm rot="4047511">
              <a:off x="5386592" y="2360231"/>
              <a:ext cx="1230252" cy="534924"/>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INVENTORY</a:t>
              </a:r>
            </a:p>
          </p:txBody>
        </p:sp>
        <p:sp>
          <p:nvSpPr>
            <p:cNvPr id="70" name="Rectangle 69"/>
            <p:cNvSpPr/>
            <p:nvPr/>
          </p:nvSpPr>
          <p:spPr>
            <a:xfrm rot="824205">
              <a:off x="3700370" y="4357101"/>
              <a:ext cx="1223280" cy="4520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APPLICATION  MANAGEMENT</a:t>
              </a:r>
            </a:p>
          </p:txBody>
        </p:sp>
        <p:sp>
          <p:nvSpPr>
            <p:cNvPr id="71" name="Rectangle 70"/>
            <p:cNvSpPr/>
            <p:nvPr/>
          </p:nvSpPr>
          <p:spPr>
            <a:xfrm rot="18421824">
              <a:off x="5071583" y="3857661"/>
              <a:ext cx="1406982" cy="3604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DEVICE CONFIGURATION &amp; SECURITY</a:t>
              </a:r>
            </a:p>
          </p:txBody>
        </p:sp>
        <p:sp>
          <p:nvSpPr>
            <p:cNvPr id="72" name="Rectangle 71"/>
            <p:cNvSpPr/>
            <p:nvPr/>
          </p:nvSpPr>
          <p:spPr>
            <a:xfrm rot="15340217">
              <a:off x="2597267" y="3375617"/>
              <a:ext cx="1110089" cy="3218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REMOTE ASSISTANCE </a:t>
              </a:r>
            </a:p>
          </p:txBody>
        </p:sp>
        <p:sp>
          <p:nvSpPr>
            <p:cNvPr id="73" name="Rectangle 72"/>
            <p:cNvSpPr/>
            <p:nvPr/>
          </p:nvSpPr>
          <p:spPr>
            <a:xfrm rot="18732548">
              <a:off x="2835193" y="1785844"/>
              <a:ext cx="1295488" cy="503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UNENROLLMENT</a:t>
              </a:r>
            </a:p>
          </p:txBody>
        </p:sp>
      </p:grpSp>
      <p:pic>
        <p:nvPicPr>
          <p:cNvPr id="5" name="Picture 4"/>
          <p:cNvPicPr>
            <a:picLocks noChangeAspect="1"/>
          </p:cNvPicPr>
          <p:nvPr/>
        </p:nvPicPr>
        <p:blipFill>
          <a:blip r:embed="rId3"/>
          <a:stretch>
            <a:fillRect/>
          </a:stretch>
        </p:blipFill>
        <p:spPr>
          <a:xfrm>
            <a:off x="9774454" y="2602422"/>
            <a:ext cx="2509784" cy="2193165"/>
          </a:xfrm>
          <a:prstGeom prst="rect">
            <a:avLst/>
          </a:prstGeom>
        </p:spPr>
      </p:pic>
      <p:grpSp>
        <p:nvGrpSpPr>
          <p:cNvPr id="141" name="Group 140"/>
          <p:cNvGrpSpPr/>
          <p:nvPr/>
        </p:nvGrpSpPr>
        <p:grpSpPr>
          <a:xfrm>
            <a:off x="185888" y="2703743"/>
            <a:ext cx="5447792" cy="2819369"/>
            <a:chOff x="838125" y="2260985"/>
            <a:chExt cx="5341457" cy="2764338"/>
          </a:xfrm>
        </p:grpSpPr>
        <p:grpSp>
          <p:nvGrpSpPr>
            <p:cNvPr id="142" name="Group 141"/>
            <p:cNvGrpSpPr/>
            <p:nvPr/>
          </p:nvGrpSpPr>
          <p:grpSpPr>
            <a:xfrm>
              <a:off x="2438401" y="3223773"/>
              <a:ext cx="2010826" cy="766053"/>
              <a:chOff x="1004937" y="2670099"/>
              <a:chExt cx="2851831" cy="766053"/>
            </a:xfrm>
          </p:grpSpPr>
          <p:cxnSp>
            <p:nvCxnSpPr>
              <p:cNvPr id="214" name="Straight Arrow Connector 213"/>
              <p:cNvCxnSpPr/>
              <p:nvPr/>
            </p:nvCxnSpPr>
            <p:spPr>
              <a:xfrm flipH="1">
                <a:off x="1004937" y="2670099"/>
                <a:ext cx="2851831" cy="0"/>
              </a:xfrm>
              <a:prstGeom prst="straightConnector1">
                <a:avLst/>
              </a:prstGeom>
              <a:noFill/>
              <a:ln w="76200" cap="flat" cmpd="sng" algn="ctr">
                <a:solidFill>
                  <a:srgbClr val="FFFFFF"/>
                </a:solidFill>
                <a:prstDash val="solid"/>
                <a:headEnd type="triangle"/>
                <a:tailEnd type="none"/>
              </a:ln>
              <a:effectLst/>
            </p:spPr>
          </p:cxnSp>
          <p:cxnSp>
            <p:nvCxnSpPr>
              <p:cNvPr id="215" name="Straight Arrow Connector 214"/>
              <p:cNvCxnSpPr/>
              <p:nvPr/>
            </p:nvCxnSpPr>
            <p:spPr>
              <a:xfrm flipH="1">
                <a:off x="1004937" y="3436152"/>
                <a:ext cx="2851831" cy="0"/>
              </a:xfrm>
              <a:prstGeom prst="straightConnector1">
                <a:avLst/>
              </a:prstGeom>
              <a:noFill/>
              <a:ln w="76200" cap="flat" cmpd="sng" algn="ctr">
                <a:solidFill>
                  <a:srgbClr val="FFFFFF"/>
                </a:solidFill>
                <a:prstDash val="solid"/>
                <a:headEnd type="none"/>
                <a:tailEnd type="triangle"/>
              </a:ln>
              <a:effectLst/>
            </p:spPr>
          </p:cxnSp>
        </p:grpSp>
        <p:grpSp>
          <p:nvGrpSpPr>
            <p:cNvPr id="143" name="Group 142"/>
            <p:cNvGrpSpPr/>
            <p:nvPr/>
          </p:nvGrpSpPr>
          <p:grpSpPr>
            <a:xfrm>
              <a:off x="4838252" y="2260985"/>
              <a:ext cx="1341330" cy="2764338"/>
              <a:chOff x="8019594" y="4262536"/>
              <a:chExt cx="1371601" cy="2826723"/>
            </a:xfrm>
          </p:grpSpPr>
          <p:grpSp>
            <p:nvGrpSpPr>
              <p:cNvPr id="208" name="Group 207"/>
              <p:cNvGrpSpPr/>
              <p:nvPr/>
            </p:nvGrpSpPr>
            <p:grpSpPr>
              <a:xfrm>
                <a:off x="8019594" y="4262536"/>
                <a:ext cx="1371601" cy="1371600"/>
                <a:chOff x="8052342" y="5302735"/>
                <a:chExt cx="1371601" cy="1371600"/>
              </a:xfrm>
            </p:grpSpPr>
            <p:sp>
              <p:nvSpPr>
                <p:cNvPr id="212" name="Rectangle 211"/>
                <p:cNvSpPr/>
                <p:nvPr/>
              </p:nvSpPr>
              <p:spPr bwMode="auto">
                <a:xfrm flipH="1">
                  <a:off x="8052342" y="5302735"/>
                  <a:ext cx="1371601" cy="13716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39891"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solidFill>
                        <a:srgbClr val="FFB900"/>
                      </a:solidFill>
                      <a:latin typeface="Segoe UI"/>
                      <a:ea typeface="Segoe UI" pitchFamily="34" charset="0"/>
                      <a:cs typeface="Segoe UI" pitchFamily="34" charset="0"/>
                    </a:rPr>
                    <a:t>Documents</a:t>
                  </a:r>
                </a:p>
              </p:txBody>
            </p:sp>
            <p:sp>
              <p:nvSpPr>
                <p:cNvPr id="213" name="Freeform 22"/>
                <p:cNvSpPr>
                  <a:spLocks noChangeAspect="1" noEditPoints="1"/>
                </p:cNvSpPr>
                <p:nvPr/>
              </p:nvSpPr>
              <p:spPr bwMode="black">
                <a:xfrm>
                  <a:off x="8453093" y="5869867"/>
                  <a:ext cx="570101" cy="355842"/>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B900"/>
                </a:solidFill>
                <a:ln>
                  <a:noFill/>
                </a:ln>
              </p:spPr>
              <p:txBody>
                <a:bodyPr vert="horz" wrap="square" lIns="91405" tIns="45703" rIns="91405" bIns="45703" numCol="1" anchor="t" anchorCtr="0" compatLnSpc="1">
                  <a:prstTxWarp prst="textNoShape">
                    <a:avLst/>
                  </a:prstTxWarp>
                </a:bodyPr>
                <a:lstStyle/>
                <a:p>
                  <a:pPr algn="ctr" defTabSz="932377">
                    <a:defRPr/>
                  </a:pPr>
                  <a:endParaRPr lang="en-US" sz="1836" kern="0" dirty="0">
                    <a:solidFill>
                      <a:srgbClr val="FFFFFF"/>
                    </a:solidFill>
                  </a:endParaRPr>
                </a:p>
              </p:txBody>
            </p:sp>
          </p:grpSp>
          <p:grpSp>
            <p:nvGrpSpPr>
              <p:cNvPr id="209" name="Group 208"/>
              <p:cNvGrpSpPr/>
              <p:nvPr/>
            </p:nvGrpSpPr>
            <p:grpSpPr>
              <a:xfrm>
                <a:off x="8019594" y="5717659"/>
                <a:ext cx="1371600" cy="1371600"/>
                <a:chOff x="8019594" y="5717659"/>
                <a:chExt cx="1371600" cy="1371600"/>
              </a:xfrm>
            </p:grpSpPr>
            <p:sp>
              <p:nvSpPr>
                <p:cNvPr id="210" name="Rectangle 209"/>
                <p:cNvSpPr/>
                <p:nvPr/>
              </p:nvSpPr>
              <p:spPr bwMode="auto">
                <a:xfrm flipH="1">
                  <a:off x="8019594" y="5717659"/>
                  <a:ext cx="1371600" cy="13716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39891"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solidFill>
                        <a:srgbClr val="FFB900"/>
                      </a:solidFill>
                      <a:latin typeface="Segoe UI"/>
                      <a:ea typeface="Segoe UI" pitchFamily="34" charset="0"/>
                      <a:cs typeface="Segoe UI" pitchFamily="34" charset="0"/>
                    </a:rPr>
                    <a:t>Email</a:t>
                  </a:r>
                </a:p>
              </p:txBody>
            </p:sp>
            <p:sp>
              <p:nvSpPr>
                <p:cNvPr id="211" name="Freeform 210"/>
                <p:cNvSpPr>
                  <a:spLocks noChangeAspect="1"/>
                </p:cNvSpPr>
                <p:nvPr/>
              </p:nvSpPr>
              <p:spPr bwMode="black">
                <a:xfrm>
                  <a:off x="8510631" y="6346847"/>
                  <a:ext cx="412459" cy="293786"/>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09" tIns="146247" rIns="182809" bIns="146247" numCol="1" spcCol="0" rtlCol="0" fromWordArt="0" anchor="t" anchorCtr="0" forceAA="0" compatLnSpc="1">
                  <a:prstTxWarp prst="textNoShape">
                    <a:avLst/>
                  </a:prstTxWarp>
                  <a:noAutofit/>
                </a:bodyPr>
                <a:lstStyle/>
                <a:p>
                  <a:pPr algn="ctr" defTabSz="93210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44" name="Group 143"/>
            <p:cNvGrpSpPr/>
            <p:nvPr/>
          </p:nvGrpSpPr>
          <p:grpSpPr>
            <a:xfrm>
              <a:off x="1117942" y="2494777"/>
              <a:ext cx="778552" cy="2015223"/>
              <a:chOff x="1190512" y="2494777"/>
              <a:chExt cx="778552" cy="2015223"/>
            </a:xfrm>
            <a:solidFill>
              <a:srgbClr val="FFFFFF"/>
            </a:solidFill>
          </p:grpSpPr>
          <p:sp>
            <p:nvSpPr>
              <p:cNvPr id="206" name="Freeform 205"/>
              <p:cNvSpPr>
                <a:spLocks/>
              </p:cNvSpPr>
              <p:nvPr/>
            </p:nvSpPr>
            <p:spPr bwMode="black">
              <a:xfrm flipH="1">
                <a:off x="1190512" y="2868047"/>
                <a:ext cx="778552" cy="1641953"/>
              </a:xfrm>
              <a:custGeom>
                <a:avLst/>
                <a:gdLst>
                  <a:gd name="connsiteX0" fmla="*/ 132681 w 481231"/>
                  <a:gd name="connsiteY0" fmla="*/ 0 h 1014908"/>
                  <a:gd name="connsiteX1" fmla="*/ 233104 w 481231"/>
                  <a:gd name="connsiteY1" fmla="*/ 0 h 1014908"/>
                  <a:gd name="connsiteX2" fmla="*/ 248127 w 481231"/>
                  <a:gd name="connsiteY2" fmla="*/ 0 h 1014908"/>
                  <a:gd name="connsiteX3" fmla="*/ 348550 w 481231"/>
                  <a:gd name="connsiteY3" fmla="*/ 0 h 1014908"/>
                  <a:gd name="connsiteX4" fmla="*/ 481231 w 481231"/>
                  <a:gd name="connsiteY4" fmla="*/ 131735 h 1014908"/>
                  <a:gd name="connsiteX5" fmla="*/ 481231 w 481231"/>
                  <a:gd name="connsiteY5" fmla="*/ 449300 h 1014908"/>
                  <a:gd name="connsiteX6" fmla="*/ 436716 w 481231"/>
                  <a:gd name="connsiteY6" fmla="*/ 494565 h 1014908"/>
                  <a:gd name="connsiteX7" fmla="*/ 392246 w 481231"/>
                  <a:gd name="connsiteY7" fmla="*/ 449300 h 1014908"/>
                  <a:gd name="connsiteX8" fmla="*/ 392246 w 481231"/>
                  <a:gd name="connsiteY8" fmla="*/ 162385 h 1014908"/>
                  <a:gd name="connsiteX9" fmla="*/ 368784 w 481231"/>
                  <a:gd name="connsiteY9" fmla="*/ 162385 h 1014908"/>
                  <a:gd name="connsiteX10" fmla="*/ 368784 w 481231"/>
                  <a:gd name="connsiteY10" fmla="*/ 955130 h 1014908"/>
                  <a:gd name="connsiteX11" fmla="*/ 308081 w 481231"/>
                  <a:gd name="connsiteY11" fmla="*/ 1014908 h 1014908"/>
                  <a:gd name="connsiteX12" fmla="*/ 248198 w 481231"/>
                  <a:gd name="connsiteY12" fmla="*/ 955130 h 1014908"/>
                  <a:gd name="connsiteX13" fmla="*/ 248198 w 481231"/>
                  <a:gd name="connsiteY13" fmla="*/ 496899 h 1014908"/>
                  <a:gd name="connsiteX14" fmla="*/ 248127 w 481231"/>
                  <a:gd name="connsiteY14" fmla="*/ 496899 h 1014908"/>
                  <a:gd name="connsiteX15" fmla="*/ 233104 w 481231"/>
                  <a:gd name="connsiteY15" fmla="*/ 496899 h 1014908"/>
                  <a:gd name="connsiteX16" fmla="*/ 233033 w 481231"/>
                  <a:gd name="connsiteY16" fmla="*/ 496899 h 1014908"/>
                  <a:gd name="connsiteX17" fmla="*/ 233033 w 481231"/>
                  <a:gd name="connsiteY17" fmla="*/ 955130 h 1014908"/>
                  <a:gd name="connsiteX18" fmla="*/ 173150 w 481231"/>
                  <a:gd name="connsiteY18" fmla="*/ 1014908 h 1014908"/>
                  <a:gd name="connsiteX19" fmla="*/ 112447 w 481231"/>
                  <a:gd name="connsiteY19" fmla="*/ 955130 h 1014908"/>
                  <a:gd name="connsiteX20" fmla="*/ 112447 w 481231"/>
                  <a:gd name="connsiteY20" fmla="*/ 162385 h 1014908"/>
                  <a:gd name="connsiteX21" fmla="*/ 88985 w 481231"/>
                  <a:gd name="connsiteY21" fmla="*/ 162385 h 1014908"/>
                  <a:gd name="connsiteX22" fmla="*/ 88985 w 481231"/>
                  <a:gd name="connsiteY22" fmla="*/ 449300 h 1014908"/>
                  <a:gd name="connsiteX23" fmla="*/ 44515 w 481231"/>
                  <a:gd name="connsiteY23" fmla="*/ 494565 h 1014908"/>
                  <a:gd name="connsiteX24" fmla="*/ 0 w 481231"/>
                  <a:gd name="connsiteY24" fmla="*/ 449300 h 1014908"/>
                  <a:gd name="connsiteX25" fmla="*/ 0 w 481231"/>
                  <a:gd name="connsiteY25" fmla="*/ 131735 h 1014908"/>
                  <a:gd name="connsiteX26" fmla="*/ 132681 w 481231"/>
                  <a:gd name="connsiteY26" fmla="*/ 0 h 101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231" h="1014908">
                    <a:moveTo>
                      <a:pt x="132681" y="0"/>
                    </a:moveTo>
                    <a:lnTo>
                      <a:pt x="233104" y="0"/>
                    </a:lnTo>
                    <a:lnTo>
                      <a:pt x="248127" y="0"/>
                    </a:lnTo>
                    <a:lnTo>
                      <a:pt x="348550" y="0"/>
                    </a:lnTo>
                    <a:cubicBezTo>
                      <a:pt x="422165" y="0"/>
                      <a:pt x="481231" y="58966"/>
                      <a:pt x="481231" y="131735"/>
                    </a:cubicBezTo>
                    <a:lnTo>
                      <a:pt x="481231" y="449300"/>
                    </a:lnTo>
                    <a:cubicBezTo>
                      <a:pt x="481231" y="474368"/>
                      <a:pt x="460997" y="494565"/>
                      <a:pt x="436716" y="494565"/>
                    </a:cubicBezTo>
                    <a:cubicBezTo>
                      <a:pt x="411662" y="494565"/>
                      <a:pt x="392246" y="474368"/>
                      <a:pt x="392246" y="449300"/>
                    </a:cubicBezTo>
                    <a:lnTo>
                      <a:pt x="392246" y="162385"/>
                    </a:lnTo>
                    <a:lnTo>
                      <a:pt x="368784" y="162385"/>
                    </a:lnTo>
                    <a:lnTo>
                      <a:pt x="368784" y="955130"/>
                    </a:lnTo>
                    <a:cubicBezTo>
                      <a:pt x="368784" y="988216"/>
                      <a:pt x="341275" y="1014908"/>
                      <a:pt x="308081" y="1014908"/>
                    </a:cubicBezTo>
                    <a:cubicBezTo>
                      <a:pt x="274934" y="1014908"/>
                      <a:pt x="248198" y="988216"/>
                      <a:pt x="248198" y="955130"/>
                    </a:cubicBezTo>
                    <a:lnTo>
                      <a:pt x="248198" y="496899"/>
                    </a:lnTo>
                    <a:lnTo>
                      <a:pt x="248127" y="496899"/>
                    </a:lnTo>
                    <a:lnTo>
                      <a:pt x="233104" y="496899"/>
                    </a:lnTo>
                    <a:lnTo>
                      <a:pt x="233033" y="496899"/>
                    </a:lnTo>
                    <a:lnTo>
                      <a:pt x="233033" y="955130"/>
                    </a:lnTo>
                    <a:cubicBezTo>
                      <a:pt x="233033" y="988216"/>
                      <a:pt x="206297" y="1014908"/>
                      <a:pt x="173150" y="1014908"/>
                    </a:cubicBezTo>
                    <a:cubicBezTo>
                      <a:pt x="139956" y="1014908"/>
                      <a:pt x="112447" y="988216"/>
                      <a:pt x="112447" y="955130"/>
                    </a:cubicBezTo>
                    <a:lnTo>
                      <a:pt x="112447" y="162385"/>
                    </a:lnTo>
                    <a:lnTo>
                      <a:pt x="88985" y="162385"/>
                    </a:lnTo>
                    <a:lnTo>
                      <a:pt x="88985" y="449300"/>
                    </a:lnTo>
                    <a:cubicBezTo>
                      <a:pt x="88985" y="474368"/>
                      <a:pt x="69569" y="494565"/>
                      <a:pt x="44515" y="494565"/>
                    </a:cubicBezTo>
                    <a:cubicBezTo>
                      <a:pt x="20234" y="494565"/>
                      <a:pt x="0" y="474368"/>
                      <a:pt x="0" y="449300"/>
                    </a:cubicBezTo>
                    <a:lnTo>
                      <a:pt x="0" y="131735"/>
                    </a:lnTo>
                    <a:cubicBezTo>
                      <a:pt x="0" y="58966"/>
                      <a:pt x="59066" y="0"/>
                      <a:pt x="1326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428" kern="0">
                  <a:solidFill>
                    <a:srgbClr val="505050"/>
                  </a:solidFill>
                </a:endParaRPr>
              </a:p>
            </p:txBody>
          </p:sp>
          <p:sp>
            <p:nvSpPr>
              <p:cNvPr id="207" name="Oval 38"/>
              <p:cNvSpPr>
                <a:spLocks noChangeArrowheads="1"/>
              </p:cNvSpPr>
              <p:nvPr/>
            </p:nvSpPr>
            <p:spPr bwMode="black">
              <a:xfrm flipH="1">
                <a:off x="1415328" y="2494777"/>
                <a:ext cx="328920" cy="333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kern="0">
                  <a:solidFill>
                    <a:srgbClr val="505050"/>
                  </a:solidFill>
                </a:endParaRPr>
              </a:p>
            </p:txBody>
          </p:sp>
        </p:grpSp>
        <p:grpSp>
          <p:nvGrpSpPr>
            <p:cNvPr id="145" name="Group 144"/>
            <p:cNvGrpSpPr/>
            <p:nvPr/>
          </p:nvGrpSpPr>
          <p:grpSpPr>
            <a:xfrm>
              <a:off x="838125" y="3248325"/>
              <a:ext cx="1338185" cy="930355"/>
              <a:chOff x="838125" y="3248325"/>
              <a:chExt cx="1338185" cy="930355"/>
            </a:xfrm>
          </p:grpSpPr>
          <p:sp>
            <p:nvSpPr>
              <p:cNvPr id="204" name="Rectangle 203"/>
              <p:cNvSpPr/>
              <p:nvPr/>
            </p:nvSpPr>
            <p:spPr bwMode="auto">
              <a:xfrm>
                <a:off x="975360" y="3278805"/>
                <a:ext cx="1074420" cy="741501"/>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defRPr/>
                </a:pPr>
                <a:endParaRPr lang="en-US" sz="2040" kern="0" dirty="0">
                  <a:gradFill>
                    <a:gsLst>
                      <a:gs pos="16814">
                        <a:srgbClr val="FFFFFF"/>
                      </a:gs>
                      <a:gs pos="46000">
                        <a:srgbClr val="FFFFFF"/>
                      </a:gs>
                    </a:gsLst>
                    <a:lin ang="5400000" scaled="0"/>
                  </a:gradFill>
                  <a:latin typeface="Segoe UI"/>
                </a:endParaRPr>
              </a:p>
            </p:txBody>
          </p:sp>
          <p:sp>
            <p:nvSpPr>
              <p:cNvPr id="205" name="Freeform 20"/>
              <p:cNvSpPr>
                <a:spLocks noEditPoints="1"/>
              </p:cNvSpPr>
              <p:nvPr/>
            </p:nvSpPr>
            <p:spPr bwMode="black">
              <a:xfrm>
                <a:off x="838125" y="3248325"/>
                <a:ext cx="1338185" cy="9303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B900"/>
              </a:solidFill>
              <a:extLst/>
            </p:spPr>
            <p:txBody>
              <a:bodyPr vert="horz" wrap="square" lIns="83943" tIns="41972" rIns="83943" bIns="41972" numCol="1" anchor="t" anchorCtr="0" compatLnSpc="1">
                <a:prstTxWarp prst="textNoShape">
                  <a:avLst/>
                </a:prstTxWarp>
              </a:bodyPr>
              <a:lstStyle/>
              <a:p>
                <a:pPr defTabSz="932597">
                  <a:defRPr/>
                </a:pPr>
                <a:endParaRPr lang="en-US" sz="918" kern="0" dirty="0">
                  <a:solidFill>
                    <a:srgbClr val="FFFFFF"/>
                  </a:solidFill>
                </a:endParaRPr>
              </a:p>
            </p:txBody>
          </p:sp>
        </p:grpSp>
        <p:sp>
          <p:nvSpPr>
            <p:cNvPr id="149" name="Freeform 148"/>
            <p:cNvSpPr/>
            <p:nvPr/>
          </p:nvSpPr>
          <p:spPr bwMode="auto">
            <a:xfrm>
              <a:off x="1298383" y="3406668"/>
              <a:ext cx="428374" cy="391292"/>
            </a:xfrm>
            <a:custGeom>
              <a:avLst/>
              <a:gdLst>
                <a:gd name="connsiteX0" fmla="*/ 427767 w 850382"/>
                <a:gd name="connsiteY0" fmla="*/ 373083 h 776768"/>
                <a:gd name="connsiteX1" fmla="*/ 364605 w 850382"/>
                <a:gd name="connsiteY1" fmla="*/ 436245 h 776768"/>
                <a:gd name="connsiteX2" fmla="*/ 427767 w 850382"/>
                <a:gd name="connsiteY2" fmla="*/ 499407 h 776768"/>
                <a:gd name="connsiteX3" fmla="*/ 490929 w 850382"/>
                <a:gd name="connsiteY3" fmla="*/ 436245 h 776768"/>
                <a:gd name="connsiteX4" fmla="*/ 427767 w 850382"/>
                <a:gd name="connsiteY4" fmla="*/ 373083 h 776768"/>
                <a:gd name="connsiteX5" fmla="*/ 345092 w 850382"/>
                <a:gd name="connsiteY5" fmla="*/ 0 h 776768"/>
                <a:gd name="connsiteX6" fmla="*/ 311662 w 850382"/>
                <a:gd name="connsiteY6" fmla="*/ 22539 h 776768"/>
                <a:gd name="connsiteX7" fmla="*/ 262612 w 850382"/>
                <a:gd name="connsiteY7" fmla="*/ 140956 h 776768"/>
                <a:gd name="connsiteX8" fmla="*/ 430079 w 850382"/>
                <a:gd name="connsiteY8" fmla="*/ 308423 h 776768"/>
                <a:gd name="connsiteX9" fmla="*/ 597546 w 850382"/>
                <a:gd name="connsiteY9" fmla="*/ 140956 h 776768"/>
                <a:gd name="connsiteX10" fmla="*/ 548496 w 850382"/>
                <a:gd name="connsiteY10" fmla="*/ 22539 h 776768"/>
                <a:gd name="connsiteX11" fmla="*/ 538914 w 850382"/>
                <a:gd name="connsiteY11" fmla="*/ 16079 h 776768"/>
                <a:gd name="connsiteX12" fmla="*/ 553670 w 850382"/>
                <a:gd name="connsiteY12" fmla="*/ 24088 h 776768"/>
                <a:gd name="connsiteX13" fmla="*/ 654982 w 850382"/>
                <a:gd name="connsiteY13" fmla="*/ 214634 h 776768"/>
                <a:gd name="connsiteX14" fmla="*/ 636924 w 850382"/>
                <a:gd name="connsiteY14" fmla="*/ 304079 h 776768"/>
                <a:gd name="connsiteX15" fmla="*/ 627610 w 850382"/>
                <a:gd name="connsiteY15" fmla="*/ 317894 h 776768"/>
                <a:gd name="connsiteX16" fmla="*/ 666902 w 850382"/>
                <a:gd name="connsiteY16" fmla="*/ 321855 h 776768"/>
                <a:gd name="connsiteX17" fmla="*/ 850382 w 850382"/>
                <a:gd name="connsiteY17" fmla="*/ 546977 h 776768"/>
                <a:gd name="connsiteX18" fmla="*/ 847047 w 850382"/>
                <a:gd name="connsiteY18" fmla="*/ 580056 h 776768"/>
                <a:gd name="connsiteX19" fmla="*/ 837222 w 850382"/>
                <a:gd name="connsiteY19" fmla="*/ 531387 h 776768"/>
                <a:gd name="connsiteX20" fmla="*/ 682915 w 850382"/>
                <a:gd name="connsiteY20" fmla="*/ 429105 h 776768"/>
                <a:gd name="connsiteX21" fmla="*/ 515448 w 850382"/>
                <a:gd name="connsiteY21" fmla="*/ 596572 h 776768"/>
                <a:gd name="connsiteX22" fmla="*/ 682915 w 850382"/>
                <a:gd name="connsiteY22" fmla="*/ 764039 h 776768"/>
                <a:gd name="connsiteX23" fmla="*/ 710465 w 850382"/>
                <a:gd name="connsiteY23" fmla="*/ 758477 h 776768"/>
                <a:gd name="connsiteX24" fmla="*/ 710036 w 850382"/>
                <a:gd name="connsiteY24" fmla="*/ 758710 h 776768"/>
                <a:gd name="connsiteX25" fmla="*/ 620591 w 850382"/>
                <a:gd name="connsiteY25" fmla="*/ 776768 h 776768"/>
                <a:gd name="connsiteX26" fmla="*/ 458105 w 850382"/>
                <a:gd name="connsiteY26" fmla="*/ 709464 h 776768"/>
                <a:gd name="connsiteX27" fmla="*/ 425191 w 850382"/>
                <a:gd name="connsiteY27" fmla="*/ 660647 h 776768"/>
                <a:gd name="connsiteX28" fmla="*/ 392278 w 850382"/>
                <a:gd name="connsiteY28" fmla="*/ 709464 h 776768"/>
                <a:gd name="connsiteX29" fmla="*/ 229791 w 850382"/>
                <a:gd name="connsiteY29" fmla="*/ 776768 h 776768"/>
                <a:gd name="connsiteX30" fmla="*/ 140346 w 850382"/>
                <a:gd name="connsiteY30" fmla="*/ 758710 h 776768"/>
                <a:gd name="connsiteX31" fmla="*/ 133355 w 850382"/>
                <a:gd name="connsiteY31" fmla="*/ 754915 h 776768"/>
                <a:gd name="connsiteX32" fmla="*/ 178547 w 850382"/>
                <a:gd name="connsiteY32" fmla="*/ 764039 h 776768"/>
                <a:gd name="connsiteX33" fmla="*/ 346014 w 850382"/>
                <a:gd name="connsiteY33" fmla="*/ 596572 h 776768"/>
                <a:gd name="connsiteX34" fmla="*/ 178547 w 850382"/>
                <a:gd name="connsiteY34" fmla="*/ 429105 h 776768"/>
                <a:gd name="connsiteX35" fmla="*/ 11080 w 850382"/>
                <a:gd name="connsiteY35" fmla="*/ 596572 h 776768"/>
                <a:gd name="connsiteX36" fmla="*/ 19582 w 850382"/>
                <a:gd name="connsiteY36" fmla="*/ 638682 h 776768"/>
                <a:gd name="connsiteX37" fmla="*/ 18058 w 850382"/>
                <a:gd name="connsiteY37" fmla="*/ 636422 h 776768"/>
                <a:gd name="connsiteX38" fmla="*/ 0 w 850382"/>
                <a:gd name="connsiteY38" fmla="*/ 546977 h 776768"/>
                <a:gd name="connsiteX39" fmla="*/ 183480 w 850382"/>
                <a:gd name="connsiteY39" fmla="*/ 321855 h 776768"/>
                <a:gd name="connsiteX40" fmla="*/ 222772 w 850382"/>
                <a:gd name="connsiteY40" fmla="*/ 317894 h 776768"/>
                <a:gd name="connsiteX41" fmla="*/ 213458 w 850382"/>
                <a:gd name="connsiteY41" fmla="*/ 304079 h 776768"/>
                <a:gd name="connsiteX42" fmla="*/ 195400 w 850382"/>
                <a:gd name="connsiteY42" fmla="*/ 214634 h 776768"/>
                <a:gd name="connsiteX43" fmla="*/ 335746 w 850382"/>
                <a:gd name="connsiteY43" fmla="*/ 2901 h 77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50382" h="776768">
                  <a:moveTo>
                    <a:pt x="427767" y="373083"/>
                  </a:moveTo>
                  <a:cubicBezTo>
                    <a:pt x="392884" y="373083"/>
                    <a:pt x="364605" y="401362"/>
                    <a:pt x="364605" y="436245"/>
                  </a:cubicBezTo>
                  <a:cubicBezTo>
                    <a:pt x="364605" y="471128"/>
                    <a:pt x="392884" y="499407"/>
                    <a:pt x="427767" y="499407"/>
                  </a:cubicBezTo>
                  <a:cubicBezTo>
                    <a:pt x="462650" y="499407"/>
                    <a:pt x="490929" y="471128"/>
                    <a:pt x="490929" y="436245"/>
                  </a:cubicBezTo>
                  <a:cubicBezTo>
                    <a:pt x="490929" y="401362"/>
                    <a:pt x="462650" y="373083"/>
                    <a:pt x="427767" y="373083"/>
                  </a:cubicBezTo>
                  <a:close/>
                  <a:moveTo>
                    <a:pt x="345092" y="0"/>
                  </a:moveTo>
                  <a:lnTo>
                    <a:pt x="311662" y="22539"/>
                  </a:lnTo>
                  <a:cubicBezTo>
                    <a:pt x="281357" y="52845"/>
                    <a:pt x="262612" y="94712"/>
                    <a:pt x="262612" y="140956"/>
                  </a:cubicBezTo>
                  <a:cubicBezTo>
                    <a:pt x="262612" y="233445"/>
                    <a:pt x="337590" y="308423"/>
                    <a:pt x="430079" y="308423"/>
                  </a:cubicBezTo>
                  <a:cubicBezTo>
                    <a:pt x="522568" y="308423"/>
                    <a:pt x="597546" y="233445"/>
                    <a:pt x="597546" y="140956"/>
                  </a:cubicBezTo>
                  <a:cubicBezTo>
                    <a:pt x="597546" y="94712"/>
                    <a:pt x="578802" y="52845"/>
                    <a:pt x="548496" y="22539"/>
                  </a:cubicBezTo>
                  <a:lnTo>
                    <a:pt x="538914" y="16079"/>
                  </a:lnTo>
                  <a:lnTo>
                    <a:pt x="553670" y="24088"/>
                  </a:lnTo>
                  <a:cubicBezTo>
                    <a:pt x="614794" y="65383"/>
                    <a:pt x="654982" y="135316"/>
                    <a:pt x="654982" y="214634"/>
                  </a:cubicBezTo>
                  <a:cubicBezTo>
                    <a:pt x="654982" y="246361"/>
                    <a:pt x="648552" y="276587"/>
                    <a:pt x="636924" y="304079"/>
                  </a:cubicBezTo>
                  <a:lnTo>
                    <a:pt x="627610" y="317894"/>
                  </a:lnTo>
                  <a:lnTo>
                    <a:pt x="666902" y="321855"/>
                  </a:lnTo>
                  <a:cubicBezTo>
                    <a:pt x="771614" y="343282"/>
                    <a:pt x="850382" y="435931"/>
                    <a:pt x="850382" y="546977"/>
                  </a:cubicBezTo>
                  <a:lnTo>
                    <a:pt x="847047" y="580056"/>
                  </a:lnTo>
                  <a:lnTo>
                    <a:pt x="837222" y="531387"/>
                  </a:lnTo>
                  <a:cubicBezTo>
                    <a:pt x="811799" y="471280"/>
                    <a:pt x="752282" y="429105"/>
                    <a:pt x="682915" y="429105"/>
                  </a:cubicBezTo>
                  <a:cubicBezTo>
                    <a:pt x="590426" y="429105"/>
                    <a:pt x="515448" y="504083"/>
                    <a:pt x="515448" y="596572"/>
                  </a:cubicBezTo>
                  <a:cubicBezTo>
                    <a:pt x="515448" y="689061"/>
                    <a:pt x="590426" y="764039"/>
                    <a:pt x="682915" y="764039"/>
                  </a:cubicBezTo>
                  <a:lnTo>
                    <a:pt x="710465" y="758477"/>
                  </a:lnTo>
                  <a:lnTo>
                    <a:pt x="710036" y="758710"/>
                  </a:lnTo>
                  <a:cubicBezTo>
                    <a:pt x="682544" y="770338"/>
                    <a:pt x="652319" y="776768"/>
                    <a:pt x="620591" y="776768"/>
                  </a:cubicBezTo>
                  <a:cubicBezTo>
                    <a:pt x="557136" y="776768"/>
                    <a:pt x="499689" y="751048"/>
                    <a:pt x="458105" y="709464"/>
                  </a:cubicBezTo>
                  <a:lnTo>
                    <a:pt x="425191" y="660647"/>
                  </a:lnTo>
                  <a:lnTo>
                    <a:pt x="392278" y="709464"/>
                  </a:lnTo>
                  <a:cubicBezTo>
                    <a:pt x="350694" y="751048"/>
                    <a:pt x="293246" y="776768"/>
                    <a:pt x="229791" y="776768"/>
                  </a:cubicBezTo>
                  <a:cubicBezTo>
                    <a:pt x="198064" y="776768"/>
                    <a:pt x="167838" y="770338"/>
                    <a:pt x="140346" y="758710"/>
                  </a:cubicBezTo>
                  <a:lnTo>
                    <a:pt x="133355" y="754915"/>
                  </a:lnTo>
                  <a:lnTo>
                    <a:pt x="178547" y="764039"/>
                  </a:lnTo>
                  <a:cubicBezTo>
                    <a:pt x="271036" y="764039"/>
                    <a:pt x="346014" y="689061"/>
                    <a:pt x="346014" y="596572"/>
                  </a:cubicBezTo>
                  <a:cubicBezTo>
                    <a:pt x="346014" y="504083"/>
                    <a:pt x="271036" y="429105"/>
                    <a:pt x="178547" y="429105"/>
                  </a:cubicBezTo>
                  <a:cubicBezTo>
                    <a:pt x="86058" y="429105"/>
                    <a:pt x="11080" y="504083"/>
                    <a:pt x="11080" y="596572"/>
                  </a:cubicBezTo>
                  <a:lnTo>
                    <a:pt x="19582" y="638682"/>
                  </a:lnTo>
                  <a:lnTo>
                    <a:pt x="18058" y="636422"/>
                  </a:lnTo>
                  <a:cubicBezTo>
                    <a:pt x="6430" y="608930"/>
                    <a:pt x="0" y="578705"/>
                    <a:pt x="0" y="546977"/>
                  </a:cubicBezTo>
                  <a:cubicBezTo>
                    <a:pt x="0" y="435931"/>
                    <a:pt x="78769" y="343282"/>
                    <a:pt x="183480" y="321855"/>
                  </a:cubicBezTo>
                  <a:lnTo>
                    <a:pt x="222772" y="317894"/>
                  </a:lnTo>
                  <a:lnTo>
                    <a:pt x="213458" y="304079"/>
                  </a:lnTo>
                  <a:cubicBezTo>
                    <a:pt x="201830" y="276587"/>
                    <a:pt x="195400" y="246361"/>
                    <a:pt x="195400" y="214634"/>
                  </a:cubicBezTo>
                  <a:cubicBezTo>
                    <a:pt x="195400" y="119452"/>
                    <a:pt x="253271" y="37786"/>
                    <a:pt x="335746" y="2901"/>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spc="-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0" name="Group 149"/>
            <p:cNvGrpSpPr/>
            <p:nvPr/>
          </p:nvGrpSpPr>
          <p:grpSpPr>
            <a:xfrm>
              <a:off x="3174818" y="3011941"/>
              <a:ext cx="365760" cy="1145664"/>
              <a:chOff x="2247972" y="2489122"/>
              <a:chExt cx="365760" cy="1145664"/>
            </a:xfrm>
          </p:grpSpPr>
          <p:sp>
            <p:nvSpPr>
              <p:cNvPr id="202" name="TextBox 201"/>
              <p:cNvSpPr txBox="1"/>
              <p:nvPr/>
            </p:nvSpPr>
            <p:spPr>
              <a:xfrm flipH="1">
                <a:off x="2247972" y="2489122"/>
                <a:ext cx="365760" cy="397267"/>
              </a:xfrm>
              <a:prstGeom prst="ellipse">
                <a:avLst/>
              </a:prstGeom>
              <a:solidFill>
                <a:srgbClr val="FFFFFF"/>
              </a:solidFill>
              <a:ln w="57150">
                <a:solidFill>
                  <a:srgbClr val="FFB900"/>
                </a:solidFill>
              </a:ln>
            </p:spPr>
            <p:txBody>
              <a:bodyPr wrap="square" lIns="0" tIns="0" rIns="0" bIns="0" rtlCol="0" anchor="ctr">
                <a:spAutoFit/>
              </a:bodyPr>
              <a:lstStyle/>
              <a:p>
                <a:pPr algn="ctr" defTabSz="932597">
                  <a:spcAft>
                    <a:spcPts val="612"/>
                  </a:spcAft>
                  <a:defRPr/>
                </a:pPr>
                <a:r>
                  <a:rPr lang="en-US" sz="1836" b="1" kern="0" dirty="0">
                    <a:solidFill>
                      <a:srgbClr val="FFB900"/>
                    </a:solidFill>
                  </a:rPr>
                  <a:t>1</a:t>
                </a:r>
                <a:endParaRPr lang="en-US" sz="2448" b="1" kern="0" dirty="0">
                  <a:solidFill>
                    <a:srgbClr val="FFB900"/>
                  </a:solidFill>
                </a:endParaRPr>
              </a:p>
            </p:txBody>
          </p:sp>
          <p:sp>
            <p:nvSpPr>
              <p:cNvPr id="203" name="TextBox 202"/>
              <p:cNvSpPr txBox="1"/>
              <p:nvPr/>
            </p:nvSpPr>
            <p:spPr>
              <a:xfrm flipH="1">
                <a:off x="2247972" y="3237519"/>
                <a:ext cx="365760" cy="397267"/>
              </a:xfrm>
              <a:prstGeom prst="ellipse">
                <a:avLst/>
              </a:prstGeom>
              <a:solidFill>
                <a:srgbClr val="FFFFFF"/>
              </a:solidFill>
              <a:ln w="57150">
                <a:solidFill>
                  <a:srgbClr val="FFB900"/>
                </a:solidFill>
              </a:ln>
            </p:spPr>
            <p:txBody>
              <a:bodyPr wrap="square" lIns="0" tIns="0" rIns="0" bIns="0" rtlCol="0" anchor="ctr">
                <a:spAutoFit/>
              </a:bodyPr>
              <a:lstStyle/>
              <a:p>
                <a:pPr algn="ctr" defTabSz="932597">
                  <a:spcAft>
                    <a:spcPts val="612"/>
                  </a:spcAft>
                  <a:defRPr/>
                </a:pPr>
                <a:r>
                  <a:rPr lang="en-US" sz="1836" b="1" kern="0" dirty="0">
                    <a:solidFill>
                      <a:srgbClr val="FFB900"/>
                    </a:solidFill>
                  </a:rPr>
                  <a:t>2</a:t>
                </a:r>
                <a:endParaRPr lang="en-US" sz="2448" b="1" kern="0" dirty="0">
                  <a:solidFill>
                    <a:srgbClr val="FFB900"/>
                  </a:solidFill>
                </a:endParaRPr>
              </a:p>
            </p:txBody>
          </p:sp>
        </p:grpSp>
        <p:sp>
          <p:nvSpPr>
            <p:cNvPr id="200" name="TextBox 199"/>
            <p:cNvSpPr txBox="1"/>
            <p:nvPr/>
          </p:nvSpPr>
          <p:spPr>
            <a:xfrm flipH="1">
              <a:off x="2260865" y="2756108"/>
              <a:ext cx="2365897" cy="197746"/>
            </a:xfrm>
            <a:prstGeom prst="rect">
              <a:avLst/>
            </a:prstGeom>
            <a:noFill/>
          </p:spPr>
          <p:txBody>
            <a:bodyPr wrap="square" lIns="0" tIns="0" rIns="0" bIns="0" rtlCol="0">
              <a:spAutoFit/>
            </a:bodyPr>
            <a:lstStyle/>
            <a:p>
              <a:pPr algn="ctr" defTabSz="932597">
                <a:lnSpc>
                  <a:spcPct val="90000"/>
                </a:lnSpc>
                <a:spcAft>
                  <a:spcPts val="612"/>
                </a:spcAft>
                <a:defRPr/>
              </a:pPr>
              <a:r>
                <a:rPr lang="en-US" sz="1428" kern="0" dirty="0">
                  <a:solidFill>
                    <a:srgbClr val="FFFFFF"/>
                  </a:solidFill>
                </a:rPr>
                <a:t>Access please</a:t>
              </a:r>
            </a:p>
          </p:txBody>
        </p:sp>
        <p:sp>
          <p:nvSpPr>
            <p:cNvPr id="201" name="TextBox 200"/>
            <p:cNvSpPr txBox="1"/>
            <p:nvPr/>
          </p:nvSpPr>
          <p:spPr>
            <a:xfrm flipH="1">
              <a:off x="2260865" y="3527205"/>
              <a:ext cx="2365897" cy="197746"/>
            </a:xfrm>
            <a:prstGeom prst="rect">
              <a:avLst/>
            </a:prstGeom>
            <a:noFill/>
          </p:spPr>
          <p:txBody>
            <a:bodyPr wrap="square" lIns="0" tIns="0" rIns="0" bIns="0" rtlCol="0">
              <a:spAutoFit/>
            </a:bodyPr>
            <a:lstStyle/>
            <a:p>
              <a:pPr algn="ctr" defTabSz="932597">
                <a:lnSpc>
                  <a:spcPct val="90000"/>
                </a:lnSpc>
                <a:spcAft>
                  <a:spcPts val="612"/>
                </a:spcAft>
                <a:defRPr/>
              </a:pPr>
              <a:r>
                <a:rPr lang="en-US" sz="1428" kern="0" dirty="0">
                  <a:solidFill>
                    <a:srgbClr val="FFFFFF"/>
                  </a:solidFill>
                </a:rPr>
                <a:t>You’re in</a:t>
              </a:r>
            </a:p>
          </p:txBody>
        </p:sp>
      </p:grpSp>
      <p:grpSp>
        <p:nvGrpSpPr>
          <p:cNvPr id="216" name="Group 215"/>
          <p:cNvGrpSpPr/>
          <p:nvPr/>
        </p:nvGrpSpPr>
        <p:grpSpPr>
          <a:xfrm>
            <a:off x="266337" y="1832153"/>
            <a:ext cx="5367342" cy="4278019"/>
            <a:chOff x="917004" y="1406407"/>
            <a:chExt cx="5262578" cy="4194517"/>
          </a:xfrm>
        </p:grpSpPr>
        <p:cxnSp>
          <p:nvCxnSpPr>
            <p:cNvPr id="217" name="Straight Arrow Connector 216"/>
            <p:cNvCxnSpPr/>
            <p:nvPr/>
          </p:nvCxnSpPr>
          <p:spPr>
            <a:xfrm>
              <a:off x="2666605" y="3863722"/>
              <a:ext cx="1745516" cy="10175"/>
            </a:xfrm>
            <a:prstGeom prst="straightConnector1">
              <a:avLst/>
            </a:prstGeom>
            <a:noFill/>
            <a:ln w="76200" cap="flat" cmpd="sng" algn="ctr">
              <a:solidFill>
                <a:srgbClr val="FFFFFF"/>
              </a:solidFill>
              <a:prstDash val="solid"/>
              <a:headEnd type="triangle"/>
              <a:tailEnd type="none"/>
            </a:ln>
            <a:effectLst/>
          </p:spPr>
        </p:cxnSp>
        <p:cxnSp>
          <p:nvCxnSpPr>
            <p:cNvPr id="218" name="Straight Arrow Connector 217"/>
            <p:cNvCxnSpPr/>
            <p:nvPr/>
          </p:nvCxnSpPr>
          <p:spPr>
            <a:xfrm>
              <a:off x="2821090" y="4667358"/>
              <a:ext cx="1628135" cy="10667"/>
            </a:xfrm>
            <a:prstGeom prst="straightConnector1">
              <a:avLst/>
            </a:prstGeom>
            <a:noFill/>
            <a:ln w="76200" cap="flat" cmpd="sng" algn="ctr">
              <a:solidFill>
                <a:srgbClr val="FFFFFF"/>
              </a:solidFill>
              <a:prstDash val="solid"/>
              <a:headEnd type="none"/>
              <a:tailEnd type="triangle"/>
            </a:ln>
            <a:effectLst/>
          </p:spPr>
        </p:cxnSp>
        <p:cxnSp>
          <p:nvCxnSpPr>
            <p:cNvPr id="219" name="Straight Arrow Connector 218"/>
            <p:cNvCxnSpPr/>
            <p:nvPr/>
          </p:nvCxnSpPr>
          <p:spPr>
            <a:xfrm flipH="1">
              <a:off x="2840431" y="3072880"/>
              <a:ext cx="1608795" cy="0"/>
            </a:xfrm>
            <a:prstGeom prst="straightConnector1">
              <a:avLst/>
            </a:prstGeom>
            <a:noFill/>
            <a:ln w="76200" cap="flat" cmpd="sng" algn="ctr">
              <a:solidFill>
                <a:srgbClr val="FFFFFF"/>
              </a:solidFill>
              <a:prstDash val="solid"/>
              <a:headEnd type="triangle"/>
              <a:tailEnd type="none"/>
            </a:ln>
            <a:effectLst/>
          </p:spPr>
        </p:cxnSp>
        <p:sp>
          <p:nvSpPr>
            <p:cNvPr id="220" name="TextBox 219"/>
            <p:cNvSpPr txBox="1"/>
            <p:nvPr/>
          </p:nvSpPr>
          <p:spPr>
            <a:xfrm flipH="1">
              <a:off x="4594962" y="1818570"/>
              <a:ext cx="1270391" cy="395493"/>
            </a:xfrm>
            <a:prstGeom prst="rect">
              <a:avLst/>
            </a:prstGeom>
            <a:noFill/>
          </p:spPr>
          <p:txBody>
            <a:bodyPr wrap="square" lIns="0" tIns="0" rIns="0" bIns="0" rtlCol="0">
              <a:spAutoFit/>
            </a:bodyPr>
            <a:lstStyle/>
            <a:p>
              <a:pPr algn="ctr" defTabSz="932597">
                <a:lnSpc>
                  <a:spcPct val="90000"/>
                </a:lnSpc>
                <a:spcAft>
                  <a:spcPts val="612"/>
                </a:spcAft>
                <a:defRPr/>
              </a:pPr>
              <a:r>
                <a:rPr lang="en-US" sz="1428" kern="0" dirty="0">
                  <a:solidFill>
                    <a:srgbClr val="FFFFFF"/>
                  </a:solidFill>
                </a:rPr>
                <a:t>Company Resources</a:t>
              </a:r>
            </a:p>
          </p:txBody>
        </p:sp>
        <p:grpSp>
          <p:nvGrpSpPr>
            <p:cNvPr id="221" name="Group 220"/>
            <p:cNvGrpSpPr/>
            <p:nvPr/>
          </p:nvGrpSpPr>
          <p:grpSpPr>
            <a:xfrm>
              <a:off x="4838252" y="2260985"/>
              <a:ext cx="1341330" cy="2764338"/>
              <a:chOff x="8019594" y="4262536"/>
              <a:chExt cx="1371601" cy="2826723"/>
            </a:xfrm>
          </p:grpSpPr>
          <p:grpSp>
            <p:nvGrpSpPr>
              <p:cNvPr id="244" name="Group 243"/>
              <p:cNvGrpSpPr/>
              <p:nvPr/>
            </p:nvGrpSpPr>
            <p:grpSpPr>
              <a:xfrm>
                <a:off x="8019594" y="4262536"/>
                <a:ext cx="1371601" cy="1371600"/>
                <a:chOff x="8052342" y="5302735"/>
                <a:chExt cx="1371601" cy="1371600"/>
              </a:xfrm>
            </p:grpSpPr>
            <p:sp>
              <p:nvSpPr>
                <p:cNvPr id="248" name="Rectangle 247"/>
                <p:cNvSpPr/>
                <p:nvPr/>
              </p:nvSpPr>
              <p:spPr bwMode="auto">
                <a:xfrm flipH="1">
                  <a:off x="8052342" y="5302735"/>
                  <a:ext cx="1371601" cy="13716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39891"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solidFill>
                        <a:srgbClr val="FFB900"/>
                      </a:solidFill>
                      <a:latin typeface="Segoe UI"/>
                      <a:ea typeface="Segoe UI" pitchFamily="34" charset="0"/>
                      <a:cs typeface="Segoe UI" pitchFamily="34" charset="0"/>
                    </a:rPr>
                    <a:t>Documents</a:t>
                  </a:r>
                </a:p>
              </p:txBody>
            </p:sp>
            <p:sp>
              <p:nvSpPr>
                <p:cNvPr id="249" name="Freeform 22"/>
                <p:cNvSpPr>
                  <a:spLocks noChangeAspect="1" noEditPoints="1"/>
                </p:cNvSpPr>
                <p:nvPr/>
              </p:nvSpPr>
              <p:spPr bwMode="black">
                <a:xfrm>
                  <a:off x="8453093" y="5869867"/>
                  <a:ext cx="570101" cy="355842"/>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B900"/>
                </a:solidFill>
                <a:ln>
                  <a:noFill/>
                </a:ln>
              </p:spPr>
              <p:txBody>
                <a:bodyPr vert="horz" wrap="square" lIns="91405" tIns="45703" rIns="91405" bIns="45703" numCol="1" anchor="t" anchorCtr="0" compatLnSpc="1">
                  <a:prstTxWarp prst="textNoShape">
                    <a:avLst/>
                  </a:prstTxWarp>
                </a:bodyPr>
                <a:lstStyle/>
                <a:p>
                  <a:pPr algn="ctr" defTabSz="932377">
                    <a:defRPr/>
                  </a:pPr>
                  <a:endParaRPr lang="en-US" sz="1836" kern="0" dirty="0">
                    <a:solidFill>
                      <a:srgbClr val="FFFFFF"/>
                    </a:solidFill>
                  </a:endParaRPr>
                </a:p>
              </p:txBody>
            </p:sp>
          </p:grpSp>
          <p:grpSp>
            <p:nvGrpSpPr>
              <p:cNvPr id="245" name="Group 244"/>
              <p:cNvGrpSpPr/>
              <p:nvPr/>
            </p:nvGrpSpPr>
            <p:grpSpPr>
              <a:xfrm>
                <a:off x="8019594" y="5717659"/>
                <a:ext cx="1371600" cy="1371600"/>
                <a:chOff x="8019594" y="5717659"/>
                <a:chExt cx="1371600" cy="1371600"/>
              </a:xfrm>
            </p:grpSpPr>
            <p:sp>
              <p:nvSpPr>
                <p:cNvPr id="246" name="Rectangle 245"/>
                <p:cNvSpPr/>
                <p:nvPr/>
              </p:nvSpPr>
              <p:spPr bwMode="auto">
                <a:xfrm flipH="1">
                  <a:off x="8019594" y="5717659"/>
                  <a:ext cx="1371600" cy="13716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39891"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solidFill>
                        <a:srgbClr val="FFB900"/>
                      </a:solidFill>
                      <a:latin typeface="Segoe UI"/>
                      <a:ea typeface="Segoe UI" pitchFamily="34" charset="0"/>
                      <a:cs typeface="Segoe UI" pitchFamily="34" charset="0"/>
                    </a:rPr>
                    <a:t>Email</a:t>
                  </a:r>
                </a:p>
              </p:txBody>
            </p:sp>
            <p:sp>
              <p:nvSpPr>
                <p:cNvPr id="247" name="Freeform 246"/>
                <p:cNvSpPr>
                  <a:spLocks noChangeAspect="1"/>
                </p:cNvSpPr>
                <p:nvPr/>
              </p:nvSpPr>
              <p:spPr bwMode="black">
                <a:xfrm>
                  <a:off x="8510631" y="6346847"/>
                  <a:ext cx="412459" cy="293786"/>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09" tIns="146247" rIns="182809" bIns="146247" numCol="1" spcCol="0" rtlCol="0" fromWordArt="0" anchor="t" anchorCtr="0" forceAA="0" compatLnSpc="1">
                  <a:prstTxWarp prst="textNoShape">
                    <a:avLst/>
                  </a:prstTxWarp>
                  <a:noAutofit/>
                </a:bodyPr>
                <a:lstStyle/>
                <a:p>
                  <a:pPr algn="ctr" defTabSz="93210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22" name="Group 221"/>
            <p:cNvGrpSpPr/>
            <p:nvPr/>
          </p:nvGrpSpPr>
          <p:grpSpPr>
            <a:xfrm>
              <a:off x="1359242" y="3585701"/>
              <a:ext cx="778552" cy="2015223"/>
              <a:chOff x="1431812" y="3585701"/>
              <a:chExt cx="778552" cy="2015223"/>
            </a:xfrm>
            <a:solidFill>
              <a:srgbClr val="FFFFFF"/>
            </a:solidFill>
          </p:grpSpPr>
          <p:sp>
            <p:nvSpPr>
              <p:cNvPr id="242" name="Freeform 241"/>
              <p:cNvSpPr>
                <a:spLocks/>
              </p:cNvSpPr>
              <p:nvPr/>
            </p:nvSpPr>
            <p:spPr bwMode="black">
              <a:xfrm flipH="1">
                <a:off x="1431812" y="3958971"/>
                <a:ext cx="778552" cy="1641953"/>
              </a:xfrm>
              <a:custGeom>
                <a:avLst/>
                <a:gdLst>
                  <a:gd name="connsiteX0" fmla="*/ 132681 w 481231"/>
                  <a:gd name="connsiteY0" fmla="*/ 0 h 1014908"/>
                  <a:gd name="connsiteX1" fmla="*/ 233104 w 481231"/>
                  <a:gd name="connsiteY1" fmla="*/ 0 h 1014908"/>
                  <a:gd name="connsiteX2" fmla="*/ 248127 w 481231"/>
                  <a:gd name="connsiteY2" fmla="*/ 0 h 1014908"/>
                  <a:gd name="connsiteX3" fmla="*/ 348550 w 481231"/>
                  <a:gd name="connsiteY3" fmla="*/ 0 h 1014908"/>
                  <a:gd name="connsiteX4" fmla="*/ 481231 w 481231"/>
                  <a:gd name="connsiteY4" fmla="*/ 131735 h 1014908"/>
                  <a:gd name="connsiteX5" fmla="*/ 481231 w 481231"/>
                  <a:gd name="connsiteY5" fmla="*/ 449300 h 1014908"/>
                  <a:gd name="connsiteX6" fmla="*/ 436716 w 481231"/>
                  <a:gd name="connsiteY6" fmla="*/ 494565 h 1014908"/>
                  <a:gd name="connsiteX7" fmla="*/ 392246 w 481231"/>
                  <a:gd name="connsiteY7" fmla="*/ 449300 h 1014908"/>
                  <a:gd name="connsiteX8" fmla="*/ 392246 w 481231"/>
                  <a:gd name="connsiteY8" fmla="*/ 162385 h 1014908"/>
                  <a:gd name="connsiteX9" fmla="*/ 368784 w 481231"/>
                  <a:gd name="connsiteY9" fmla="*/ 162385 h 1014908"/>
                  <a:gd name="connsiteX10" fmla="*/ 368784 w 481231"/>
                  <a:gd name="connsiteY10" fmla="*/ 955130 h 1014908"/>
                  <a:gd name="connsiteX11" fmla="*/ 308081 w 481231"/>
                  <a:gd name="connsiteY11" fmla="*/ 1014908 h 1014908"/>
                  <a:gd name="connsiteX12" fmla="*/ 248198 w 481231"/>
                  <a:gd name="connsiteY12" fmla="*/ 955130 h 1014908"/>
                  <a:gd name="connsiteX13" fmla="*/ 248198 w 481231"/>
                  <a:gd name="connsiteY13" fmla="*/ 496899 h 1014908"/>
                  <a:gd name="connsiteX14" fmla="*/ 248127 w 481231"/>
                  <a:gd name="connsiteY14" fmla="*/ 496899 h 1014908"/>
                  <a:gd name="connsiteX15" fmla="*/ 233104 w 481231"/>
                  <a:gd name="connsiteY15" fmla="*/ 496899 h 1014908"/>
                  <a:gd name="connsiteX16" fmla="*/ 233033 w 481231"/>
                  <a:gd name="connsiteY16" fmla="*/ 496899 h 1014908"/>
                  <a:gd name="connsiteX17" fmla="*/ 233033 w 481231"/>
                  <a:gd name="connsiteY17" fmla="*/ 955130 h 1014908"/>
                  <a:gd name="connsiteX18" fmla="*/ 173150 w 481231"/>
                  <a:gd name="connsiteY18" fmla="*/ 1014908 h 1014908"/>
                  <a:gd name="connsiteX19" fmla="*/ 112447 w 481231"/>
                  <a:gd name="connsiteY19" fmla="*/ 955130 h 1014908"/>
                  <a:gd name="connsiteX20" fmla="*/ 112447 w 481231"/>
                  <a:gd name="connsiteY20" fmla="*/ 162385 h 1014908"/>
                  <a:gd name="connsiteX21" fmla="*/ 88985 w 481231"/>
                  <a:gd name="connsiteY21" fmla="*/ 162385 h 1014908"/>
                  <a:gd name="connsiteX22" fmla="*/ 88985 w 481231"/>
                  <a:gd name="connsiteY22" fmla="*/ 449300 h 1014908"/>
                  <a:gd name="connsiteX23" fmla="*/ 44515 w 481231"/>
                  <a:gd name="connsiteY23" fmla="*/ 494565 h 1014908"/>
                  <a:gd name="connsiteX24" fmla="*/ 0 w 481231"/>
                  <a:gd name="connsiteY24" fmla="*/ 449300 h 1014908"/>
                  <a:gd name="connsiteX25" fmla="*/ 0 w 481231"/>
                  <a:gd name="connsiteY25" fmla="*/ 131735 h 1014908"/>
                  <a:gd name="connsiteX26" fmla="*/ 132681 w 481231"/>
                  <a:gd name="connsiteY26" fmla="*/ 0 h 101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231" h="1014908">
                    <a:moveTo>
                      <a:pt x="132681" y="0"/>
                    </a:moveTo>
                    <a:lnTo>
                      <a:pt x="233104" y="0"/>
                    </a:lnTo>
                    <a:lnTo>
                      <a:pt x="248127" y="0"/>
                    </a:lnTo>
                    <a:lnTo>
                      <a:pt x="348550" y="0"/>
                    </a:lnTo>
                    <a:cubicBezTo>
                      <a:pt x="422165" y="0"/>
                      <a:pt x="481231" y="58966"/>
                      <a:pt x="481231" y="131735"/>
                    </a:cubicBezTo>
                    <a:lnTo>
                      <a:pt x="481231" y="449300"/>
                    </a:lnTo>
                    <a:cubicBezTo>
                      <a:pt x="481231" y="474368"/>
                      <a:pt x="460997" y="494565"/>
                      <a:pt x="436716" y="494565"/>
                    </a:cubicBezTo>
                    <a:cubicBezTo>
                      <a:pt x="411662" y="494565"/>
                      <a:pt x="392246" y="474368"/>
                      <a:pt x="392246" y="449300"/>
                    </a:cubicBezTo>
                    <a:lnTo>
                      <a:pt x="392246" y="162385"/>
                    </a:lnTo>
                    <a:lnTo>
                      <a:pt x="368784" y="162385"/>
                    </a:lnTo>
                    <a:lnTo>
                      <a:pt x="368784" y="955130"/>
                    </a:lnTo>
                    <a:cubicBezTo>
                      <a:pt x="368784" y="988216"/>
                      <a:pt x="341275" y="1014908"/>
                      <a:pt x="308081" y="1014908"/>
                    </a:cubicBezTo>
                    <a:cubicBezTo>
                      <a:pt x="274934" y="1014908"/>
                      <a:pt x="248198" y="988216"/>
                      <a:pt x="248198" y="955130"/>
                    </a:cubicBezTo>
                    <a:lnTo>
                      <a:pt x="248198" y="496899"/>
                    </a:lnTo>
                    <a:lnTo>
                      <a:pt x="248127" y="496899"/>
                    </a:lnTo>
                    <a:lnTo>
                      <a:pt x="233104" y="496899"/>
                    </a:lnTo>
                    <a:lnTo>
                      <a:pt x="233033" y="496899"/>
                    </a:lnTo>
                    <a:lnTo>
                      <a:pt x="233033" y="955130"/>
                    </a:lnTo>
                    <a:cubicBezTo>
                      <a:pt x="233033" y="988216"/>
                      <a:pt x="206297" y="1014908"/>
                      <a:pt x="173150" y="1014908"/>
                    </a:cubicBezTo>
                    <a:cubicBezTo>
                      <a:pt x="139956" y="1014908"/>
                      <a:pt x="112447" y="988216"/>
                      <a:pt x="112447" y="955130"/>
                    </a:cubicBezTo>
                    <a:lnTo>
                      <a:pt x="112447" y="162385"/>
                    </a:lnTo>
                    <a:lnTo>
                      <a:pt x="88985" y="162385"/>
                    </a:lnTo>
                    <a:lnTo>
                      <a:pt x="88985" y="449300"/>
                    </a:lnTo>
                    <a:cubicBezTo>
                      <a:pt x="88985" y="474368"/>
                      <a:pt x="69569" y="494565"/>
                      <a:pt x="44515" y="494565"/>
                    </a:cubicBezTo>
                    <a:cubicBezTo>
                      <a:pt x="20234" y="494565"/>
                      <a:pt x="0" y="474368"/>
                      <a:pt x="0" y="449300"/>
                    </a:cubicBezTo>
                    <a:lnTo>
                      <a:pt x="0" y="131735"/>
                    </a:lnTo>
                    <a:cubicBezTo>
                      <a:pt x="0" y="58966"/>
                      <a:pt x="59066" y="0"/>
                      <a:pt x="1326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428" kern="0">
                  <a:solidFill>
                    <a:srgbClr val="505050"/>
                  </a:solidFill>
                </a:endParaRPr>
              </a:p>
            </p:txBody>
          </p:sp>
          <p:sp>
            <p:nvSpPr>
              <p:cNvPr id="243" name="Oval 38"/>
              <p:cNvSpPr>
                <a:spLocks noChangeArrowheads="1"/>
              </p:cNvSpPr>
              <p:nvPr/>
            </p:nvSpPr>
            <p:spPr bwMode="black">
              <a:xfrm flipH="1">
                <a:off x="1656628" y="3585701"/>
                <a:ext cx="328920" cy="333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kern="0">
                  <a:solidFill>
                    <a:srgbClr val="505050"/>
                  </a:solidFill>
                </a:endParaRPr>
              </a:p>
            </p:txBody>
          </p:sp>
        </p:grpSp>
        <p:grpSp>
          <p:nvGrpSpPr>
            <p:cNvPr id="223" name="Group 222"/>
            <p:cNvGrpSpPr/>
            <p:nvPr/>
          </p:nvGrpSpPr>
          <p:grpSpPr>
            <a:xfrm>
              <a:off x="1079425" y="4339249"/>
              <a:ext cx="1338185" cy="930355"/>
              <a:chOff x="1079425" y="4339249"/>
              <a:chExt cx="1338185" cy="930355"/>
            </a:xfrm>
          </p:grpSpPr>
          <p:sp>
            <p:nvSpPr>
              <p:cNvPr id="240" name="Rectangle 239"/>
              <p:cNvSpPr/>
              <p:nvPr/>
            </p:nvSpPr>
            <p:spPr bwMode="auto">
              <a:xfrm>
                <a:off x="1216660" y="4369729"/>
                <a:ext cx="1074420" cy="741501"/>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defRPr/>
                </a:pPr>
                <a:endParaRPr lang="en-US" sz="2040" kern="0" dirty="0">
                  <a:gradFill>
                    <a:gsLst>
                      <a:gs pos="16814">
                        <a:srgbClr val="FFFFFF"/>
                      </a:gs>
                      <a:gs pos="46000">
                        <a:srgbClr val="FFFFFF"/>
                      </a:gs>
                    </a:gsLst>
                    <a:lin ang="5400000" scaled="0"/>
                  </a:gradFill>
                  <a:latin typeface="Segoe UI"/>
                </a:endParaRPr>
              </a:p>
            </p:txBody>
          </p:sp>
          <p:sp>
            <p:nvSpPr>
              <p:cNvPr id="241" name="Freeform 20"/>
              <p:cNvSpPr>
                <a:spLocks noEditPoints="1"/>
              </p:cNvSpPr>
              <p:nvPr/>
            </p:nvSpPr>
            <p:spPr bwMode="black">
              <a:xfrm>
                <a:off x="1079425" y="4339249"/>
                <a:ext cx="1338185" cy="9303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B900"/>
              </a:solidFill>
              <a:extLst/>
            </p:spPr>
            <p:txBody>
              <a:bodyPr vert="horz" wrap="square" lIns="83943" tIns="41972" rIns="83943" bIns="41972" numCol="1" anchor="t" anchorCtr="0" compatLnSpc="1">
                <a:prstTxWarp prst="textNoShape">
                  <a:avLst/>
                </a:prstTxWarp>
              </a:bodyPr>
              <a:lstStyle/>
              <a:p>
                <a:pPr defTabSz="932597">
                  <a:defRPr/>
                </a:pPr>
                <a:endParaRPr lang="en-US" sz="918" kern="0" dirty="0">
                  <a:solidFill>
                    <a:srgbClr val="FFFFFF"/>
                  </a:solidFill>
                </a:endParaRPr>
              </a:p>
            </p:txBody>
          </p:sp>
        </p:grpSp>
        <p:sp>
          <p:nvSpPr>
            <p:cNvPr id="224" name="Freeform 223"/>
            <p:cNvSpPr/>
            <p:nvPr/>
          </p:nvSpPr>
          <p:spPr bwMode="auto">
            <a:xfrm>
              <a:off x="1539683" y="4497592"/>
              <a:ext cx="428374" cy="391292"/>
            </a:xfrm>
            <a:custGeom>
              <a:avLst/>
              <a:gdLst>
                <a:gd name="connsiteX0" fmla="*/ 427767 w 850382"/>
                <a:gd name="connsiteY0" fmla="*/ 373083 h 776768"/>
                <a:gd name="connsiteX1" fmla="*/ 364605 w 850382"/>
                <a:gd name="connsiteY1" fmla="*/ 436245 h 776768"/>
                <a:gd name="connsiteX2" fmla="*/ 427767 w 850382"/>
                <a:gd name="connsiteY2" fmla="*/ 499407 h 776768"/>
                <a:gd name="connsiteX3" fmla="*/ 490929 w 850382"/>
                <a:gd name="connsiteY3" fmla="*/ 436245 h 776768"/>
                <a:gd name="connsiteX4" fmla="*/ 427767 w 850382"/>
                <a:gd name="connsiteY4" fmla="*/ 373083 h 776768"/>
                <a:gd name="connsiteX5" fmla="*/ 345092 w 850382"/>
                <a:gd name="connsiteY5" fmla="*/ 0 h 776768"/>
                <a:gd name="connsiteX6" fmla="*/ 311662 w 850382"/>
                <a:gd name="connsiteY6" fmla="*/ 22539 h 776768"/>
                <a:gd name="connsiteX7" fmla="*/ 262612 w 850382"/>
                <a:gd name="connsiteY7" fmla="*/ 140956 h 776768"/>
                <a:gd name="connsiteX8" fmla="*/ 430079 w 850382"/>
                <a:gd name="connsiteY8" fmla="*/ 308423 h 776768"/>
                <a:gd name="connsiteX9" fmla="*/ 597546 w 850382"/>
                <a:gd name="connsiteY9" fmla="*/ 140956 h 776768"/>
                <a:gd name="connsiteX10" fmla="*/ 548496 w 850382"/>
                <a:gd name="connsiteY10" fmla="*/ 22539 h 776768"/>
                <a:gd name="connsiteX11" fmla="*/ 538914 w 850382"/>
                <a:gd name="connsiteY11" fmla="*/ 16079 h 776768"/>
                <a:gd name="connsiteX12" fmla="*/ 553670 w 850382"/>
                <a:gd name="connsiteY12" fmla="*/ 24088 h 776768"/>
                <a:gd name="connsiteX13" fmla="*/ 654982 w 850382"/>
                <a:gd name="connsiteY13" fmla="*/ 214634 h 776768"/>
                <a:gd name="connsiteX14" fmla="*/ 636924 w 850382"/>
                <a:gd name="connsiteY14" fmla="*/ 304079 h 776768"/>
                <a:gd name="connsiteX15" fmla="*/ 627610 w 850382"/>
                <a:gd name="connsiteY15" fmla="*/ 317894 h 776768"/>
                <a:gd name="connsiteX16" fmla="*/ 666902 w 850382"/>
                <a:gd name="connsiteY16" fmla="*/ 321855 h 776768"/>
                <a:gd name="connsiteX17" fmla="*/ 850382 w 850382"/>
                <a:gd name="connsiteY17" fmla="*/ 546977 h 776768"/>
                <a:gd name="connsiteX18" fmla="*/ 847047 w 850382"/>
                <a:gd name="connsiteY18" fmla="*/ 580056 h 776768"/>
                <a:gd name="connsiteX19" fmla="*/ 837222 w 850382"/>
                <a:gd name="connsiteY19" fmla="*/ 531387 h 776768"/>
                <a:gd name="connsiteX20" fmla="*/ 682915 w 850382"/>
                <a:gd name="connsiteY20" fmla="*/ 429105 h 776768"/>
                <a:gd name="connsiteX21" fmla="*/ 515448 w 850382"/>
                <a:gd name="connsiteY21" fmla="*/ 596572 h 776768"/>
                <a:gd name="connsiteX22" fmla="*/ 682915 w 850382"/>
                <a:gd name="connsiteY22" fmla="*/ 764039 h 776768"/>
                <a:gd name="connsiteX23" fmla="*/ 710465 w 850382"/>
                <a:gd name="connsiteY23" fmla="*/ 758477 h 776768"/>
                <a:gd name="connsiteX24" fmla="*/ 710036 w 850382"/>
                <a:gd name="connsiteY24" fmla="*/ 758710 h 776768"/>
                <a:gd name="connsiteX25" fmla="*/ 620591 w 850382"/>
                <a:gd name="connsiteY25" fmla="*/ 776768 h 776768"/>
                <a:gd name="connsiteX26" fmla="*/ 458105 w 850382"/>
                <a:gd name="connsiteY26" fmla="*/ 709464 h 776768"/>
                <a:gd name="connsiteX27" fmla="*/ 425191 w 850382"/>
                <a:gd name="connsiteY27" fmla="*/ 660647 h 776768"/>
                <a:gd name="connsiteX28" fmla="*/ 392278 w 850382"/>
                <a:gd name="connsiteY28" fmla="*/ 709464 h 776768"/>
                <a:gd name="connsiteX29" fmla="*/ 229791 w 850382"/>
                <a:gd name="connsiteY29" fmla="*/ 776768 h 776768"/>
                <a:gd name="connsiteX30" fmla="*/ 140346 w 850382"/>
                <a:gd name="connsiteY30" fmla="*/ 758710 h 776768"/>
                <a:gd name="connsiteX31" fmla="*/ 133355 w 850382"/>
                <a:gd name="connsiteY31" fmla="*/ 754915 h 776768"/>
                <a:gd name="connsiteX32" fmla="*/ 178547 w 850382"/>
                <a:gd name="connsiteY32" fmla="*/ 764039 h 776768"/>
                <a:gd name="connsiteX33" fmla="*/ 346014 w 850382"/>
                <a:gd name="connsiteY33" fmla="*/ 596572 h 776768"/>
                <a:gd name="connsiteX34" fmla="*/ 178547 w 850382"/>
                <a:gd name="connsiteY34" fmla="*/ 429105 h 776768"/>
                <a:gd name="connsiteX35" fmla="*/ 11080 w 850382"/>
                <a:gd name="connsiteY35" fmla="*/ 596572 h 776768"/>
                <a:gd name="connsiteX36" fmla="*/ 19582 w 850382"/>
                <a:gd name="connsiteY36" fmla="*/ 638682 h 776768"/>
                <a:gd name="connsiteX37" fmla="*/ 18058 w 850382"/>
                <a:gd name="connsiteY37" fmla="*/ 636422 h 776768"/>
                <a:gd name="connsiteX38" fmla="*/ 0 w 850382"/>
                <a:gd name="connsiteY38" fmla="*/ 546977 h 776768"/>
                <a:gd name="connsiteX39" fmla="*/ 183480 w 850382"/>
                <a:gd name="connsiteY39" fmla="*/ 321855 h 776768"/>
                <a:gd name="connsiteX40" fmla="*/ 222772 w 850382"/>
                <a:gd name="connsiteY40" fmla="*/ 317894 h 776768"/>
                <a:gd name="connsiteX41" fmla="*/ 213458 w 850382"/>
                <a:gd name="connsiteY41" fmla="*/ 304079 h 776768"/>
                <a:gd name="connsiteX42" fmla="*/ 195400 w 850382"/>
                <a:gd name="connsiteY42" fmla="*/ 214634 h 776768"/>
                <a:gd name="connsiteX43" fmla="*/ 335746 w 850382"/>
                <a:gd name="connsiteY43" fmla="*/ 2901 h 77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50382" h="776768">
                  <a:moveTo>
                    <a:pt x="427767" y="373083"/>
                  </a:moveTo>
                  <a:cubicBezTo>
                    <a:pt x="392884" y="373083"/>
                    <a:pt x="364605" y="401362"/>
                    <a:pt x="364605" y="436245"/>
                  </a:cubicBezTo>
                  <a:cubicBezTo>
                    <a:pt x="364605" y="471128"/>
                    <a:pt x="392884" y="499407"/>
                    <a:pt x="427767" y="499407"/>
                  </a:cubicBezTo>
                  <a:cubicBezTo>
                    <a:pt x="462650" y="499407"/>
                    <a:pt x="490929" y="471128"/>
                    <a:pt x="490929" y="436245"/>
                  </a:cubicBezTo>
                  <a:cubicBezTo>
                    <a:pt x="490929" y="401362"/>
                    <a:pt x="462650" y="373083"/>
                    <a:pt x="427767" y="373083"/>
                  </a:cubicBezTo>
                  <a:close/>
                  <a:moveTo>
                    <a:pt x="345092" y="0"/>
                  </a:moveTo>
                  <a:lnTo>
                    <a:pt x="311662" y="22539"/>
                  </a:lnTo>
                  <a:cubicBezTo>
                    <a:pt x="281357" y="52845"/>
                    <a:pt x="262612" y="94712"/>
                    <a:pt x="262612" y="140956"/>
                  </a:cubicBezTo>
                  <a:cubicBezTo>
                    <a:pt x="262612" y="233445"/>
                    <a:pt x="337590" y="308423"/>
                    <a:pt x="430079" y="308423"/>
                  </a:cubicBezTo>
                  <a:cubicBezTo>
                    <a:pt x="522568" y="308423"/>
                    <a:pt x="597546" y="233445"/>
                    <a:pt x="597546" y="140956"/>
                  </a:cubicBezTo>
                  <a:cubicBezTo>
                    <a:pt x="597546" y="94712"/>
                    <a:pt x="578802" y="52845"/>
                    <a:pt x="548496" y="22539"/>
                  </a:cubicBezTo>
                  <a:lnTo>
                    <a:pt x="538914" y="16079"/>
                  </a:lnTo>
                  <a:lnTo>
                    <a:pt x="553670" y="24088"/>
                  </a:lnTo>
                  <a:cubicBezTo>
                    <a:pt x="614794" y="65383"/>
                    <a:pt x="654982" y="135316"/>
                    <a:pt x="654982" y="214634"/>
                  </a:cubicBezTo>
                  <a:cubicBezTo>
                    <a:pt x="654982" y="246361"/>
                    <a:pt x="648552" y="276587"/>
                    <a:pt x="636924" y="304079"/>
                  </a:cubicBezTo>
                  <a:lnTo>
                    <a:pt x="627610" y="317894"/>
                  </a:lnTo>
                  <a:lnTo>
                    <a:pt x="666902" y="321855"/>
                  </a:lnTo>
                  <a:cubicBezTo>
                    <a:pt x="771614" y="343282"/>
                    <a:pt x="850382" y="435931"/>
                    <a:pt x="850382" y="546977"/>
                  </a:cubicBezTo>
                  <a:lnTo>
                    <a:pt x="847047" y="580056"/>
                  </a:lnTo>
                  <a:lnTo>
                    <a:pt x="837222" y="531387"/>
                  </a:lnTo>
                  <a:cubicBezTo>
                    <a:pt x="811799" y="471280"/>
                    <a:pt x="752282" y="429105"/>
                    <a:pt x="682915" y="429105"/>
                  </a:cubicBezTo>
                  <a:cubicBezTo>
                    <a:pt x="590426" y="429105"/>
                    <a:pt x="515448" y="504083"/>
                    <a:pt x="515448" y="596572"/>
                  </a:cubicBezTo>
                  <a:cubicBezTo>
                    <a:pt x="515448" y="689061"/>
                    <a:pt x="590426" y="764039"/>
                    <a:pt x="682915" y="764039"/>
                  </a:cubicBezTo>
                  <a:lnTo>
                    <a:pt x="710465" y="758477"/>
                  </a:lnTo>
                  <a:lnTo>
                    <a:pt x="710036" y="758710"/>
                  </a:lnTo>
                  <a:cubicBezTo>
                    <a:pt x="682544" y="770338"/>
                    <a:pt x="652319" y="776768"/>
                    <a:pt x="620591" y="776768"/>
                  </a:cubicBezTo>
                  <a:cubicBezTo>
                    <a:pt x="557136" y="776768"/>
                    <a:pt x="499689" y="751048"/>
                    <a:pt x="458105" y="709464"/>
                  </a:cubicBezTo>
                  <a:lnTo>
                    <a:pt x="425191" y="660647"/>
                  </a:lnTo>
                  <a:lnTo>
                    <a:pt x="392278" y="709464"/>
                  </a:lnTo>
                  <a:cubicBezTo>
                    <a:pt x="350694" y="751048"/>
                    <a:pt x="293246" y="776768"/>
                    <a:pt x="229791" y="776768"/>
                  </a:cubicBezTo>
                  <a:cubicBezTo>
                    <a:pt x="198064" y="776768"/>
                    <a:pt x="167838" y="770338"/>
                    <a:pt x="140346" y="758710"/>
                  </a:cubicBezTo>
                  <a:lnTo>
                    <a:pt x="133355" y="754915"/>
                  </a:lnTo>
                  <a:lnTo>
                    <a:pt x="178547" y="764039"/>
                  </a:lnTo>
                  <a:cubicBezTo>
                    <a:pt x="271036" y="764039"/>
                    <a:pt x="346014" y="689061"/>
                    <a:pt x="346014" y="596572"/>
                  </a:cubicBezTo>
                  <a:cubicBezTo>
                    <a:pt x="346014" y="504083"/>
                    <a:pt x="271036" y="429105"/>
                    <a:pt x="178547" y="429105"/>
                  </a:cubicBezTo>
                  <a:cubicBezTo>
                    <a:pt x="86058" y="429105"/>
                    <a:pt x="11080" y="504083"/>
                    <a:pt x="11080" y="596572"/>
                  </a:cubicBezTo>
                  <a:lnTo>
                    <a:pt x="19582" y="638682"/>
                  </a:lnTo>
                  <a:lnTo>
                    <a:pt x="18058" y="636422"/>
                  </a:lnTo>
                  <a:cubicBezTo>
                    <a:pt x="6430" y="608930"/>
                    <a:pt x="0" y="578705"/>
                    <a:pt x="0" y="546977"/>
                  </a:cubicBezTo>
                  <a:cubicBezTo>
                    <a:pt x="0" y="435931"/>
                    <a:pt x="78769" y="343282"/>
                    <a:pt x="183480" y="321855"/>
                  </a:cubicBezTo>
                  <a:lnTo>
                    <a:pt x="222772" y="317894"/>
                  </a:lnTo>
                  <a:lnTo>
                    <a:pt x="213458" y="304079"/>
                  </a:lnTo>
                  <a:cubicBezTo>
                    <a:pt x="201830" y="276587"/>
                    <a:pt x="195400" y="246361"/>
                    <a:pt x="195400" y="214634"/>
                  </a:cubicBezTo>
                  <a:cubicBezTo>
                    <a:pt x="195400" y="119452"/>
                    <a:pt x="253271" y="37786"/>
                    <a:pt x="335746" y="2901"/>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spc="-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TextBox 224"/>
            <p:cNvSpPr txBox="1"/>
            <p:nvPr/>
          </p:nvSpPr>
          <p:spPr>
            <a:xfrm flipH="1">
              <a:off x="3437248" y="3668411"/>
              <a:ext cx="365760" cy="397267"/>
            </a:xfrm>
            <a:prstGeom prst="ellipse">
              <a:avLst/>
            </a:prstGeom>
            <a:solidFill>
              <a:srgbClr val="FFFFFF"/>
            </a:solidFill>
            <a:ln w="57150">
              <a:solidFill>
                <a:srgbClr val="FFB900"/>
              </a:solidFill>
            </a:ln>
          </p:spPr>
          <p:txBody>
            <a:bodyPr wrap="square" lIns="0" tIns="0" rIns="0" bIns="0" rtlCol="0" anchor="ctr">
              <a:spAutoFit/>
            </a:bodyPr>
            <a:lstStyle/>
            <a:p>
              <a:pPr algn="ctr" defTabSz="932597">
                <a:spcAft>
                  <a:spcPts val="612"/>
                </a:spcAft>
                <a:defRPr/>
              </a:pPr>
              <a:r>
                <a:rPr lang="en-US" sz="1836" b="1" kern="0" dirty="0">
                  <a:solidFill>
                    <a:srgbClr val="FFB900"/>
                  </a:solidFill>
                </a:rPr>
                <a:t>2</a:t>
              </a:r>
              <a:endParaRPr lang="en-US" sz="2448" b="1" kern="0" dirty="0">
                <a:solidFill>
                  <a:srgbClr val="FFB900"/>
                </a:solidFill>
              </a:endParaRPr>
            </a:p>
          </p:txBody>
        </p:sp>
        <p:sp>
          <p:nvSpPr>
            <p:cNvPr id="226" name="TextBox 225"/>
            <p:cNvSpPr txBox="1"/>
            <p:nvPr/>
          </p:nvSpPr>
          <p:spPr>
            <a:xfrm flipH="1">
              <a:off x="3437248" y="4468723"/>
              <a:ext cx="365760" cy="397267"/>
            </a:xfrm>
            <a:prstGeom prst="ellipse">
              <a:avLst/>
            </a:prstGeom>
            <a:solidFill>
              <a:srgbClr val="FFFFFF"/>
            </a:solidFill>
            <a:ln w="57150">
              <a:solidFill>
                <a:srgbClr val="FFB900"/>
              </a:solidFill>
            </a:ln>
          </p:spPr>
          <p:txBody>
            <a:bodyPr wrap="square" lIns="0" tIns="0" rIns="0" bIns="0" rtlCol="0" anchor="ctr">
              <a:spAutoFit/>
            </a:bodyPr>
            <a:lstStyle/>
            <a:p>
              <a:pPr algn="ctr" defTabSz="932597">
                <a:spcAft>
                  <a:spcPts val="612"/>
                </a:spcAft>
                <a:defRPr/>
              </a:pPr>
              <a:r>
                <a:rPr lang="en-US" sz="1836" b="1" kern="0" dirty="0">
                  <a:solidFill>
                    <a:srgbClr val="FFB900"/>
                  </a:solidFill>
                </a:rPr>
                <a:t>1</a:t>
              </a:r>
              <a:endParaRPr lang="en-US" sz="2448" b="1" kern="0" dirty="0">
                <a:solidFill>
                  <a:srgbClr val="FFB900"/>
                </a:solidFill>
              </a:endParaRPr>
            </a:p>
          </p:txBody>
        </p:sp>
        <p:sp>
          <p:nvSpPr>
            <p:cNvPr id="227" name="TextBox 226"/>
            <p:cNvSpPr txBox="1"/>
            <p:nvPr/>
          </p:nvSpPr>
          <p:spPr>
            <a:xfrm flipH="1">
              <a:off x="3437248" y="2861048"/>
              <a:ext cx="365760" cy="397267"/>
            </a:xfrm>
            <a:prstGeom prst="ellipse">
              <a:avLst/>
            </a:prstGeom>
            <a:solidFill>
              <a:srgbClr val="FFFFFF"/>
            </a:solidFill>
            <a:ln w="57150">
              <a:solidFill>
                <a:srgbClr val="FFB900"/>
              </a:solidFill>
            </a:ln>
          </p:spPr>
          <p:txBody>
            <a:bodyPr wrap="square" lIns="0" tIns="0" rIns="0" bIns="0" rtlCol="0" anchor="ctr">
              <a:spAutoFit/>
            </a:bodyPr>
            <a:lstStyle/>
            <a:p>
              <a:pPr algn="ctr" defTabSz="932597">
                <a:spcAft>
                  <a:spcPts val="612"/>
                </a:spcAft>
                <a:defRPr/>
              </a:pPr>
              <a:r>
                <a:rPr lang="en-US" sz="1836" b="1" kern="0" dirty="0">
                  <a:solidFill>
                    <a:srgbClr val="FFB900"/>
                  </a:solidFill>
                </a:rPr>
                <a:t>5</a:t>
              </a:r>
              <a:endParaRPr lang="en-US" sz="2448" b="1" kern="0" dirty="0">
                <a:solidFill>
                  <a:srgbClr val="FFB900"/>
                </a:solidFill>
              </a:endParaRPr>
            </a:p>
          </p:txBody>
        </p:sp>
        <p:grpSp>
          <p:nvGrpSpPr>
            <p:cNvPr id="228" name="Group 227"/>
            <p:cNvGrpSpPr/>
            <p:nvPr/>
          </p:nvGrpSpPr>
          <p:grpSpPr>
            <a:xfrm>
              <a:off x="1314022" y="2863805"/>
              <a:ext cx="766053" cy="811720"/>
              <a:chOff x="1314022" y="2863804"/>
              <a:chExt cx="766053" cy="2060024"/>
            </a:xfrm>
          </p:grpSpPr>
          <p:cxnSp>
            <p:nvCxnSpPr>
              <p:cNvPr id="238" name="Straight Arrow Connector 237"/>
              <p:cNvCxnSpPr/>
              <p:nvPr/>
            </p:nvCxnSpPr>
            <p:spPr>
              <a:xfrm rot="16200000" flipH="1">
                <a:off x="509624" y="3668202"/>
                <a:ext cx="1608795" cy="0"/>
              </a:xfrm>
              <a:prstGeom prst="straightConnector1">
                <a:avLst/>
              </a:prstGeom>
              <a:noFill/>
              <a:ln w="76200" cap="flat" cmpd="sng" algn="ctr">
                <a:solidFill>
                  <a:srgbClr val="FFFFFF"/>
                </a:solidFill>
                <a:prstDash val="solid"/>
                <a:headEnd type="triangle"/>
                <a:tailEnd type="none"/>
              </a:ln>
              <a:effectLst/>
            </p:spPr>
          </p:cxnSp>
          <p:cxnSp>
            <p:nvCxnSpPr>
              <p:cNvPr id="239" name="Straight Arrow Connector 238"/>
              <p:cNvCxnSpPr/>
              <p:nvPr/>
            </p:nvCxnSpPr>
            <p:spPr>
              <a:xfrm rot="16200000" flipH="1">
                <a:off x="1275678" y="4119431"/>
                <a:ext cx="1608794" cy="0"/>
              </a:xfrm>
              <a:prstGeom prst="straightConnector1">
                <a:avLst/>
              </a:prstGeom>
              <a:noFill/>
              <a:ln w="76200" cap="flat" cmpd="sng" algn="ctr">
                <a:solidFill>
                  <a:srgbClr val="FFFFFF"/>
                </a:solidFill>
                <a:prstDash val="solid"/>
                <a:headEnd type="none"/>
                <a:tailEnd type="triangle"/>
              </a:ln>
              <a:effectLst/>
            </p:spPr>
          </p:cxnSp>
        </p:grpSp>
        <p:sp>
          <p:nvSpPr>
            <p:cNvPr id="229" name="TextBox 228"/>
            <p:cNvSpPr txBox="1"/>
            <p:nvPr/>
          </p:nvSpPr>
          <p:spPr>
            <a:xfrm flipH="1">
              <a:off x="1117943" y="3236845"/>
              <a:ext cx="365760" cy="397267"/>
            </a:xfrm>
            <a:prstGeom prst="ellipse">
              <a:avLst/>
            </a:prstGeom>
            <a:solidFill>
              <a:srgbClr val="FFFFFF"/>
            </a:solidFill>
            <a:ln w="57150">
              <a:solidFill>
                <a:srgbClr val="FFB900"/>
              </a:solidFill>
            </a:ln>
          </p:spPr>
          <p:txBody>
            <a:bodyPr wrap="square" lIns="0" tIns="0" rIns="0" bIns="0" rtlCol="0" anchor="ctr">
              <a:spAutoFit/>
            </a:bodyPr>
            <a:lstStyle/>
            <a:p>
              <a:pPr algn="ctr" defTabSz="932597">
                <a:spcAft>
                  <a:spcPts val="612"/>
                </a:spcAft>
                <a:defRPr/>
              </a:pPr>
              <a:r>
                <a:rPr lang="en-US" sz="1836" b="1" kern="0" dirty="0">
                  <a:solidFill>
                    <a:srgbClr val="FFB900"/>
                  </a:solidFill>
                </a:rPr>
                <a:t>3</a:t>
              </a:r>
              <a:endParaRPr lang="en-US" sz="2448" b="1" kern="0" dirty="0">
                <a:solidFill>
                  <a:srgbClr val="FFB900"/>
                </a:solidFill>
              </a:endParaRPr>
            </a:p>
          </p:txBody>
        </p:sp>
        <p:sp>
          <p:nvSpPr>
            <p:cNvPr id="230" name="TextBox 229"/>
            <p:cNvSpPr txBox="1"/>
            <p:nvPr/>
          </p:nvSpPr>
          <p:spPr>
            <a:xfrm flipH="1">
              <a:off x="1866341" y="2834241"/>
              <a:ext cx="365760" cy="397267"/>
            </a:xfrm>
            <a:prstGeom prst="ellipse">
              <a:avLst/>
            </a:prstGeom>
            <a:solidFill>
              <a:srgbClr val="FFFFFF"/>
            </a:solidFill>
            <a:ln w="57150">
              <a:solidFill>
                <a:srgbClr val="FFB900"/>
              </a:solidFill>
            </a:ln>
          </p:spPr>
          <p:txBody>
            <a:bodyPr wrap="square" lIns="0" tIns="0" rIns="0" bIns="0" rtlCol="0" anchor="ctr">
              <a:spAutoFit/>
            </a:bodyPr>
            <a:lstStyle/>
            <a:p>
              <a:pPr algn="ctr" defTabSz="932597">
                <a:spcAft>
                  <a:spcPts val="612"/>
                </a:spcAft>
                <a:defRPr/>
              </a:pPr>
              <a:r>
                <a:rPr lang="en-US" sz="1836" b="1" kern="0" dirty="0">
                  <a:solidFill>
                    <a:srgbClr val="FFB900"/>
                  </a:solidFill>
                </a:rPr>
                <a:t>4</a:t>
              </a:r>
              <a:endParaRPr lang="en-US" sz="2448" b="1" kern="0" dirty="0">
                <a:solidFill>
                  <a:srgbClr val="FFB900"/>
                </a:solidFill>
              </a:endParaRPr>
            </a:p>
          </p:txBody>
        </p:sp>
        <p:sp>
          <p:nvSpPr>
            <p:cNvPr id="231" name="TextBox 230"/>
            <p:cNvSpPr txBox="1"/>
            <p:nvPr/>
          </p:nvSpPr>
          <p:spPr>
            <a:xfrm flipH="1">
              <a:off x="2840430" y="2634373"/>
              <a:ext cx="1608795" cy="197746"/>
            </a:xfrm>
            <a:prstGeom prst="rect">
              <a:avLst/>
            </a:prstGeom>
            <a:noFill/>
          </p:spPr>
          <p:txBody>
            <a:bodyPr wrap="square" lIns="0" tIns="0" rIns="0" bIns="0" rtlCol="0">
              <a:spAutoFit/>
            </a:bodyPr>
            <a:lstStyle/>
            <a:p>
              <a:pPr algn="ctr" defTabSz="932597">
                <a:lnSpc>
                  <a:spcPct val="90000"/>
                </a:lnSpc>
                <a:spcAft>
                  <a:spcPts val="612"/>
                </a:spcAft>
                <a:defRPr/>
              </a:pPr>
              <a:r>
                <a:rPr lang="en-US" sz="1428" kern="0" dirty="0">
                  <a:solidFill>
                    <a:srgbClr val="FFFFFF"/>
                  </a:solidFill>
                </a:rPr>
                <a:t>Here is my proof</a:t>
              </a:r>
            </a:p>
          </p:txBody>
        </p:sp>
        <p:sp>
          <p:nvSpPr>
            <p:cNvPr id="232" name="TextBox 231"/>
            <p:cNvSpPr txBox="1"/>
            <p:nvPr/>
          </p:nvSpPr>
          <p:spPr>
            <a:xfrm flipH="1">
              <a:off x="2286615" y="3435478"/>
              <a:ext cx="2551636" cy="197746"/>
            </a:xfrm>
            <a:prstGeom prst="rect">
              <a:avLst/>
            </a:prstGeom>
            <a:noFill/>
          </p:spPr>
          <p:txBody>
            <a:bodyPr wrap="square" lIns="0" tIns="0" rIns="0" bIns="0" rtlCol="0">
              <a:spAutoFit/>
            </a:bodyPr>
            <a:lstStyle/>
            <a:p>
              <a:pPr algn="ctr" defTabSz="932597">
                <a:lnSpc>
                  <a:spcPct val="90000"/>
                </a:lnSpc>
                <a:spcAft>
                  <a:spcPts val="612"/>
                </a:spcAft>
                <a:defRPr/>
              </a:pPr>
              <a:r>
                <a:rPr lang="en-US" sz="1428" kern="0" dirty="0">
                  <a:solidFill>
                    <a:srgbClr val="FFFFFF"/>
                  </a:solidFill>
                </a:rPr>
                <a:t>Prove to me you are healthy</a:t>
              </a:r>
            </a:p>
          </p:txBody>
        </p:sp>
        <p:sp>
          <p:nvSpPr>
            <p:cNvPr id="233" name="TextBox 232"/>
            <p:cNvSpPr txBox="1"/>
            <p:nvPr/>
          </p:nvSpPr>
          <p:spPr>
            <a:xfrm flipH="1">
              <a:off x="2840430" y="4223301"/>
              <a:ext cx="1608795" cy="197746"/>
            </a:xfrm>
            <a:prstGeom prst="rect">
              <a:avLst/>
            </a:prstGeom>
            <a:noFill/>
          </p:spPr>
          <p:txBody>
            <a:bodyPr wrap="square" lIns="0" tIns="0" rIns="0" bIns="0" rtlCol="0">
              <a:spAutoFit/>
            </a:bodyPr>
            <a:lstStyle/>
            <a:p>
              <a:pPr algn="ctr" defTabSz="932597">
                <a:lnSpc>
                  <a:spcPct val="90000"/>
                </a:lnSpc>
                <a:spcAft>
                  <a:spcPts val="612"/>
                </a:spcAft>
                <a:defRPr/>
              </a:pPr>
              <a:r>
                <a:rPr lang="en-US" sz="1428" kern="0" dirty="0">
                  <a:solidFill>
                    <a:srgbClr val="FFFFFF"/>
                  </a:solidFill>
                </a:rPr>
                <a:t>Access please</a:t>
              </a:r>
            </a:p>
          </p:txBody>
        </p:sp>
        <p:sp>
          <p:nvSpPr>
            <p:cNvPr id="234" name="Freeform 21"/>
            <p:cNvSpPr>
              <a:spLocks noChangeAspect="1" noEditPoints="1"/>
            </p:cNvSpPr>
            <p:nvPr/>
          </p:nvSpPr>
          <p:spPr bwMode="black">
            <a:xfrm>
              <a:off x="917004" y="1406407"/>
              <a:ext cx="1369611" cy="853362"/>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D7D7D7"/>
            </a:solidFill>
            <a:ln>
              <a:noFill/>
            </a:ln>
          </p:spPr>
          <p:txBody>
            <a:bodyPr vert="horz" wrap="square" lIns="91405" tIns="45703" rIns="91405" bIns="45703" numCol="1" anchor="t" anchorCtr="0" compatLnSpc="1">
              <a:prstTxWarp prst="textNoShape">
                <a:avLst/>
              </a:prstTxWarp>
            </a:bodyPr>
            <a:lstStyle/>
            <a:p>
              <a:pPr defTabSz="932377">
                <a:defRPr/>
              </a:pPr>
              <a:endParaRPr lang="en-US" sz="1836" kern="0" dirty="0">
                <a:solidFill>
                  <a:srgbClr val="FFFFFF"/>
                </a:solidFill>
              </a:endParaRPr>
            </a:p>
          </p:txBody>
        </p:sp>
        <p:sp>
          <p:nvSpPr>
            <p:cNvPr id="235" name="TextBox 234"/>
            <p:cNvSpPr txBox="1"/>
            <p:nvPr/>
          </p:nvSpPr>
          <p:spPr>
            <a:xfrm flipH="1">
              <a:off x="917004" y="2452760"/>
              <a:ext cx="1676539" cy="339067"/>
            </a:xfrm>
            <a:prstGeom prst="rect">
              <a:avLst/>
            </a:prstGeom>
            <a:noFill/>
          </p:spPr>
          <p:txBody>
            <a:bodyPr wrap="square" lIns="0" tIns="0" rIns="0" bIns="0" rtlCol="0">
              <a:spAutoFit/>
            </a:bodyPr>
            <a:lstStyle/>
            <a:p>
              <a:pPr algn="ctr" defTabSz="932597">
                <a:lnSpc>
                  <a:spcPct val="90000"/>
                </a:lnSpc>
                <a:spcAft>
                  <a:spcPts val="612"/>
                </a:spcAft>
                <a:defRPr/>
              </a:pPr>
              <a:r>
                <a:rPr lang="en-US" sz="1224" kern="0" dirty="0">
                  <a:solidFill>
                    <a:srgbClr val="FFFFFF"/>
                  </a:solidFill>
                </a:rPr>
                <a:t>MDM &amp; Windows Attestation Service</a:t>
              </a:r>
              <a:endParaRPr lang="en-US" sz="1632" kern="0" dirty="0">
                <a:solidFill>
                  <a:srgbClr val="FFFFFF"/>
                </a:solidFill>
              </a:endParaRPr>
            </a:p>
          </p:txBody>
        </p:sp>
        <p:sp>
          <p:nvSpPr>
            <p:cNvPr id="236" name="Rounded Rectangle 235"/>
            <p:cNvSpPr/>
            <p:nvPr/>
          </p:nvSpPr>
          <p:spPr bwMode="auto">
            <a:xfrm>
              <a:off x="1566863" y="2037794"/>
              <a:ext cx="1000125" cy="288687"/>
            </a:xfrm>
            <a:prstGeom prst="round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defRPr/>
              </a:pPr>
              <a:endParaRPr lang="en-US" sz="2040" kern="0" dirty="0">
                <a:gradFill>
                  <a:gsLst>
                    <a:gs pos="16814">
                      <a:srgbClr val="FFFFFF"/>
                    </a:gs>
                    <a:gs pos="46000">
                      <a:srgbClr val="FFFFFF"/>
                    </a:gs>
                  </a:gsLst>
                  <a:lin ang="5400000" scaled="0"/>
                </a:gradFill>
                <a:latin typeface="Segoe UI"/>
              </a:endParaRPr>
            </a:p>
          </p:txBody>
        </p:sp>
        <p:sp>
          <p:nvSpPr>
            <p:cNvPr id="237" name="Freeform 11"/>
            <p:cNvSpPr>
              <a:spLocks noEditPoints="1"/>
            </p:cNvSpPr>
            <p:nvPr/>
          </p:nvSpPr>
          <p:spPr bwMode="auto">
            <a:xfrm>
              <a:off x="1543764" y="2021388"/>
              <a:ext cx="1049780" cy="32857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rgbClr val="D7D7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505050"/>
                </a:solidFill>
              </a:endParaRPr>
            </a:p>
          </p:txBody>
        </p:sp>
      </p:grpSp>
    </p:spTree>
    <p:extLst>
      <p:ext uri="{BB962C8B-B14F-4D97-AF65-F5344CB8AC3E}">
        <p14:creationId xmlns:p14="http://schemas.microsoft.com/office/powerpoint/2010/main" val="146397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1"/>
                                        </p:tgtEl>
                                      </p:cBhvr>
                                    </p:animEffect>
                                    <p:set>
                                      <p:cBhvr>
                                        <p:cTn id="12" dur="1" fill="hold">
                                          <p:stCondLst>
                                            <p:cond delay="499"/>
                                          </p:stCondLst>
                                        </p:cTn>
                                        <p:tgtEl>
                                          <p:spTgt spid="14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500"/>
                                        <p:tgtEl>
                                          <p:spTgt spid="2">
                                            <p:txEl>
                                              <p:pRg st="1" end="1"/>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fade">
                                      <p:cBhvr>
                                        <p:cTn id="29" dur="500"/>
                                        <p:tgtEl>
                                          <p:spTgt spid="2">
                                            <p:txEl>
                                              <p:pRg st="3" end="3"/>
                                            </p:txEl>
                                          </p:spTgt>
                                        </p:tgtEl>
                                      </p:cBhvr>
                                    </p:animEffect>
                                  </p:childTnLst>
                                </p:cTn>
                              </p:par>
                              <p:par>
                                <p:cTn id="30" presetID="1" presetClass="entr" presetSubtype="0" fill="hold" nodeType="with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5482" y="113366"/>
            <a:ext cx="11887878" cy="1515044"/>
          </a:xfrm>
        </p:spPr>
        <p:txBody>
          <a:bodyPr/>
          <a:lstStyle/>
          <a:p>
            <a:r>
              <a:rPr lang="en-US" dirty="0"/>
              <a:t>Enterprise Data Protection</a:t>
            </a:r>
            <a:br>
              <a:rPr lang="en-US" dirty="0"/>
            </a:br>
            <a:r>
              <a:rPr lang="en-US" sz="3999" dirty="0">
                <a:gradFill>
                  <a:gsLst>
                    <a:gs pos="16814">
                      <a:srgbClr val="47D8FF"/>
                    </a:gs>
                    <a:gs pos="23000">
                      <a:srgbClr val="47D8FF"/>
                    </a:gs>
                  </a:gsLst>
                  <a:lin ang="5400000" scaled="0"/>
                </a:gradFill>
              </a:rPr>
              <a:t>Company data stays separate &amp; secure</a:t>
            </a:r>
          </a:p>
        </p:txBody>
      </p:sp>
      <p:sp>
        <p:nvSpPr>
          <p:cNvPr id="81" name="Text Placeholder 1"/>
          <p:cNvSpPr txBox="1">
            <a:spLocks/>
          </p:cNvSpPr>
          <p:nvPr/>
        </p:nvSpPr>
        <p:spPr>
          <a:xfrm>
            <a:off x="5560866" y="1577701"/>
            <a:ext cx="6636397" cy="3778572"/>
          </a:xfrm>
          <a:prstGeom prst="rect">
            <a:avLst/>
          </a:prstGeom>
        </p:spPr>
        <p:txBody>
          <a:bodyPr vert="horz" wrap="square" lIns="146283" tIns="91427" rIns="146283" bIns="91427" rtlCol="0">
            <a:spAutoFit/>
          </a:bodyPr>
          <a:lstStyle>
            <a:defPPr>
              <a:defRPr lang="en-US"/>
            </a:defPPr>
            <a:lvl1pPr marL="219402"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3200" spc="0" baseline="0">
                <a:gradFill>
                  <a:gsLst>
                    <a:gs pos="20354">
                      <a:srgbClr val="47D8FF"/>
                    </a:gs>
                    <a:gs pos="40000">
                      <a:srgbClr val="47D8FF"/>
                    </a:gs>
                  </a:gsLst>
                  <a:lin ang="5400000" scaled="0"/>
                </a:gradFill>
                <a:latin typeface="+mj-lt"/>
              </a:defRPr>
            </a:lvl1pPr>
            <a:lvl2pPr marL="219402" marR="0" lvl="1"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3200" spc="0" baseline="0">
                <a:gradFill>
                  <a:gsLst>
                    <a:gs pos="20354">
                      <a:srgbClr val="47D8FF"/>
                    </a:gs>
                    <a:gs pos="40000">
                      <a:srgbClr val="47D8FF"/>
                    </a:gs>
                  </a:gsLst>
                  <a:lin ang="5400000" scaled="0"/>
                </a:gradFill>
                <a:latin typeface="+mj-lt"/>
              </a:defRPr>
            </a:lvl2pPr>
            <a:lvl3pPr marL="800036"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3pPr>
            <a:lvl4pPr marL="1028618"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4pPr>
            <a:lvl5pPr marL="1257199"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5pPr>
            <a:lvl6pPr marL="2564834" indent="-233167" defTabSz="932667">
              <a:spcBef>
                <a:spcPct val="20000"/>
              </a:spcBef>
              <a:buFont typeface="Arial" pitchFamily="34" charset="0"/>
              <a:buChar char="•"/>
              <a:defRPr sz="2000"/>
            </a:lvl6pPr>
            <a:lvl7pPr marL="3031170" indent="-233167" defTabSz="932667">
              <a:spcBef>
                <a:spcPct val="20000"/>
              </a:spcBef>
              <a:buFont typeface="Arial" pitchFamily="34" charset="0"/>
              <a:buChar char="•"/>
              <a:defRPr sz="2000"/>
            </a:lvl7pPr>
            <a:lvl8pPr marL="3497503" indent="-233167" defTabSz="932667">
              <a:spcBef>
                <a:spcPct val="20000"/>
              </a:spcBef>
              <a:buFont typeface="Arial" pitchFamily="34" charset="0"/>
              <a:buChar char="•"/>
              <a:defRPr sz="2000"/>
            </a:lvl8pPr>
            <a:lvl9pPr marL="3963838" indent="-233167" defTabSz="932667">
              <a:spcBef>
                <a:spcPct val="20000"/>
              </a:spcBef>
              <a:buFont typeface="Arial" pitchFamily="34" charset="0"/>
              <a:buChar char="•"/>
              <a:defRPr sz="2000"/>
            </a:lvl9pPr>
          </a:lstStyle>
          <a:p>
            <a:pPr marL="676472" lvl="1" indent="-457112">
              <a:buFont typeface="Arial" panose="020B0604020202020204" pitchFamily="34" charset="0"/>
              <a:buChar char="•"/>
            </a:pPr>
            <a:r>
              <a:rPr lang="en-US" sz="3199" dirty="0">
                <a:solidFill>
                  <a:schemeClr val="tx1"/>
                </a:solidFill>
              </a:rPr>
              <a:t>“Enterprise data protection”</a:t>
            </a:r>
          </a:p>
          <a:p>
            <a:pPr marL="676472" lvl="1" indent="-457112">
              <a:buFont typeface="Arial" panose="020B0604020202020204" pitchFamily="34" charset="0"/>
              <a:buChar char="•"/>
            </a:pPr>
            <a:r>
              <a:rPr lang="en-US" sz="3199" dirty="0">
                <a:solidFill>
                  <a:schemeClr val="tx1"/>
                </a:solidFill>
              </a:rPr>
              <a:t>User friendly work-personal separation</a:t>
            </a:r>
          </a:p>
          <a:p>
            <a:pPr marL="676472" lvl="1" indent="-457112">
              <a:buFont typeface="Arial" panose="020B0604020202020204" pitchFamily="34" charset="0"/>
              <a:buChar char="•"/>
            </a:pPr>
            <a:r>
              <a:rPr lang="en-US" sz="3199" dirty="0">
                <a:solidFill>
                  <a:schemeClr val="tx1"/>
                </a:solidFill>
              </a:rPr>
              <a:t>Manage what data is “Enterprise”</a:t>
            </a:r>
          </a:p>
          <a:p>
            <a:pPr marL="676472" lvl="1" indent="-457112">
              <a:buFont typeface="Arial" panose="020B0604020202020204" pitchFamily="34" charset="0"/>
              <a:buChar char="•"/>
            </a:pPr>
            <a:r>
              <a:rPr lang="en-US" sz="3199" dirty="0">
                <a:solidFill>
                  <a:schemeClr val="tx1"/>
                </a:solidFill>
              </a:rPr>
              <a:t>Audit intentional data disclosure</a:t>
            </a:r>
          </a:p>
          <a:p>
            <a:pPr marL="676472" lvl="1" indent="-457112">
              <a:buFont typeface="Arial" panose="020B0604020202020204" pitchFamily="34" charset="0"/>
              <a:buChar char="•"/>
            </a:pPr>
            <a:r>
              <a:rPr lang="en-US" sz="3199" dirty="0">
                <a:solidFill>
                  <a:schemeClr val="tx1"/>
                </a:solidFill>
              </a:rPr>
              <a:t>Azure RMS</a:t>
            </a:r>
          </a:p>
          <a:p>
            <a:pPr marL="676472" lvl="1" indent="-457112">
              <a:buFont typeface="Arial" panose="020B0604020202020204" pitchFamily="34" charset="0"/>
              <a:buChar char="•"/>
            </a:pPr>
            <a:r>
              <a:rPr lang="en-US" sz="3199" dirty="0">
                <a:solidFill>
                  <a:schemeClr val="tx1"/>
                </a:solidFill>
              </a:rPr>
              <a:t>VPN integration</a:t>
            </a:r>
          </a:p>
        </p:txBody>
      </p:sp>
      <p:grpSp>
        <p:nvGrpSpPr>
          <p:cNvPr id="137" name="Group 136"/>
          <p:cNvGrpSpPr/>
          <p:nvPr/>
        </p:nvGrpSpPr>
        <p:grpSpPr>
          <a:xfrm>
            <a:off x="1919237" y="1508408"/>
            <a:ext cx="2357103" cy="4599922"/>
            <a:chOff x="1319213" y="1508125"/>
            <a:chExt cx="2357437" cy="4600575"/>
          </a:xfrm>
        </p:grpSpPr>
        <p:sp>
          <p:nvSpPr>
            <p:cNvPr id="15" name="AutoShape 3"/>
            <p:cNvSpPr>
              <a:spLocks noChangeAspect="1" noChangeArrowheads="1" noTextEdit="1"/>
            </p:cNvSpPr>
            <p:nvPr/>
          </p:nvSpPr>
          <p:spPr bwMode="auto">
            <a:xfrm>
              <a:off x="1341438" y="1508125"/>
              <a:ext cx="2335212"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 name="Freeform 5"/>
            <p:cNvSpPr>
              <a:spLocks/>
            </p:cNvSpPr>
            <p:nvPr/>
          </p:nvSpPr>
          <p:spPr bwMode="auto">
            <a:xfrm>
              <a:off x="1319213" y="1531938"/>
              <a:ext cx="2311400" cy="4575175"/>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 name="Rectangle 30"/>
            <p:cNvSpPr>
              <a:spLocks noChangeArrowheads="1"/>
            </p:cNvSpPr>
            <p:nvPr/>
          </p:nvSpPr>
          <p:spPr bwMode="auto">
            <a:xfrm>
              <a:off x="3458375" y="4946650"/>
              <a:ext cx="165100" cy="533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1" name="Freeform 31"/>
            <p:cNvSpPr>
              <a:spLocks/>
            </p:cNvSpPr>
            <p:nvPr/>
          </p:nvSpPr>
          <p:spPr bwMode="auto">
            <a:xfrm>
              <a:off x="2214563" y="1763713"/>
              <a:ext cx="566737" cy="69850"/>
            </a:xfrm>
            <a:custGeom>
              <a:avLst/>
              <a:gdLst>
                <a:gd name="T0" fmla="*/ 24 w 24"/>
                <a:gd name="T1" fmla="*/ 2 h 3"/>
                <a:gd name="T2" fmla="*/ 22 w 24"/>
                <a:gd name="T3" fmla="*/ 3 h 3"/>
                <a:gd name="T4" fmla="*/ 2 w 24"/>
                <a:gd name="T5" fmla="*/ 3 h 3"/>
                <a:gd name="T6" fmla="*/ 0 w 24"/>
                <a:gd name="T7" fmla="*/ 2 h 3"/>
                <a:gd name="T8" fmla="*/ 0 w 24"/>
                <a:gd name="T9" fmla="*/ 2 h 3"/>
                <a:gd name="T10" fmla="*/ 2 w 24"/>
                <a:gd name="T11" fmla="*/ 0 h 3"/>
                <a:gd name="T12" fmla="*/ 22 w 24"/>
                <a:gd name="T13" fmla="*/ 0 h 3"/>
                <a:gd name="T14" fmla="*/ 24 w 24"/>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
                  <a:moveTo>
                    <a:pt x="24" y="2"/>
                  </a:moveTo>
                  <a:cubicBezTo>
                    <a:pt x="24"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4" y="1"/>
                    <a:pt x="24"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2" name="Rectangle 32"/>
            <p:cNvSpPr>
              <a:spLocks noChangeArrowheads="1"/>
            </p:cNvSpPr>
            <p:nvPr/>
          </p:nvSpPr>
          <p:spPr bwMode="auto">
            <a:xfrm>
              <a:off x="1554163" y="2111375"/>
              <a:ext cx="23812"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3" name="Rectangle 33"/>
            <p:cNvSpPr>
              <a:spLocks noChangeArrowheads="1"/>
            </p:cNvSpPr>
            <p:nvPr/>
          </p:nvSpPr>
          <p:spPr bwMode="auto">
            <a:xfrm>
              <a:off x="1530350" y="2135188"/>
              <a:ext cx="23812" cy="69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4" name="Rectangle 34"/>
            <p:cNvSpPr>
              <a:spLocks noChangeArrowheads="1"/>
            </p:cNvSpPr>
            <p:nvPr/>
          </p:nvSpPr>
          <p:spPr bwMode="auto">
            <a:xfrm>
              <a:off x="1506538" y="2159000"/>
              <a:ext cx="23812" cy="46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5" name="Rectangle 35"/>
            <p:cNvSpPr>
              <a:spLocks noChangeArrowheads="1"/>
            </p:cNvSpPr>
            <p:nvPr/>
          </p:nvSpPr>
          <p:spPr bwMode="auto">
            <a:xfrm>
              <a:off x="1484313" y="2159000"/>
              <a:ext cx="22225" cy="46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6" name="Rectangle 36"/>
            <p:cNvSpPr>
              <a:spLocks noChangeArrowheads="1"/>
            </p:cNvSpPr>
            <p:nvPr/>
          </p:nvSpPr>
          <p:spPr bwMode="auto">
            <a:xfrm>
              <a:off x="1460500" y="2181225"/>
              <a:ext cx="23812"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7" name="Rectangle 37"/>
            <p:cNvSpPr>
              <a:spLocks noChangeArrowheads="1"/>
            </p:cNvSpPr>
            <p:nvPr/>
          </p:nvSpPr>
          <p:spPr bwMode="auto">
            <a:xfrm>
              <a:off x="3111500" y="2111375"/>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 name="Rectangle 38"/>
            <p:cNvSpPr>
              <a:spLocks noChangeArrowheads="1"/>
            </p:cNvSpPr>
            <p:nvPr/>
          </p:nvSpPr>
          <p:spPr bwMode="auto">
            <a:xfrm>
              <a:off x="3040063" y="2135188"/>
              <a:ext cx="23812" cy="46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136" name="Group 135"/>
            <p:cNvGrpSpPr/>
            <p:nvPr/>
          </p:nvGrpSpPr>
          <p:grpSpPr>
            <a:xfrm>
              <a:off x="1530350" y="2738691"/>
              <a:ext cx="1911350" cy="2519109"/>
              <a:chOff x="1530350" y="3030791"/>
              <a:chExt cx="1911350" cy="2519109"/>
            </a:xfrm>
          </p:grpSpPr>
          <p:grpSp>
            <p:nvGrpSpPr>
              <p:cNvPr id="121" name="Group 120"/>
              <p:cNvGrpSpPr/>
              <p:nvPr/>
            </p:nvGrpSpPr>
            <p:grpSpPr>
              <a:xfrm>
                <a:off x="1530350" y="3030791"/>
                <a:ext cx="590140" cy="2519109"/>
                <a:chOff x="1530350" y="3413125"/>
                <a:chExt cx="425450" cy="1816101"/>
              </a:xfrm>
              <a:solidFill>
                <a:schemeClr val="tx1"/>
              </a:solidFill>
            </p:grpSpPr>
            <p:sp>
              <p:nvSpPr>
                <p:cNvPr id="18" name="Rectangle 7"/>
                <p:cNvSpPr>
                  <a:spLocks noChangeArrowheads="1"/>
                </p:cNvSpPr>
                <p:nvPr/>
              </p:nvSpPr>
              <p:spPr bwMode="auto">
                <a:xfrm>
                  <a:off x="1530350" y="3413125"/>
                  <a:ext cx="425450" cy="417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 name="Rectangle 19"/>
                <p:cNvSpPr>
                  <a:spLocks noChangeArrowheads="1"/>
                </p:cNvSpPr>
                <p:nvPr/>
              </p:nvSpPr>
              <p:spPr bwMode="auto">
                <a:xfrm>
                  <a:off x="1530350" y="4343401"/>
                  <a:ext cx="425450"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 name="Rectangle 7"/>
                <p:cNvSpPr>
                  <a:spLocks noChangeArrowheads="1"/>
                </p:cNvSpPr>
                <p:nvPr/>
              </p:nvSpPr>
              <p:spPr bwMode="auto">
                <a:xfrm>
                  <a:off x="1530350" y="3878263"/>
                  <a:ext cx="425450" cy="417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713" rIns="0" bIns="63999" numCol="1" anchor="b" anchorCtr="0" compatLnSpc="1">
                  <a:prstTxWarp prst="textNoShape">
                    <a:avLst/>
                  </a:prstTxWarp>
                </a:bodyPr>
                <a:lstStyle/>
                <a:p>
                  <a:pPr algn="ctr"/>
                  <a:r>
                    <a:rPr lang="en-US" sz="600" b="1" dirty="0">
                      <a:solidFill>
                        <a:schemeClr val="accent1">
                          <a:lumMod val="75000"/>
                        </a:schemeClr>
                      </a:solidFill>
                    </a:rPr>
                    <a:t>for business</a:t>
                  </a:r>
                </a:p>
              </p:txBody>
            </p:sp>
            <p:sp>
              <p:nvSpPr>
                <p:cNvPr id="120" name="Rectangle 19"/>
                <p:cNvSpPr>
                  <a:spLocks noChangeArrowheads="1"/>
                </p:cNvSpPr>
                <p:nvPr/>
              </p:nvSpPr>
              <p:spPr bwMode="auto">
                <a:xfrm>
                  <a:off x="1530350" y="4810126"/>
                  <a:ext cx="425450"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22" name="Group 121"/>
              <p:cNvGrpSpPr/>
              <p:nvPr/>
            </p:nvGrpSpPr>
            <p:grpSpPr>
              <a:xfrm>
                <a:off x="2190955" y="3030791"/>
                <a:ext cx="590140" cy="2519109"/>
                <a:chOff x="1530350" y="3413125"/>
                <a:chExt cx="425450" cy="1816101"/>
              </a:xfrm>
              <a:solidFill>
                <a:schemeClr val="tx1"/>
              </a:solidFill>
            </p:grpSpPr>
            <p:sp>
              <p:nvSpPr>
                <p:cNvPr id="123" name="Rectangle 7"/>
                <p:cNvSpPr>
                  <a:spLocks noChangeArrowheads="1"/>
                </p:cNvSpPr>
                <p:nvPr/>
              </p:nvSpPr>
              <p:spPr bwMode="auto">
                <a:xfrm>
                  <a:off x="1530350" y="3413125"/>
                  <a:ext cx="425450" cy="417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 name="Rectangle 19"/>
                <p:cNvSpPr>
                  <a:spLocks noChangeArrowheads="1"/>
                </p:cNvSpPr>
                <p:nvPr/>
              </p:nvSpPr>
              <p:spPr bwMode="auto">
                <a:xfrm>
                  <a:off x="1530350" y="4343401"/>
                  <a:ext cx="425450"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 name="Rectangle 7"/>
                <p:cNvSpPr>
                  <a:spLocks noChangeArrowheads="1"/>
                </p:cNvSpPr>
                <p:nvPr/>
              </p:nvSpPr>
              <p:spPr bwMode="auto">
                <a:xfrm>
                  <a:off x="1530350" y="3878263"/>
                  <a:ext cx="425450" cy="417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 name="Rectangle 19"/>
                <p:cNvSpPr>
                  <a:spLocks noChangeArrowheads="1"/>
                </p:cNvSpPr>
                <p:nvPr/>
              </p:nvSpPr>
              <p:spPr bwMode="auto">
                <a:xfrm>
                  <a:off x="1530350" y="4810126"/>
                  <a:ext cx="425450"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27" name="Group 126"/>
              <p:cNvGrpSpPr/>
              <p:nvPr/>
            </p:nvGrpSpPr>
            <p:grpSpPr>
              <a:xfrm>
                <a:off x="2851560" y="3030791"/>
                <a:ext cx="590140" cy="2519109"/>
                <a:chOff x="1530350" y="3413125"/>
                <a:chExt cx="425450" cy="1816101"/>
              </a:xfrm>
              <a:solidFill>
                <a:schemeClr val="tx1"/>
              </a:solidFill>
            </p:grpSpPr>
            <p:sp>
              <p:nvSpPr>
                <p:cNvPr id="128" name="Rectangle 7"/>
                <p:cNvSpPr>
                  <a:spLocks noChangeArrowheads="1"/>
                </p:cNvSpPr>
                <p:nvPr/>
              </p:nvSpPr>
              <p:spPr bwMode="auto">
                <a:xfrm>
                  <a:off x="1530350" y="3413125"/>
                  <a:ext cx="425450" cy="417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713" rIns="0" bIns="63999" numCol="1" anchor="b" anchorCtr="0" compatLnSpc="1">
                  <a:prstTxWarp prst="textNoShape">
                    <a:avLst/>
                  </a:prstTxWarp>
                </a:bodyPr>
                <a:lstStyle/>
                <a:p>
                  <a:pPr algn="ctr"/>
                  <a:endParaRPr lang="en-US" sz="600" b="1">
                    <a:solidFill>
                      <a:schemeClr val="accent1">
                        <a:lumMod val="75000"/>
                      </a:schemeClr>
                    </a:solidFill>
                  </a:endParaRPr>
                </a:p>
              </p:txBody>
            </p:sp>
            <p:sp>
              <p:nvSpPr>
                <p:cNvPr id="129" name="Rectangle 19"/>
                <p:cNvSpPr>
                  <a:spLocks noChangeArrowheads="1"/>
                </p:cNvSpPr>
                <p:nvPr/>
              </p:nvSpPr>
              <p:spPr bwMode="auto">
                <a:xfrm>
                  <a:off x="1530350" y="4343401"/>
                  <a:ext cx="425450"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713" rIns="0" bIns="63999" numCol="1" anchor="b" anchorCtr="0" compatLnSpc="1">
                  <a:prstTxWarp prst="textNoShape">
                    <a:avLst/>
                  </a:prstTxWarp>
                </a:bodyPr>
                <a:lstStyle/>
                <a:p>
                  <a:pPr algn="ctr"/>
                  <a:r>
                    <a:rPr lang="en-US" sz="600" b="1" dirty="0">
                      <a:solidFill>
                        <a:schemeClr val="accent1">
                          <a:lumMod val="75000"/>
                        </a:schemeClr>
                      </a:solidFill>
                    </a:rPr>
                    <a:t>personal</a:t>
                  </a:r>
                </a:p>
              </p:txBody>
            </p:sp>
            <p:sp>
              <p:nvSpPr>
                <p:cNvPr id="130" name="Rectangle 7"/>
                <p:cNvSpPr>
                  <a:spLocks noChangeArrowheads="1"/>
                </p:cNvSpPr>
                <p:nvPr/>
              </p:nvSpPr>
              <p:spPr bwMode="auto">
                <a:xfrm>
                  <a:off x="1530350" y="3878263"/>
                  <a:ext cx="425450" cy="417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713" rIns="0" bIns="63999" numCol="1" anchor="b" anchorCtr="0" compatLnSpc="1">
                  <a:prstTxWarp prst="textNoShape">
                    <a:avLst/>
                  </a:prstTxWarp>
                </a:bodyPr>
                <a:lstStyle/>
                <a:p>
                  <a:pPr algn="ctr"/>
                  <a:endParaRPr lang="en-US" sz="600" b="1">
                    <a:solidFill>
                      <a:schemeClr val="accent1">
                        <a:lumMod val="75000"/>
                      </a:schemeClr>
                    </a:solidFill>
                  </a:endParaRPr>
                </a:p>
              </p:txBody>
            </p:sp>
            <p:sp>
              <p:nvSpPr>
                <p:cNvPr id="131" name="Rectangle 19"/>
                <p:cNvSpPr>
                  <a:spLocks noChangeArrowheads="1"/>
                </p:cNvSpPr>
                <p:nvPr/>
              </p:nvSpPr>
              <p:spPr bwMode="auto">
                <a:xfrm>
                  <a:off x="1530350" y="4810126"/>
                  <a:ext cx="425450"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713" rIns="0" bIns="63999" numCol="1" anchor="b" anchorCtr="0" compatLnSpc="1">
                  <a:prstTxWarp prst="textNoShape">
                    <a:avLst/>
                  </a:prstTxWarp>
                </a:bodyPr>
                <a:lstStyle/>
                <a:p>
                  <a:pPr algn="ctr"/>
                  <a:endParaRPr lang="en-US" sz="600" b="1">
                    <a:solidFill>
                      <a:schemeClr val="accent1">
                        <a:lumMod val="75000"/>
                      </a:schemeClr>
                    </a:solidFill>
                  </a:endParaRPr>
                </a:p>
              </p:txBody>
            </p:sp>
          </p:grpSp>
          <p:pic>
            <p:nvPicPr>
              <p:cNvPr id="14376" name="Picture 40" descr="http://www.icon100.com/up/3113/256/Lync-20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399" y="3090578"/>
                <a:ext cx="443196" cy="443196"/>
              </a:xfrm>
              <a:prstGeom prst="rect">
                <a:avLst/>
              </a:prstGeom>
              <a:noFill/>
              <a:extLst>
                <a:ext uri="{909E8E84-426E-40DD-AFC4-6F175D3DCCD1}">
                  <a14:hiddenFill xmlns:a14="http://schemas.microsoft.com/office/drawing/2010/main">
                    <a:solidFill>
                      <a:srgbClr val="FFFFFF"/>
                    </a:solidFill>
                  </a14:hiddenFill>
                </a:ext>
              </a:extLst>
            </p:spPr>
          </p:pic>
          <p:pic>
            <p:nvPicPr>
              <p:cNvPr id="14378" name="Picture 42" descr="http://upload.wikimedia.org/wikipedia/commons/thumb/4/48/Outlook.com_icon.svg/119px-Outlook.com_ic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29" y="3104865"/>
                <a:ext cx="411168" cy="414623"/>
              </a:xfrm>
              <a:prstGeom prst="rect">
                <a:avLst/>
              </a:prstGeom>
              <a:noFill/>
              <a:extLst>
                <a:ext uri="{909E8E84-426E-40DD-AFC4-6F175D3DCCD1}">
                  <a14:hiddenFill xmlns:a14="http://schemas.microsoft.com/office/drawing/2010/main">
                    <a:solidFill>
                      <a:srgbClr val="FFFFFF"/>
                    </a:solidFill>
                  </a14:hiddenFill>
                </a:ext>
              </a:extLst>
            </p:spPr>
          </p:pic>
          <p:pic>
            <p:nvPicPr>
              <p:cNvPr id="14380" name="Picture 44" descr="https://s3.amazonaws.com/piktochartv2-dev/v2/uploads/6633556c-0c5b-4878-beaa-07df130c5087/2ac31644d43d9a3e206ab66f1bf0f50e8f84acb5_original.png"/>
              <p:cNvPicPr>
                <a:picLocks noChangeAspect="1" noChangeArrowheads="1"/>
              </p:cNvPicPr>
              <p:nvPr/>
            </p:nvPicPr>
            <p:blipFill rotWithShape="1">
              <a:blip r:embed="rId5">
                <a:extLst>
                  <a:ext uri="{28A0092B-C50C-407E-A947-70E740481C1C}">
                    <a14:useLocalDpi xmlns:a14="http://schemas.microsoft.com/office/drawing/2010/main" val="0"/>
                  </a:ext>
                </a:extLst>
              </a:blip>
              <a:srcRect l="21833" r="21833"/>
              <a:stretch/>
            </p:blipFill>
            <p:spPr bwMode="auto">
              <a:xfrm>
                <a:off x="2939318" y="3104864"/>
                <a:ext cx="414623" cy="414623"/>
              </a:xfrm>
              <a:prstGeom prst="rect">
                <a:avLst/>
              </a:prstGeom>
              <a:noFill/>
              <a:extLst>
                <a:ext uri="{909E8E84-426E-40DD-AFC4-6F175D3DCCD1}">
                  <a14:hiddenFill xmlns:a14="http://schemas.microsoft.com/office/drawing/2010/main">
                    <a:solidFill>
                      <a:srgbClr val="FFFFFF"/>
                    </a:solidFill>
                  </a14:hiddenFill>
                </a:ext>
              </a:extLst>
            </p:spPr>
          </p:pic>
          <p:pic>
            <p:nvPicPr>
              <p:cNvPr id="14382" name="Picture 46" descr="https://fs.hsc.wvu.edu/adfs/ls/assets/img/onedrive-logo-square.png"/>
              <p:cNvPicPr>
                <a:picLocks noChangeAspect="1" noChangeArrowheads="1"/>
              </p:cNvPicPr>
              <p:nvPr/>
            </p:nvPicPr>
            <p:blipFill rotWithShape="1">
              <a:blip r:embed="rId6">
                <a:extLst>
                  <a:ext uri="{28A0092B-C50C-407E-A947-70E740481C1C}">
                    <a14:useLocalDpi xmlns:a14="http://schemas.microsoft.com/office/drawing/2010/main" val="0"/>
                  </a:ext>
                </a:extLst>
              </a:blip>
              <a:srcRect t="17987" b="21222"/>
              <a:stretch/>
            </p:blipFill>
            <p:spPr bwMode="auto">
              <a:xfrm>
                <a:off x="1605346" y="3813827"/>
                <a:ext cx="412340" cy="250665"/>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oup 138"/>
              <p:cNvGrpSpPr/>
              <p:nvPr/>
            </p:nvGrpSpPr>
            <p:grpSpPr>
              <a:xfrm>
                <a:off x="2301542" y="3819525"/>
                <a:ext cx="392778" cy="333285"/>
                <a:chOff x="6197600" y="4135438"/>
                <a:chExt cx="552451" cy="422275"/>
              </a:xfrm>
              <a:solidFill>
                <a:srgbClr val="E74A19"/>
              </a:solidFill>
            </p:grpSpPr>
            <p:sp>
              <p:nvSpPr>
                <p:cNvPr id="140" name="Freeform 276"/>
                <p:cNvSpPr>
                  <a:spLocks noEditPoints="1"/>
                </p:cNvSpPr>
                <p:nvPr/>
              </p:nvSpPr>
              <p:spPr bwMode="auto">
                <a:xfrm>
                  <a:off x="6197600" y="4135438"/>
                  <a:ext cx="463550" cy="422275"/>
                </a:xfrm>
                <a:custGeom>
                  <a:avLst/>
                  <a:gdLst>
                    <a:gd name="T0" fmla="*/ 97 w 383"/>
                    <a:gd name="T1" fmla="*/ 96 h 349"/>
                    <a:gd name="T2" fmla="*/ 125 w 383"/>
                    <a:gd name="T3" fmla="*/ 164 h 349"/>
                    <a:gd name="T4" fmla="*/ 0 w 383"/>
                    <a:gd name="T5" fmla="*/ 344 h 349"/>
                    <a:gd name="T6" fmla="*/ 0 w 383"/>
                    <a:gd name="T7" fmla="*/ 349 h 349"/>
                    <a:gd name="T8" fmla="*/ 383 w 383"/>
                    <a:gd name="T9" fmla="*/ 349 h 349"/>
                    <a:gd name="T10" fmla="*/ 383 w 383"/>
                    <a:gd name="T11" fmla="*/ 344 h 349"/>
                    <a:gd name="T12" fmla="*/ 261 w 383"/>
                    <a:gd name="T13" fmla="*/ 165 h 349"/>
                    <a:gd name="T14" fmla="*/ 290 w 383"/>
                    <a:gd name="T15" fmla="*/ 96 h 349"/>
                    <a:gd name="T16" fmla="*/ 194 w 383"/>
                    <a:gd name="T17" fmla="*/ 0 h 349"/>
                    <a:gd name="T18" fmla="*/ 97 w 383"/>
                    <a:gd name="T19" fmla="*/ 96 h 349"/>
                    <a:gd name="T20" fmla="*/ 137 w 383"/>
                    <a:gd name="T21" fmla="*/ 171 h 349"/>
                    <a:gd name="T22" fmla="*/ 147 w 383"/>
                    <a:gd name="T23" fmla="*/ 168 h 349"/>
                    <a:gd name="T24" fmla="*/ 139 w 383"/>
                    <a:gd name="T25" fmla="*/ 162 h 349"/>
                    <a:gd name="T26" fmla="*/ 108 w 383"/>
                    <a:gd name="T27" fmla="*/ 96 h 349"/>
                    <a:gd name="T28" fmla="*/ 194 w 383"/>
                    <a:gd name="T29" fmla="*/ 10 h 349"/>
                    <a:gd name="T30" fmla="*/ 279 w 383"/>
                    <a:gd name="T31" fmla="*/ 96 h 349"/>
                    <a:gd name="T32" fmla="*/ 247 w 383"/>
                    <a:gd name="T33" fmla="*/ 163 h 349"/>
                    <a:gd name="T34" fmla="*/ 240 w 383"/>
                    <a:gd name="T35" fmla="*/ 169 h 349"/>
                    <a:gd name="T36" fmla="*/ 249 w 383"/>
                    <a:gd name="T37" fmla="*/ 172 h 349"/>
                    <a:gd name="T38" fmla="*/ 372 w 383"/>
                    <a:gd name="T39" fmla="*/ 338 h 349"/>
                    <a:gd name="T40" fmla="*/ 11 w 383"/>
                    <a:gd name="T41" fmla="*/ 338 h 349"/>
                    <a:gd name="T42" fmla="*/ 137 w 383"/>
                    <a:gd name="T43" fmla="*/ 17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3" h="349">
                      <a:moveTo>
                        <a:pt x="97" y="96"/>
                      </a:moveTo>
                      <a:cubicBezTo>
                        <a:pt x="97" y="121"/>
                        <a:pt x="108" y="146"/>
                        <a:pt x="125" y="164"/>
                      </a:cubicBezTo>
                      <a:cubicBezTo>
                        <a:pt x="50" y="191"/>
                        <a:pt x="0" y="262"/>
                        <a:pt x="0" y="344"/>
                      </a:cubicBezTo>
                      <a:cubicBezTo>
                        <a:pt x="0" y="349"/>
                        <a:pt x="0" y="349"/>
                        <a:pt x="0" y="349"/>
                      </a:cubicBezTo>
                      <a:cubicBezTo>
                        <a:pt x="383" y="349"/>
                        <a:pt x="383" y="349"/>
                        <a:pt x="383" y="349"/>
                      </a:cubicBezTo>
                      <a:cubicBezTo>
                        <a:pt x="383" y="344"/>
                        <a:pt x="383" y="344"/>
                        <a:pt x="383" y="344"/>
                      </a:cubicBezTo>
                      <a:cubicBezTo>
                        <a:pt x="383" y="264"/>
                        <a:pt x="334" y="193"/>
                        <a:pt x="261" y="165"/>
                      </a:cubicBezTo>
                      <a:cubicBezTo>
                        <a:pt x="280" y="147"/>
                        <a:pt x="290" y="122"/>
                        <a:pt x="290" y="96"/>
                      </a:cubicBezTo>
                      <a:cubicBezTo>
                        <a:pt x="290" y="43"/>
                        <a:pt x="247" y="0"/>
                        <a:pt x="194" y="0"/>
                      </a:cubicBezTo>
                      <a:cubicBezTo>
                        <a:pt x="141" y="0"/>
                        <a:pt x="97" y="43"/>
                        <a:pt x="97" y="96"/>
                      </a:cubicBezTo>
                      <a:close/>
                      <a:moveTo>
                        <a:pt x="137" y="171"/>
                      </a:moveTo>
                      <a:cubicBezTo>
                        <a:pt x="147" y="168"/>
                        <a:pt x="147" y="168"/>
                        <a:pt x="147" y="168"/>
                      </a:cubicBezTo>
                      <a:cubicBezTo>
                        <a:pt x="139" y="162"/>
                        <a:pt x="139" y="162"/>
                        <a:pt x="139" y="162"/>
                      </a:cubicBezTo>
                      <a:cubicBezTo>
                        <a:pt x="119" y="145"/>
                        <a:pt x="108" y="121"/>
                        <a:pt x="108" y="96"/>
                      </a:cubicBezTo>
                      <a:cubicBezTo>
                        <a:pt x="108" y="49"/>
                        <a:pt x="147" y="10"/>
                        <a:pt x="194" y="10"/>
                      </a:cubicBezTo>
                      <a:cubicBezTo>
                        <a:pt x="241" y="10"/>
                        <a:pt x="279" y="49"/>
                        <a:pt x="279" y="96"/>
                      </a:cubicBezTo>
                      <a:cubicBezTo>
                        <a:pt x="279" y="122"/>
                        <a:pt x="268" y="146"/>
                        <a:pt x="247" y="163"/>
                      </a:cubicBezTo>
                      <a:cubicBezTo>
                        <a:pt x="240" y="169"/>
                        <a:pt x="240" y="169"/>
                        <a:pt x="240" y="169"/>
                      </a:cubicBezTo>
                      <a:cubicBezTo>
                        <a:pt x="249" y="172"/>
                        <a:pt x="249" y="172"/>
                        <a:pt x="249" y="172"/>
                      </a:cubicBezTo>
                      <a:cubicBezTo>
                        <a:pt x="321" y="196"/>
                        <a:pt x="370" y="263"/>
                        <a:pt x="372" y="338"/>
                      </a:cubicBezTo>
                      <a:cubicBezTo>
                        <a:pt x="362" y="338"/>
                        <a:pt x="21" y="338"/>
                        <a:pt x="11" y="338"/>
                      </a:cubicBezTo>
                      <a:cubicBezTo>
                        <a:pt x="13" y="261"/>
                        <a:pt x="63" y="194"/>
                        <a:pt x="137"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Calibri" panose="020F0502020204030204"/>
                  </a:endParaRPr>
                </a:p>
              </p:txBody>
            </p:sp>
            <p:sp>
              <p:nvSpPr>
                <p:cNvPr id="141" name="Freeform 277"/>
                <p:cNvSpPr>
                  <a:spLocks/>
                </p:cNvSpPr>
                <p:nvPr/>
              </p:nvSpPr>
              <p:spPr bwMode="auto">
                <a:xfrm>
                  <a:off x="6389688" y="4229100"/>
                  <a:ext cx="360363" cy="327025"/>
                </a:xfrm>
                <a:custGeom>
                  <a:avLst/>
                  <a:gdLst>
                    <a:gd name="T0" fmla="*/ 197 w 299"/>
                    <a:gd name="T1" fmla="*/ 130 h 271"/>
                    <a:gd name="T2" fmla="*/ 224 w 299"/>
                    <a:gd name="T3" fmla="*/ 73 h 271"/>
                    <a:gd name="T4" fmla="*/ 151 w 299"/>
                    <a:gd name="T5" fmla="*/ 0 h 271"/>
                    <a:gd name="T6" fmla="*/ 78 w 299"/>
                    <a:gd name="T7" fmla="*/ 73 h 271"/>
                    <a:gd name="T8" fmla="*/ 105 w 299"/>
                    <a:gd name="T9" fmla="*/ 129 h 271"/>
                    <a:gd name="T10" fmla="*/ 0 w 299"/>
                    <a:gd name="T11" fmla="*/ 271 h 271"/>
                    <a:gd name="T12" fmla="*/ 299 w 299"/>
                    <a:gd name="T13" fmla="*/ 271 h 271"/>
                    <a:gd name="T14" fmla="*/ 197 w 299"/>
                    <a:gd name="T15" fmla="*/ 13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271">
                      <a:moveTo>
                        <a:pt x="197" y="130"/>
                      </a:moveTo>
                      <a:cubicBezTo>
                        <a:pt x="213" y="116"/>
                        <a:pt x="224" y="96"/>
                        <a:pt x="224" y="73"/>
                      </a:cubicBezTo>
                      <a:cubicBezTo>
                        <a:pt x="224" y="33"/>
                        <a:pt x="191" y="0"/>
                        <a:pt x="151" y="0"/>
                      </a:cubicBezTo>
                      <a:cubicBezTo>
                        <a:pt x="111" y="0"/>
                        <a:pt x="78" y="33"/>
                        <a:pt x="78" y="73"/>
                      </a:cubicBezTo>
                      <a:cubicBezTo>
                        <a:pt x="78" y="95"/>
                        <a:pt x="89" y="116"/>
                        <a:pt x="105" y="129"/>
                      </a:cubicBezTo>
                      <a:cubicBezTo>
                        <a:pt x="44" y="148"/>
                        <a:pt x="0" y="204"/>
                        <a:pt x="0" y="271"/>
                      </a:cubicBezTo>
                      <a:cubicBezTo>
                        <a:pt x="299" y="271"/>
                        <a:pt x="299" y="271"/>
                        <a:pt x="299" y="271"/>
                      </a:cubicBezTo>
                      <a:cubicBezTo>
                        <a:pt x="299" y="205"/>
                        <a:pt x="256" y="150"/>
                        <a:pt x="197"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Calibri" panose="020F0502020204030204"/>
                  </a:endParaRPr>
                </a:p>
              </p:txBody>
            </p:sp>
          </p:grpSp>
          <p:pic>
            <p:nvPicPr>
              <p:cNvPr id="14388" name="Picture 52" descr="https://logodownload.org/wp-content/uploads/2015/04/whatsapp-logo-ico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3965" y="3717128"/>
                <a:ext cx="485329" cy="496839"/>
              </a:xfrm>
              <a:prstGeom prst="rect">
                <a:avLst/>
              </a:prstGeom>
              <a:noFill/>
              <a:extLst>
                <a:ext uri="{909E8E84-426E-40DD-AFC4-6F175D3DCCD1}">
                  <a14:hiddenFill xmlns:a14="http://schemas.microsoft.com/office/drawing/2010/main">
                    <a:solidFill>
                      <a:srgbClr val="FFFFFF"/>
                    </a:solidFill>
                  </a14:hiddenFill>
                </a:ext>
              </a:extLst>
            </p:spPr>
          </p:pic>
          <p:pic>
            <p:nvPicPr>
              <p:cNvPr id="14392" name="Picture 56" descr="http://png-5.findicons.com/files/icons/2795/office_2013_hd/2000/power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5787" y="4396111"/>
                <a:ext cx="431458" cy="43145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6" descr="https://fs.hsc.wvu.edu/adfs/ls/assets/img/onedrive-logo-square.png"/>
              <p:cNvPicPr>
                <a:picLocks noChangeAspect="1" noChangeArrowheads="1"/>
              </p:cNvPicPr>
              <p:nvPr/>
            </p:nvPicPr>
            <p:blipFill rotWithShape="1">
              <a:blip r:embed="rId6">
                <a:extLst>
                  <a:ext uri="{28A0092B-C50C-407E-A947-70E740481C1C}">
                    <a14:useLocalDpi xmlns:a14="http://schemas.microsoft.com/office/drawing/2010/main" val="0"/>
                  </a:ext>
                </a:extLst>
              </a:blip>
              <a:srcRect t="17987" b="21222"/>
              <a:stretch/>
            </p:blipFill>
            <p:spPr bwMode="auto">
              <a:xfrm>
                <a:off x="2929143" y="4471267"/>
                <a:ext cx="412340" cy="250665"/>
              </a:xfrm>
              <a:prstGeom prst="rect">
                <a:avLst/>
              </a:prstGeom>
              <a:noFill/>
              <a:extLst>
                <a:ext uri="{909E8E84-426E-40DD-AFC4-6F175D3DCCD1}">
                  <a14:hiddenFill xmlns:a14="http://schemas.microsoft.com/office/drawing/2010/main">
                    <a:solidFill>
                      <a:srgbClr val="FFFFFF"/>
                    </a:solidFill>
                  </a14:hiddenFill>
                </a:ext>
              </a:extLst>
            </p:spPr>
          </p:pic>
          <p:pic>
            <p:nvPicPr>
              <p:cNvPr id="14396" name="Picture 60" descr="http://media.bestofmicro.com/I/O/358368/original/Win8CalendarTile.png"/>
              <p:cNvPicPr>
                <a:picLocks noChangeAspect="1" noChangeArrowheads="1"/>
              </p:cNvPicPr>
              <p:nvPr/>
            </p:nvPicPr>
            <p:blipFill rotWithShape="1">
              <a:blip r:embed="rId9">
                <a:extLst>
                  <a:ext uri="{28A0092B-C50C-407E-A947-70E740481C1C}">
                    <a14:useLocalDpi xmlns:a14="http://schemas.microsoft.com/office/drawing/2010/main" val="0"/>
                  </a:ext>
                </a:extLst>
              </a:blip>
              <a:srcRect l="24026" t="17821" r="25035" b="36374"/>
              <a:stretch/>
            </p:blipFill>
            <p:spPr bwMode="auto">
              <a:xfrm>
                <a:off x="2295538" y="4440551"/>
                <a:ext cx="380973" cy="342577"/>
              </a:xfrm>
              <a:prstGeom prst="rect">
                <a:avLst/>
              </a:prstGeom>
              <a:noFill/>
              <a:extLst>
                <a:ext uri="{909E8E84-426E-40DD-AFC4-6F175D3DCCD1}">
                  <a14:hiddenFill xmlns:a14="http://schemas.microsoft.com/office/drawing/2010/main">
                    <a:solidFill>
                      <a:srgbClr val="FFFFFF"/>
                    </a:solidFill>
                  </a14:hiddenFill>
                </a:ext>
              </a:extLst>
            </p:spPr>
          </p:pic>
          <p:pic>
            <p:nvPicPr>
              <p:cNvPr id="14398" name="Picture 62" descr="http://gamecoder.se/files/images/pdf_icon.png"/>
              <p:cNvPicPr>
                <a:picLocks noChangeAspect="1" noChangeArrowheads="1"/>
              </p:cNvPicPr>
              <p:nvPr/>
            </p:nvPicPr>
            <p:blipFill rotWithShape="1">
              <a:blip r:embed="rId10">
                <a:extLst>
                  <a:ext uri="{28A0092B-C50C-407E-A947-70E740481C1C}">
                    <a14:useLocalDpi xmlns:a14="http://schemas.microsoft.com/office/drawing/2010/main" val="0"/>
                  </a:ext>
                </a:extLst>
              </a:blip>
              <a:srcRect l="13053" r="13145"/>
              <a:stretch/>
            </p:blipFill>
            <p:spPr bwMode="auto">
              <a:xfrm>
                <a:off x="1669978" y="5045438"/>
                <a:ext cx="310883" cy="421244"/>
              </a:xfrm>
              <a:prstGeom prst="rect">
                <a:avLst/>
              </a:prstGeom>
              <a:noFill/>
              <a:extLst>
                <a:ext uri="{909E8E84-426E-40DD-AFC4-6F175D3DCCD1}">
                  <a14:hiddenFill xmlns:a14="http://schemas.microsoft.com/office/drawing/2010/main">
                    <a:solidFill>
                      <a:srgbClr val="FFFFFF"/>
                    </a:solidFill>
                  </a14:hiddenFill>
                </a:ext>
              </a:extLst>
            </p:spPr>
          </p:pic>
          <p:pic>
            <p:nvPicPr>
              <p:cNvPr id="14400" name="Picture 64" descr="http://icons.iconarchive.com/icons/igh0zt/ios7-style-metro-ui/512/MetroUI-Apps-Windows8-Photos-icon.png"/>
              <p:cNvPicPr>
                <a:picLocks noChangeAspect="1" noChangeArrowheads="1"/>
              </p:cNvPicPr>
              <p:nvPr/>
            </p:nvPicPr>
            <p:blipFill rotWithShape="1">
              <a:blip r:embed="rId11">
                <a:extLst>
                  <a:ext uri="{28A0092B-C50C-407E-A947-70E740481C1C}">
                    <a14:useLocalDpi xmlns:a14="http://schemas.microsoft.com/office/drawing/2010/main" val="0"/>
                  </a:ext>
                </a:extLst>
              </a:blip>
              <a:srcRect l="27158" t="27283" r="27139" b="27014"/>
              <a:stretch/>
            </p:blipFill>
            <p:spPr bwMode="auto">
              <a:xfrm>
                <a:off x="2314574" y="5088121"/>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4402" name="Picture 66" descr="http://winsupersite.com/content/content/144652/tiles-static.jpg"/>
              <p:cNvPicPr>
                <a:picLocks noChangeAspect="1" noChangeArrowheads="1"/>
              </p:cNvPicPr>
              <p:nvPr/>
            </p:nvPicPr>
            <p:blipFill rotWithShape="1">
              <a:blip r:embed="rId12">
                <a:extLst>
                  <a:ext uri="{28A0092B-C50C-407E-A947-70E740481C1C}">
                    <a14:useLocalDpi xmlns:a14="http://schemas.microsoft.com/office/drawing/2010/main" val="0"/>
                  </a:ext>
                </a:extLst>
              </a:blip>
              <a:srcRect l="79712" t="7787" r="6460" b="64977"/>
              <a:stretch/>
            </p:blipFill>
            <p:spPr bwMode="auto">
              <a:xfrm>
                <a:off x="2980987" y="5081433"/>
                <a:ext cx="356276" cy="356276"/>
              </a:xfrm>
              <a:prstGeom prst="ellipse">
                <a:avLst/>
              </a:prstGeom>
              <a:noFill/>
              <a:extLst>
                <a:ext uri="{909E8E84-426E-40DD-AFC4-6F175D3DCCD1}">
                  <a14:hiddenFill xmlns:a14="http://schemas.microsoft.com/office/drawing/2010/main">
                    <a:solidFill>
                      <a:srgbClr val="FFFFFF"/>
                    </a:solidFill>
                  </a14:hiddenFill>
                </a:ext>
              </a:extLst>
            </p:spPr>
          </p:pic>
        </p:grpSp>
      </p:grpSp>
      <p:sp>
        <p:nvSpPr>
          <p:cNvPr id="159" name="Rectangle 158"/>
          <p:cNvSpPr/>
          <p:nvPr/>
        </p:nvSpPr>
        <p:spPr>
          <a:xfrm>
            <a:off x="461307" y="2738798"/>
            <a:ext cx="2610290" cy="2518752"/>
          </a:xfrm>
          <a:prstGeom prst="rect">
            <a:avLst/>
          </a:prstGeom>
          <a:solidFill>
            <a:srgbClr val="0078D7">
              <a:alpha val="30196"/>
            </a:srgbClr>
          </a:solidFill>
          <a:ln w="57150">
            <a:solidFill>
              <a:schemeClr val="accent1"/>
            </a:solidFill>
          </a:ln>
        </p:spPr>
        <p:txBody>
          <a:bodyPr vert="horz" lIns="243806" tIns="182854" rIns="1279979" bIns="60952" rtlCol="0" anchor="t" anchorCtr="0">
            <a:normAutofit/>
          </a:bodyPr>
          <a:lstStyle/>
          <a:p>
            <a:pPr defTabSz="609468"/>
            <a:r>
              <a:rPr lang="en-US" sz="1399" dirty="0">
                <a:cs typeface="Segoe UI Light" panose="020B0502040204020203" pitchFamily="34" charset="0"/>
              </a:rPr>
              <a:t>Business Apps &amp; Data</a:t>
            </a:r>
          </a:p>
          <a:p>
            <a:pPr defTabSz="609468"/>
            <a:r>
              <a:rPr lang="en-US" sz="1599" b="1" i="1" dirty="0">
                <a:cs typeface="Segoe UI Light" panose="020B0502040204020203" pitchFamily="34" charset="0"/>
              </a:rPr>
              <a:t>Managed</a:t>
            </a:r>
          </a:p>
        </p:txBody>
      </p:sp>
      <p:sp>
        <p:nvSpPr>
          <p:cNvPr id="160" name="Rectangle 159"/>
          <p:cNvSpPr/>
          <p:nvPr/>
        </p:nvSpPr>
        <p:spPr>
          <a:xfrm>
            <a:off x="3128740" y="2738798"/>
            <a:ext cx="2610290" cy="2518752"/>
          </a:xfrm>
          <a:prstGeom prst="rect">
            <a:avLst/>
          </a:prstGeom>
          <a:solidFill>
            <a:srgbClr val="FFC000">
              <a:alpha val="30196"/>
            </a:srgbClr>
          </a:solidFill>
          <a:ln w="57150">
            <a:solidFill>
              <a:schemeClr val="accent6"/>
            </a:solidFill>
          </a:ln>
        </p:spPr>
        <p:txBody>
          <a:bodyPr vert="horz" lIns="1188551" tIns="182854" rIns="246853" bIns="60952" rtlCol="0" anchor="t" anchorCtr="0">
            <a:normAutofit/>
          </a:bodyPr>
          <a:lstStyle/>
          <a:p>
            <a:pPr algn="r" defTabSz="609468"/>
            <a:r>
              <a:rPr lang="en-US" sz="1399" dirty="0">
                <a:cs typeface="Segoe UI Light" panose="020B0502040204020203" pitchFamily="34" charset="0"/>
              </a:rPr>
              <a:t>Personal Apps &amp; Data</a:t>
            </a:r>
          </a:p>
          <a:p>
            <a:pPr algn="r" defTabSz="609468"/>
            <a:r>
              <a:rPr lang="en-US" sz="1599" b="1" i="1" dirty="0">
                <a:cs typeface="Segoe UI Light" panose="020B0502040204020203" pitchFamily="34" charset="0"/>
              </a:rPr>
              <a:t>Unmanaged</a:t>
            </a:r>
          </a:p>
        </p:txBody>
      </p:sp>
      <p:pic>
        <p:nvPicPr>
          <p:cNvPr id="162" name="lync" descr="http://www.icon100.com/up/3113/256/Lync-20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89" y="3910316"/>
            <a:ext cx="916960" cy="916960"/>
          </a:xfrm>
          <a:prstGeom prst="rect">
            <a:avLst/>
          </a:prstGeom>
          <a:noFill/>
          <a:extLst>
            <a:ext uri="{909E8E84-426E-40DD-AFC4-6F175D3DCCD1}">
              <a14:hiddenFill xmlns:a14="http://schemas.microsoft.com/office/drawing/2010/main">
                <a:solidFill>
                  <a:srgbClr val="FFFFFF"/>
                </a:solidFill>
              </a14:hiddenFill>
            </a:ext>
          </a:extLst>
        </p:spPr>
      </p:pic>
      <p:sp>
        <p:nvSpPr>
          <p:cNvPr id="143" name="data text"/>
          <p:cNvSpPr/>
          <p:nvPr/>
        </p:nvSpPr>
        <p:spPr>
          <a:xfrm>
            <a:off x="1936924" y="2213660"/>
            <a:ext cx="2258466" cy="489428"/>
          </a:xfrm>
          <a:prstGeom prst="rect">
            <a:avLst/>
          </a:prstGeom>
          <a:solidFill>
            <a:schemeClr val="accent3">
              <a:lumMod val="60000"/>
              <a:lumOff val="40000"/>
            </a:schemeClr>
          </a:solidFill>
        </p:spPr>
        <p:txBody>
          <a:bodyPr wrap="square">
            <a:spAutoFit/>
          </a:bodyPr>
          <a:lstStyle/>
          <a:p>
            <a:pPr algn="ctr">
              <a:lnSpc>
                <a:spcPct val="90000"/>
              </a:lnSpc>
            </a:pPr>
            <a:r>
              <a:rPr lang="en-US" sz="1399" b="1" kern="800" dirty="0">
                <a:solidFill>
                  <a:srgbClr val="FFFFFF"/>
                </a:solidFill>
                <a:cs typeface="Segoe UI Light" panose="020B0502040204020203" pitchFamily="34" charset="0"/>
              </a:rPr>
              <a:t>Data exchange is blocked or audited</a:t>
            </a:r>
          </a:p>
        </p:txBody>
      </p:sp>
      <p:pic>
        <p:nvPicPr>
          <p:cNvPr id="171" name="fb" descr="https://s3.amazonaws.com/piktochartv2-dev/v2/uploads/6633556c-0c5b-4878-beaa-07df130c5087/2ac31644d43d9a3e206ab66f1bf0f50e8f84acb5_original.png"/>
          <p:cNvPicPr>
            <a:picLocks noChangeAspect="1" noChangeArrowheads="1"/>
          </p:cNvPicPr>
          <p:nvPr/>
        </p:nvPicPr>
        <p:blipFill rotWithShape="1">
          <a:blip r:embed="rId5">
            <a:extLst>
              <a:ext uri="{28A0092B-C50C-407E-A947-70E740481C1C}">
                <a14:useLocalDpi xmlns:a14="http://schemas.microsoft.com/office/drawing/2010/main" val="0"/>
              </a:ext>
            </a:extLst>
          </a:blip>
          <a:srcRect l="21833" r="21833"/>
          <a:stretch/>
        </p:blipFill>
        <p:spPr bwMode="auto">
          <a:xfrm>
            <a:off x="3528938" y="2816958"/>
            <a:ext cx="414564" cy="414564"/>
          </a:xfrm>
          <a:prstGeom prst="rect">
            <a:avLst/>
          </a:prstGeom>
          <a:noFill/>
          <a:extLst>
            <a:ext uri="{909E8E84-426E-40DD-AFC4-6F175D3DCCD1}">
              <a14:hiddenFill xmlns:a14="http://schemas.microsoft.com/office/drawing/2010/main">
                <a:solidFill>
                  <a:srgbClr val="FFFFFF"/>
                </a:solidFill>
              </a14:hiddenFill>
            </a:ext>
          </a:extLst>
        </p:spPr>
      </p:pic>
      <p:sp>
        <p:nvSpPr>
          <p:cNvPr id="144" name="&quot;No&quot; Symbol 143"/>
          <p:cNvSpPr/>
          <p:nvPr/>
        </p:nvSpPr>
        <p:spPr bwMode="auto">
          <a:xfrm>
            <a:off x="4399941" y="3882263"/>
            <a:ext cx="942848" cy="942848"/>
          </a:xfrm>
          <a:prstGeom prst="noSmoking">
            <a:avLst/>
          </a:prstGeom>
          <a:solidFill>
            <a:srgbClr val="FF0000"/>
          </a:solidFill>
          <a:ln>
            <a:solidFill>
              <a:schemeClr val="tx1">
                <a:lumMod val="95000"/>
              </a:schemeClr>
            </a:solidFill>
            <a:headEnd type="none" w="med" len="med"/>
            <a:tailEnd type="none" w="med" len="me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75" name="Picture 74"/>
          <p:cNvPicPr>
            <a:picLocks noChangeAspect="1"/>
          </p:cNvPicPr>
          <p:nvPr/>
        </p:nvPicPr>
        <p:blipFill rotWithShape="1">
          <a:blip r:embed="rId13"/>
          <a:srcRect l="7824" t="89445" r="6567" b="2184"/>
          <a:stretch/>
        </p:blipFill>
        <p:spPr>
          <a:xfrm>
            <a:off x="2149562" y="5499978"/>
            <a:ext cx="1850420" cy="340007"/>
          </a:xfrm>
          <a:prstGeom prst="rect">
            <a:avLst/>
          </a:prstGeom>
        </p:spPr>
      </p:pic>
      <p:grpSp>
        <p:nvGrpSpPr>
          <p:cNvPr id="57" name="Group 56"/>
          <p:cNvGrpSpPr>
            <a:grpSpLocks noChangeAspect="1"/>
          </p:cNvGrpSpPr>
          <p:nvPr/>
        </p:nvGrpSpPr>
        <p:grpSpPr>
          <a:xfrm rot="1153166">
            <a:off x="10511272" y="121918"/>
            <a:ext cx="1825713" cy="1833910"/>
            <a:chOff x="2548829" y="997842"/>
            <a:chExt cx="4046344" cy="4168375"/>
          </a:xfrm>
        </p:grpSpPr>
        <p:grpSp>
          <p:nvGrpSpPr>
            <p:cNvPr id="58" name="Group 57"/>
            <p:cNvGrpSpPr>
              <a:grpSpLocks noChangeAspect="1"/>
            </p:cNvGrpSpPr>
            <p:nvPr/>
          </p:nvGrpSpPr>
          <p:grpSpPr>
            <a:xfrm>
              <a:off x="2548829" y="997842"/>
              <a:ext cx="4046344" cy="4168375"/>
              <a:chOff x="3534889" y="1525022"/>
              <a:chExt cx="5112679" cy="5266869"/>
            </a:xfrm>
          </p:grpSpPr>
          <p:sp>
            <p:nvSpPr>
              <p:cNvPr id="65" name="Freeform 64"/>
              <p:cNvSpPr/>
              <p:nvPr/>
            </p:nvSpPr>
            <p:spPr bwMode="auto">
              <a:xfrm rot="3890768">
                <a:off x="3867633" y="1841984"/>
                <a:ext cx="1561657" cy="2227145"/>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6" name="Freeform 65"/>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7" name="Freeform 66"/>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accent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8" name="Freeform 67"/>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9" name="Freeform 68"/>
              <p:cNvSpPr/>
              <p:nvPr/>
            </p:nvSpPr>
            <p:spPr bwMode="auto">
              <a:xfrm rot="11160000" flipH="1" flipV="1">
                <a:off x="3546630" y="3696260"/>
                <a:ext cx="1561655"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70" name="Freeform 69"/>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
          <p:nvSpPr>
            <p:cNvPr id="59" name="Rectangle 58"/>
            <p:cNvSpPr/>
            <p:nvPr/>
          </p:nvSpPr>
          <p:spPr>
            <a:xfrm rot="716082">
              <a:off x="4220470" y="1388812"/>
              <a:ext cx="1261869" cy="409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ENROLLMENT</a:t>
              </a:r>
            </a:p>
          </p:txBody>
        </p:sp>
        <p:sp>
          <p:nvSpPr>
            <p:cNvPr id="60" name="Rectangle 59"/>
            <p:cNvSpPr/>
            <p:nvPr/>
          </p:nvSpPr>
          <p:spPr>
            <a:xfrm rot="4047511">
              <a:off x="5386592" y="2360231"/>
              <a:ext cx="1230252" cy="534924"/>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INVENTORY</a:t>
              </a:r>
            </a:p>
          </p:txBody>
        </p:sp>
        <p:sp>
          <p:nvSpPr>
            <p:cNvPr id="61" name="Rectangle 60"/>
            <p:cNvSpPr/>
            <p:nvPr/>
          </p:nvSpPr>
          <p:spPr>
            <a:xfrm rot="824205">
              <a:off x="3700370" y="4357101"/>
              <a:ext cx="1223280" cy="4520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APPLICATION  MANAGEMENT</a:t>
              </a:r>
            </a:p>
          </p:txBody>
        </p:sp>
        <p:sp>
          <p:nvSpPr>
            <p:cNvPr id="62" name="Rectangle 61"/>
            <p:cNvSpPr/>
            <p:nvPr/>
          </p:nvSpPr>
          <p:spPr>
            <a:xfrm rot="18421824">
              <a:off x="5071583" y="3857661"/>
              <a:ext cx="1406982" cy="3604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DEVICE CONFIGURATION &amp; SECURITY</a:t>
              </a:r>
            </a:p>
          </p:txBody>
        </p:sp>
        <p:sp>
          <p:nvSpPr>
            <p:cNvPr id="63" name="Rectangle 62"/>
            <p:cNvSpPr/>
            <p:nvPr/>
          </p:nvSpPr>
          <p:spPr>
            <a:xfrm rot="15340217">
              <a:off x="2597267" y="3375617"/>
              <a:ext cx="1110089" cy="3218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REMOTE ASSISTANCE </a:t>
              </a:r>
            </a:p>
          </p:txBody>
        </p:sp>
        <p:sp>
          <p:nvSpPr>
            <p:cNvPr id="64" name="Rectangle 63"/>
            <p:cNvSpPr/>
            <p:nvPr/>
          </p:nvSpPr>
          <p:spPr>
            <a:xfrm rot="18732548">
              <a:off x="2835193" y="1785844"/>
              <a:ext cx="1295488" cy="503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UNENROLLMENT</a:t>
              </a:r>
            </a:p>
          </p:txBody>
        </p:sp>
      </p:grpSp>
    </p:spTree>
    <p:extLst>
      <p:ext uri="{BB962C8B-B14F-4D97-AF65-F5344CB8AC3E}">
        <p14:creationId xmlns:p14="http://schemas.microsoft.com/office/powerpoint/2010/main" val="124718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
                                            <p:txEl>
                                              <p:pRg st="1" end="1"/>
                                            </p:txEl>
                                          </p:spTgt>
                                        </p:tgtEl>
                                        <p:attrNameLst>
                                          <p:attrName>style.visibility</p:attrName>
                                        </p:attrNameLst>
                                      </p:cBhvr>
                                      <p:to>
                                        <p:strVal val="visible"/>
                                      </p:to>
                                    </p:set>
                                    <p:animEffect transition="in" filter="fade">
                                      <p:cBhvr>
                                        <p:cTn id="11" dur="500"/>
                                        <p:tgtEl>
                                          <p:spTgt spid="8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1">
                                            <p:txEl>
                                              <p:pRg st="2" end="2"/>
                                            </p:txEl>
                                          </p:spTgt>
                                        </p:tgtEl>
                                        <p:attrNameLst>
                                          <p:attrName>style.visibility</p:attrName>
                                        </p:attrNameLst>
                                      </p:cBhvr>
                                      <p:to>
                                        <p:strVal val="visible"/>
                                      </p:to>
                                    </p:set>
                                    <p:animEffect transition="in" filter="fade">
                                      <p:cBhvr>
                                        <p:cTn id="15" dur="500"/>
                                        <p:tgtEl>
                                          <p:spTgt spid="8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1">
                                            <p:txEl>
                                              <p:pRg st="3" end="3"/>
                                            </p:txEl>
                                          </p:spTgt>
                                        </p:tgtEl>
                                        <p:attrNameLst>
                                          <p:attrName>style.visibility</p:attrName>
                                        </p:attrNameLst>
                                      </p:cBhvr>
                                      <p:to>
                                        <p:strVal val="visible"/>
                                      </p:to>
                                    </p:set>
                                    <p:animEffect transition="in" filter="fade">
                                      <p:cBhvr>
                                        <p:cTn id="19" dur="500"/>
                                        <p:tgtEl>
                                          <p:spTgt spid="8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1">
                                            <p:txEl>
                                              <p:pRg st="4" end="4"/>
                                            </p:txEl>
                                          </p:spTgt>
                                        </p:tgtEl>
                                        <p:attrNameLst>
                                          <p:attrName>style.visibility</p:attrName>
                                        </p:attrNameLst>
                                      </p:cBhvr>
                                      <p:to>
                                        <p:strVal val="visible"/>
                                      </p:to>
                                    </p:set>
                                    <p:animEffect transition="in" filter="fade">
                                      <p:cBhvr>
                                        <p:cTn id="23" dur="500"/>
                                        <p:tgtEl>
                                          <p:spTgt spid="81">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fade">
                                      <p:cBhvr>
                                        <p:cTn id="30" dur="500"/>
                                        <p:tgtEl>
                                          <p:spTgt spid="13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9"/>
                                        </p:tgtEl>
                                        <p:attrNameLst>
                                          <p:attrName>style.visibility</p:attrName>
                                        </p:attrNameLst>
                                      </p:cBhvr>
                                      <p:to>
                                        <p:strVal val="visible"/>
                                      </p:to>
                                    </p:set>
                                    <p:animEffect transition="in" filter="fade">
                                      <p:cBhvr>
                                        <p:cTn id="36" dur="500"/>
                                        <p:tgtEl>
                                          <p:spTgt spid="15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160"/>
                                        </p:tgtEl>
                                        <p:attrNameLst>
                                          <p:attrName>style.visibility</p:attrName>
                                        </p:attrNameLst>
                                      </p:cBhvr>
                                      <p:to>
                                        <p:strVal val="visible"/>
                                      </p:to>
                                    </p:set>
                                    <p:animEffect transition="in" filter="fade">
                                      <p:cBhvr>
                                        <p:cTn id="39" dur="500"/>
                                        <p:tgtEl>
                                          <p:spTgt spid="160"/>
                                        </p:tgtEl>
                                      </p:cBhvr>
                                    </p:animEffect>
                                  </p:childTnLst>
                                </p:cTn>
                              </p:par>
                              <p:par>
                                <p:cTn id="40" presetID="10" presetClass="entr" presetSubtype="0" fill="hold" nodeType="withEffect">
                                  <p:stCondLst>
                                    <p:cond delay="0"/>
                                  </p:stCondLst>
                                  <p:childTnLst>
                                    <p:set>
                                      <p:cBhvr>
                                        <p:cTn id="41" dur="1" fill="hold">
                                          <p:stCondLst>
                                            <p:cond delay="0"/>
                                          </p:stCondLst>
                                        </p:cTn>
                                        <p:tgtEl>
                                          <p:spTgt spid="162"/>
                                        </p:tgtEl>
                                        <p:attrNameLst>
                                          <p:attrName>style.visibility</p:attrName>
                                        </p:attrNameLst>
                                      </p:cBhvr>
                                      <p:to>
                                        <p:strVal val="visible"/>
                                      </p:to>
                                    </p:set>
                                    <p:animEffect transition="in" filter="fade">
                                      <p:cBhvr>
                                        <p:cTn id="42" dur="200"/>
                                        <p:tgtEl>
                                          <p:spTgt spid="162"/>
                                        </p:tgtEl>
                                      </p:cBhvr>
                                    </p:animEffect>
                                  </p:childTnLst>
                                </p:cTn>
                              </p:par>
                              <p:par>
                                <p:cTn id="43" presetID="10" presetClass="entr" presetSubtype="0" fill="hold" nodeType="withEffect">
                                  <p:stCondLst>
                                    <p:cond delay="0"/>
                                  </p:stCondLst>
                                  <p:childTnLst>
                                    <p:set>
                                      <p:cBhvr>
                                        <p:cTn id="44" dur="1" fill="hold">
                                          <p:stCondLst>
                                            <p:cond delay="0"/>
                                          </p:stCondLst>
                                        </p:cTn>
                                        <p:tgtEl>
                                          <p:spTgt spid="171"/>
                                        </p:tgtEl>
                                        <p:attrNameLst>
                                          <p:attrName>style.visibility</p:attrName>
                                        </p:attrNameLst>
                                      </p:cBhvr>
                                      <p:to>
                                        <p:strVal val="visible"/>
                                      </p:to>
                                    </p:set>
                                    <p:animEffect transition="in" filter="fade">
                                      <p:cBhvr>
                                        <p:cTn id="45" dur="200"/>
                                        <p:tgtEl>
                                          <p:spTgt spid="171"/>
                                        </p:tgtEl>
                                      </p:cBhvr>
                                    </p:animEffect>
                                  </p:childTnLst>
                                </p:cTn>
                              </p:par>
                            </p:childTnLst>
                          </p:cTn>
                        </p:par>
                        <p:par>
                          <p:cTn id="46" fill="hold">
                            <p:stCondLst>
                              <p:cond delay="3250"/>
                            </p:stCondLst>
                            <p:childTnLst>
                              <p:par>
                                <p:cTn id="47" presetID="63" presetClass="path" presetSubtype="0" accel="50000" decel="50000" autoRev="1" fill="hold" nodeType="afterEffect">
                                  <p:stCondLst>
                                    <p:cond delay="0"/>
                                  </p:stCondLst>
                                  <p:childTnLst>
                                    <p:animMotion origin="layout" path="M -4.86086E-6 -2.81434E-6 L 0.29309 -2.81434E-6 " pathEditMode="relative" rAng="0" ptsTypes="AA">
                                      <p:cBhvr>
                                        <p:cTn id="48" dur="750" fill="hold"/>
                                        <p:tgtEl>
                                          <p:spTgt spid="162"/>
                                        </p:tgtEl>
                                        <p:attrNameLst>
                                          <p:attrName>ppt_x</p:attrName>
                                          <p:attrName>ppt_y</p:attrName>
                                        </p:attrNameLst>
                                      </p:cBhvr>
                                      <p:rCtr x="14654" y="0"/>
                                    </p:animMotion>
                                  </p:childTnLst>
                                </p:cTn>
                              </p:par>
                              <p:par>
                                <p:cTn id="49" presetID="10" presetClass="entr" presetSubtype="0" fill="hold" grpId="0" nodeType="withEffect">
                                  <p:stCondLst>
                                    <p:cond delay="500"/>
                                  </p:stCondLst>
                                  <p:childTnLst>
                                    <p:set>
                                      <p:cBhvr>
                                        <p:cTn id="50" dur="1" fill="hold">
                                          <p:stCondLst>
                                            <p:cond delay="0"/>
                                          </p:stCondLst>
                                        </p:cTn>
                                        <p:tgtEl>
                                          <p:spTgt spid="144"/>
                                        </p:tgtEl>
                                        <p:attrNameLst>
                                          <p:attrName>style.visibility</p:attrName>
                                        </p:attrNameLst>
                                      </p:cBhvr>
                                      <p:to>
                                        <p:strVal val="visible"/>
                                      </p:to>
                                    </p:set>
                                    <p:animEffect transition="in" filter="fade">
                                      <p:cBhvr>
                                        <p:cTn id="51" dur="500"/>
                                        <p:tgtEl>
                                          <p:spTgt spid="144"/>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43"/>
                                        </p:tgtEl>
                                        <p:attrNameLst>
                                          <p:attrName>style.visibility</p:attrName>
                                        </p:attrNameLst>
                                      </p:cBhvr>
                                      <p:to>
                                        <p:strVal val="visible"/>
                                      </p:to>
                                    </p:set>
                                    <p:animEffect transition="in" filter="fade">
                                      <p:cBhvr>
                                        <p:cTn id="54"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P spid="143" grpId="0" animBg="1"/>
      <p:bldP spid="14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Un-enrollment</a:t>
            </a:r>
            <a:br>
              <a:rPr lang="en-US" dirty="0"/>
            </a:br>
            <a:r>
              <a:rPr lang="en-US" sz="3999" dirty="0">
                <a:gradFill>
                  <a:gsLst>
                    <a:gs pos="16814">
                      <a:srgbClr val="47D8FF"/>
                    </a:gs>
                    <a:gs pos="23000">
                      <a:srgbClr val="47D8FF"/>
                    </a:gs>
                  </a:gsLst>
                  <a:lin ang="5400000" scaled="0"/>
                </a:gradFill>
              </a:rPr>
              <a:t>Remove all Enterprise Data</a:t>
            </a:r>
          </a:p>
        </p:txBody>
      </p:sp>
      <p:sp>
        <p:nvSpPr>
          <p:cNvPr id="6" name="Text Placeholder 3"/>
          <p:cNvSpPr txBox="1">
            <a:spLocks/>
          </p:cNvSpPr>
          <p:nvPr/>
        </p:nvSpPr>
        <p:spPr>
          <a:xfrm>
            <a:off x="6085171" y="2397101"/>
            <a:ext cx="5949381" cy="4081257"/>
          </a:xfrm>
          <a:prstGeom prst="rect">
            <a:avLst/>
          </a:prstGeom>
        </p:spPr>
        <p:txBody>
          <a:bodyPr anchor="ct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pPr>
            <a:r>
              <a:rPr lang="en-US" sz="3199" spc="-102" dirty="0">
                <a:ln w="3175">
                  <a:noFill/>
                </a:ln>
                <a:gradFill>
                  <a:gsLst>
                    <a:gs pos="20354">
                      <a:schemeClr val="tx2"/>
                    </a:gs>
                    <a:gs pos="40000">
                      <a:schemeClr val="tx2"/>
                    </a:gs>
                  </a:gsLst>
                  <a:lin ang="5400000" scaled="0"/>
                </a:gradFill>
                <a:cs typeface="Segoe UI" pitchFamily="34" charset="0"/>
              </a:rPr>
              <a:t>Smarter asset removal</a:t>
            </a:r>
          </a:p>
          <a:p>
            <a:pPr marL="0" indent="0">
              <a:buNone/>
            </a:pPr>
            <a:r>
              <a:rPr lang="en-US" sz="2800" spc="-102" dirty="0">
                <a:ln w="3175">
                  <a:noFill/>
                </a:ln>
                <a:cs typeface="Segoe UI" pitchFamily="34" charset="0"/>
              </a:rPr>
              <a:t>Certs, VPN, Wifi, Email profiles, policies</a:t>
            </a:r>
          </a:p>
          <a:p>
            <a:pPr marL="0" indent="0">
              <a:buNone/>
            </a:pPr>
            <a:r>
              <a:rPr lang="en-US" sz="2800" spc="-102" dirty="0">
                <a:ln w="3175">
                  <a:noFill/>
                </a:ln>
                <a:cs typeface="Segoe UI" pitchFamily="34" charset="0"/>
              </a:rPr>
              <a:t>Applications &amp; App data</a:t>
            </a:r>
          </a:p>
          <a:p>
            <a:pPr marL="0" indent="0">
              <a:buNone/>
            </a:pPr>
            <a:r>
              <a:rPr lang="en-US" sz="2800" spc="-102" dirty="0">
                <a:ln w="3175">
                  <a:noFill/>
                </a:ln>
                <a:cs typeface="Segoe UI" pitchFamily="34" charset="0"/>
              </a:rPr>
              <a:t>Windows Information Protection data</a:t>
            </a:r>
          </a:p>
          <a:p>
            <a:pPr marL="0" indent="0">
              <a:spcBef>
                <a:spcPts val="2400"/>
              </a:spcBef>
              <a:buNone/>
            </a:pPr>
            <a:r>
              <a:rPr lang="en-US" sz="3199" spc="-102" dirty="0">
                <a:ln w="3175">
                  <a:noFill/>
                </a:ln>
                <a:gradFill>
                  <a:gsLst>
                    <a:gs pos="20354">
                      <a:schemeClr val="tx2"/>
                    </a:gs>
                    <a:gs pos="40000">
                      <a:schemeClr val="tx2"/>
                    </a:gs>
                  </a:gsLst>
                  <a:lin ang="5400000" scaled="0"/>
                </a:gradFill>
                <a:cs typeface="Segoe UI" pitchFamily="34" charset="0"/>
              </a:rPr>
              <a:t>Either admins or users can un-enroll</a:t>
            </a:r>
          </a:p>
          <a:p>
            <a:pPr marL="0" indent="0">
              <a:buNone/>
            </a:pPr>
            <a:r>
              <a:rPr lang="en-US" sz="2800" spc="-102" dirty="0">
                <a:ln w="3175">
                  <a:noFill/>
                </a:ln>
                <a:cs typeface="Segoe UI" pitchFamily="34" charset="0"/>
              </a:rPr>
              <a:t>Server notified on user un-enroll</a:t>
            </a:r>
          </a:p>
          <a:p>
            <a:pPr marL="0" indent="0">
              <a:spcBef>
                <a:spcPts val="672"/>
              </a:spcBef>
              <a:buNone/>
            </a:pPr>
            <a:r>
              <a:rPr lang="en-US" sz="2800" spc="-102" dirty="0">
                <a:ln w="3175">
                  <a:noFill/>
                </a:ln>
                <a:cs typeface="Segoe UI" pitchFamily="34" charset="0"/>
              </a:rPr>
              <a:t>Admins control if users can un-enroll</a:t>
            </a:r>
            <a:endParaRPr lang="en-US" sz="3599" spc="-102" dirty="0">
              <a:ln w="3175">
                <a:noFill/>
              </a:ln>
              <a:gradFill>
                <a:gsLst>
                  <a:gs pos="20354">
                    <a:schemeClr val="tx2"/>
                  </a:gs>
                  <a:gs pos="40000">
                    <a:schemeClr val="tx2"/>
                  </a:gs>
                </a:gsLst>
                <a:lin ang="5400000" scaled="0"/>
              </a:gradFill>
              <a:cs typeface="Segoe UI" pitchFamily="34" charset="0"/>
            </a:endParaRPr>
          </a:p>
          <a:p>
            <a:pPr marL="0" indent="0">
              <a:spcBef>
                <a:spcPts val="2400"/>
              </a:spcBef>
              <a:buNone/>
            </a:pPr>
            <a:r>
              <a:rPr lang="en-US" sz="3199" spc="-102" dirty="0">
                <a:ln w="3175">
                  <a:noFill/>
                </a:ln>
                <a:gradFill>
                  <a:gsLst>
                    <a:gs pos="20354">
                      <a:schemeClr val="tx2"/>
                    </a:gs>
                    <a:gs pos="40000">
                      <a:schemeClr val="tx2"/>
                    </a:gs>
                  </a:gsLst>
                  <a:lin ang="5400000" scaled="0"/>
                </a:gradFill>
                <a:cs typeface="Segoe UI" pitchFamily="34" charset="0"/>
              </a:rPr>
              <a:t>Consistent experience</a:t>
            </a:r>
          </a:p>
          <a:p>
            <a:pPr marL="0" indent="0">
              <a:spcBef>
                <a:spcPts val="2400"/>
              </a:spcBef>
              <a:buNone/>
            </a:pPr>
            <a:r>
              <a:rPr lang="en-US" sz="3199" spc="-102" dirty="0">
                <a:ln w="3175">
                  <a:noFill/>
                </a:ln>
                <a:gradFill>
                  <a:gsLst>
                    <a:gs pos="20354">
                      <a:schemeClr val="tx2"/>
                    </a:gs>
                    <a:gs pos="40000">
                      <a:schemeClr val="tx2"/>
                    </a:gs>
                  </a:gsLst>
                  <a:lin ang="5400000" scaled="0"/>
                </a:gradFill>
                <a:cs typeface="Segoe UI" pitchFamily="34" charset="0"/>
              </a:rPr>
              <a:t>Azure AD Unjoin triggers un-enroll</a:t>
            </a:r>
          </a:p>
          <a:p>
            <a:pPr marL="0" indent="0">
              <a:spcBef>
                <a:spcPts val="2400"/>
              </a:spcBef>
              <a:buNone/>
            </a:pPr>
            <a:endParaRPr lang="en-US" sz="3199" spc="-102" dirty="0">
              <a:ln w="3175">
                <a:noFill/>
              </a:ln>
              <a:gradFill>
                <a:gsLst>
                  <a:gs pos="20354">
                    <a:schemeClr val="tx2"/>
                  </a:gs>
                  <a:gs pos="40000">
                    <a:schemeClr val="tx2"/>
                  </a:gs>
                </a:gsLst>
                <a:lin ang="5400000" scaled="0"/>
              </a:gradFill>
              <a:cs typeface="Segoe UI" pitchFamily="34" charset="0"/>
            </a:endParaRPr>
          </a:p>
        </p:txBody>
      </p:sp>
      <p:grpSp>
        <p:nvGrpSpPr>
          <p:cNvPr id="12" name="Group 11"/>
          <p:cNvGrpSpPr/>
          <p:nvPr/>
        </p:nvGrpSpPr>
        <p:grpSpPr>
          <a:xfrm>
            <a:off x="303758" y="1741522"/>
            <a:ext cx="5502635" cy="4923643"/>
            <a:chOff x="6136462" y="1279947"/>
            <a:chExt cx="5503416" cy="4924341"/>
          </a:xfrm>
        </p:grpSpPr>
        <p:grpSp>
          <p:nvGrpSpPr>
            <p:cNvPr id="13" name="Group 12"/>
            <p:cNvGrpSpPr/>
            <p:nvPr/>
          </p:nvGrpSpPr>
          <p:grpSpPr>
            <a:xfrm>
              <a:off x="6294437" y="1279947"/>
              <a:ext cx="5345441" cy="4223434"/>
              <a:chOff x="6294437" y="1279947"/>
              <a:chExt cx="5345441" cy="4223434"/>
            </a:xfrm>
          </p:grpSpPr>
          <p:pic>
            <p:nvPicPr>
              <p:cNvPr id="16" name="Picture 15"/>
              <p:cNvPicPr>
                <a:picLocks noChangeAspect="1"/>
              </p:cNvPicPr>
              <p:nvPr/>
            </p:nvPicPr>
            <p:blipFill>
              <a:blip r:embed="rId3"/>
              <a:stretch>
                <a:fillRect/>
              </a:stretch>
            </p:blipFill>
            <p:spPr>
              <a:xfrm>
                <a:off x="6294437" y="1279947"/>
                <a:ext cx="5345441" cy="4223434"/>
              </a:xfrm>
              <a:prstGeom prst="rect">
                <a:avLst/>
              </a:prstGeom>
            </p:spPr>
          </p:pic>
          <p:pic>
            <p:nvPicPr>
              <p:cNvPr id="17" name="Picture 16"/>
              <p:cNvPicPr>
                <a:picLocks noChangeAspect="1"/>
              </p:cNvPicPr>
              <p:nvPr/>
            </p:nvPicPr>
            <p:blipFill>
              <a:blip r:embed="rId4"/>
              <a:stretch>
                <a:fillRect/>
              </a:stretch>
            </p:blipFill>
            <p:spPr>
              <a:xfrm>
                <a:off x="8347228" y="2588876"/>
                <a:ext cx="3133623" cy="1393541"/>
              </a:xfrm>
              <a:prstGeom prst="rect">
                <a:avLst/>
              </a:prstGeom>
              <a:ln>
                <a:solidFill>
                  <a:schemeClr val="tx1">
                    <a:lumMod val="50000"/>
                  </a:schemeClr>
                </a:solidFill>
              </a:ln>
            </p:spPr>
          </p:pic>
        </p:gr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462" y="2510513"/>
              <a:ext cx="2068513" cy="3693775"/>
            </a:xfrm>
            <a:prstGeom prst="rect">
              <a:avLst/>
            </a:prstGeom>
          </p:spPr>
        </p:pic>
        <p:pic>
          <p:nvPicPr>
            <p:cNvPr id="15" name="Picture 14"/>
            <p:cNvPicPr>
              <a:picLocks noChangeAspect="1"/>
            </p:cNvPicPr>
            <p:nvPr/>
          </p:nvPicPr>
          <p:blipFill>
            <a:blip r:embed="rId6"/>
            <a:stretch>
              <a:fillRect/>
            </a:stretch>
          </p:blipFill>
          <p:spPr>
            <a:xfrm>
              <a:off x="6262843" y="2831584"/>
              <a:ext cx="1762048" cy="2803130"/>
            </a:xfrm>
            <a:prstGeom prst="rect">
              <a:avLst/>
            </a:prstGeom>
          </p:spPr>
        </p:pic>
      </p:grpSp>
      <p:grpSp>
        <p:nvGrpSpPr>
          <p:cNvPr id="10" name="Group 9"/>
          <p:cNvGrpSpPr>
            <a:grpSpLocks noChangeAspect="1"/>
          </p:cNvGrpSpPr>
          <p:nvPr/>
        </p:nvGrpSpPr>
        <p:grpSpPr>
          <a:xfrm rot="1153166">
            <a:off x="10118460" y="15447"/>
            <a:ext cx="2216109" cy="2226058"/>
            <a:chOff x="2548829" y="997842"/>
            <a:chExt cx="4046344" cy="4168375"/>
          </a:xfrm>
        </p:grpSpPr>
        <p:grpSp>
          <p:nvGrpSpPr>
            <p:cNvPr id="11" name="Group 10"/>
            <p:cNvGrpSpPr>
              <a:grpSpLocks noChangeAspect="1"/>
            </p:cNvGrpSpPr>
            <p:nvPr/>
          </p:nvGrpSpPr>
          <p:grpSpPr>
            <a:xfrm>
              <a:off x="2548829" y="997842"/>
              <a:ext cx="4046344" cy="4168375"/>
              <a:chOff x="3534889" y="1525022"/>
              <a:chExt cx="5112679" cy="5266869"/>
            </a:xfrm>
          </p:grpSpPr>
          <p:sp>
            <p:nvSpPr>
              <p:cNvPr id="24" name="Freeform 23"/>
              <p:cNvSpPr/>
              <p:nvPr/>
            </p:nvSpPr>
            <p:spPr bwMode="auto">
              <a:xfrm rot="3890768">
                <a:off x="3867633" y="1841984"/>
                <a:ext cx="1561657" cy="2227145"/>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accent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5" name="Freeform 24"/>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6" name="Freeform 25"/>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7" name="Freeform 26"/>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8" name="Freeform 27"/>
              <p:cNvSpPr/>
              <p:nvPr/>
            </p:nvSpPr>
            <p:spPr bwMode="auto">
              <a:xfrm rot="11160000" flipH="1" flipV="1">
                <a:off x="3546630" y="3696260"/>
                <a:ext cx="1561655"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9" name="Freeform 28"/>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
          <p:nvSpPr>
            <p:cNvPr id="18" name="Rectangle 17"/>
            <p:cNvSpPr/>
            <p:nvPr/>
          </p:nvSpPr>
          <p:spPr>
            <a:xfrm rot="716082">
              <a:off x="4220470" y="1388812"/>
              <a:ext cx="1261869" cy="409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ENROLLMENT</a:t>
              </a:r>
            </a:p>
          </p:txBody>
        </p:sp>
        <p:sp>
          <p:nvSpPr>
            <p:cNvPr id="19" name="Rectangle 18"/>
            <p:cNvSpPr/>
            <p:nvPr/>
          </p:nvSpPr>
          <p:spPr>
            <a:xfrm rot="4047511">
              <a:off x="5386592" y="2360231"/>
              <a:ext cx="1230252" cy="534924"/>
            </a:xfrm>
            <a:prstGeom prst="rect">
              <a:avLst/>
            </a:prstGeom>
            <a:no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INVENTORY</a:t>
              </a:r>
            </a:p>
          </p:txBody>
        </p:sp>
        <p:sp>
          <p:nvSpPr>
            <p:cNvPr id="20" name="Rectangle 19"/>
            <p:cNvSpPr/>
            <p:nvPr/>
          </p:nvSpPr>
          <p:spPr>
            <a:xfrm rot="824205">
              <a:off x="3700370" y="4357101"/>
              <a:ext cx="1223280" cy="4520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APPLICATION  MANAGEMENT</a:t>
              </a:r>
            </a:p>
          </p:txBody>
        </p:sp>
        <p:sp>
          <p:nvSpPr>
            <p:cNvPr id="21" name="Rectangle 20"/>
            <p:cNvSpPr/>
            <p:nvPr/>
          </p:nvSpPr>
          <p:spPr>
            <a:xfrm rot="18421824">
              <a:off x="5071583" y="3857661"/>
              <a:ext cx="1406982" cy="3604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DEVICE CONFIGURATION &amp; SECURITY</a:t>
              </a:r>
            </a:p>
          </p:txBody>
        </p:sp>
        <p:sp>
          <p:nvSpPr>
            <p:cNvPr id="22" name="Rectangle 21"/>
            <p:cNvSpPr/>
            <p:nvPr/>
          </p:nvSpPr>
          <p:spPr>
            <a:xfrm rot="15340217">
              <a:off x="2597267" y="3375617"/>
              <a:ext cx="1110089" cy="3218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REMOTE ASSISTANCE </a:t>
              </a:r>
            </a:p>
          </p:txBody>
        </p:sp>
        <p:sp>
          <p:nvSpPr>
            <p:cNvPr id="23" name="Rectangle 22"/>
            <p:cNvSpPr/>
            <p:nvPr/>
          </p:nvSpPr>
          <p:spPr>
            <a:xfrm rot="18732548">
              <a:off x="2835193" y="1785844"/>
              <a:ext cx="1295488" cy="503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44386">
                <a:lnSpc>
                  <a:spcPct val="90000"/>
                </a:lnSpc>
                <a:spcBef>
                  <a:spcPct val="0"/>
                </a:spcBef>
                <a:spcAft>
                  <a:spcPct val="35000"/>
                </a:spcAft>
              </a:pPr>
              <a:r>
                <a:rPr lang="en-US" sz="544" b="1" dirty="0">
                  <a:solidFill>
                    <a:schemeClr val="bg1"/>
                  </a:solidFill>
                </a:rPr>
                <a:t>UNENROLLMENT</a:t>
              </a:r>
            </a:p>
          </p:txBody>
        </p:sp>
      </p:grpSp>
    </p:spTree>
    <p:extLst>
      <p:ext uri="{BB962C8B-B14F-4D97-AF65-F5344CB8AC3E}">
        <p14:creationId xmlns:p14="http://schemas.microsoft.com/office/powerpoint/2010/main" val="1087821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lstStyle/>
          <a:p>
            <a:r>
              <a:rPr lang="en-US" dirty="0"/>
              <a:t>Management with SCCM</a:t>
            </a:r>
          </a:p>
        </p:txBody>
      </p:sp>
      <p:pic>
        <p:nvPicPr>
          <p:cNvPr id="4" name="Picture Placeholder 3"/>
          <p:cNvPicPr>
            <a:picLocks noGrp="1" noChangeAspect="1"/>
          </p:cNvPicPr>
          <p:nvPr>
            <p:ph type="pic" sz="quarter" idx="10"/>
          </p:nvPr>
        </p:nvPicPr>
        <p:blipFill>
          <a:blip r:embed="rId2"/>
          <a:srcRect t="12504" b="12504"/>
          <a:stretch>
            <a:fillRect/>
          </a:stretch>
        </p:blipFill>
        <p:spPr/>
      </p:pic>
    </p:spTree>
    <p:extLst>
      <p:ext uri="{BB962C8B-B14F-4D97-AF65-F5344CB8AC3E}">
        <p14:creationId xmlns:p14="http://schemas.microsoft.com/office/powerpoint/2010/main" val="10725105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Management options – </a:t>
            </a:r>
            <a:r>
              <a:rPr lang="en-US" dirty="0">
                <a:solidFill>
                  <a:srgbClr val="4A6BC6"/>
                </a:solidFill>
              </a:rPr>
              <a:t>Windows 10</a:t>
            </a:r>
          </a:p>
        </p:txBody>
      </p:sp>
      <p:sp>
        <p:nvSpPr>
          <p:cNvPr id="3" name="Rectangle 2"/>
          <p:cNvSpPr/>
          <p:nvPr/>
        </p:nvSpPr>
        <p:spPr bwMode="auto">
          <a:xfrm>
            <a:off x="503237" y="1592262"/>
            <a:ext cx="33528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IDENTITY</a:t>
            </a:r>
          </a:p>
        </p:txBody>
      </p:sp>
      <p:sp>
        <p:nvSpPr>
          <p:cNvPr id="8" name="Rectangle 7"/>
          <p:cNvSpPr/>
          <p:nvPr/>
        </p:nvSpPr>
        <p:spPr bwMode="auto">
          <a:xfrm>
            <a:off x="4008437" y="1592262"/>
            <a:ext cx="25146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Active Directory</a:t>
            </a:r>
          </a:p>
        </p:txBody>
      </p:sp>
      <p:sp>
        <p:nvSpPr>
          <p:cNvPr id="9" name="Rectangle 8"/>
          <p:cNvSpPr/>
          <p:nvPr/>
        </p:nvSpPr>
        <p:spPr bwMode="auto">
          <a:xfrm>
            <a:off x="6675437" y="1592262"/>
            <a:ext cx="4953000" cy="609600"/>
          </a:xfrm>
          <a:prstGeom prst="rect">
            <a:avLst/>
          </a:prstGeom>
          <a:solidFill>
            <a:srgbClr val="4A6B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Active Directory</a:t>
            </a:r>
          </a:p>
        </p:txBody>
      </p:sp>
      <p:sp>
        <p:nvSpPr>
          <p:cNvPr id="10" name="Rectangle 9"/>
          <p:cNvSpPr/>
          <p:nvPr/>
        </p:nvSpPr>
        <p:spPr bwMode="auto">
          <a:xfrm>
            <a:off x="485479" y="2354262"/>
            <a:ext cx="33528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MEMBERSHIP</a:t>
            </a:r>
          </a:p>
        </p:txBody>
      </p:sp>
      <p:sp>
        <p:nvSpPr>
          <p:cNvPr id="11" name="Rectangle 10"/>
          <p:cNvSpPr/>
          <p:nvPr/>
        </p:nvSpPr>
        <p:spPr bwMode="auto">
          <a:xfrm>
            <a:off x="4008437" y="2373755"/>
            <a:ext cx="3794089" cy="5901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Domain join | Workgroup</a:t>
            </a:r>
          </a:p>
        </p:txBody>
      </p:sp>
      <p:sp>
        <p:nvSpPr>
          <p:cNvPr id="14" name="Rectangle 13"/>
          <p:cNvSpPr/>
          <p:nvPr/>
        </p:nvSpPr>
        <p:spPr bwMode="auto">
          <a:xfrm>
            <a:off x="7995684" y="2354262"/>
            <a:ext cx="3632752" cy="609600"/>
          </a:xfrm>
          <a:prstGeom prst="rect">
            <a:avLst/>
          </a:prstGeom>
          <a:solidFill>
            <a:srgbClr val="4A6B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AD join</a:t>
            </a:r>
          </a:p>
        </p:txBody>
      </p:sp>
      <p:sp>
        <p:nvSpPr>
          <p:cNvPr id="16" name="Rectangle 15"/>
          <p:cNvSpPr/>
          <p:nvPr/>
        </p:nvSpPr>
        <p:spPr bwMode="auto">
          <a:xfrm>
            <a:off x="503237" y="3116262"/>
            <a:ext cx="3352800" cy="33525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MANAGEMENT</a:t>
            </a:r>
          </a:p>
        </p:txBody>
      </p:sp>
      <p:sp>
        <p:nvSpPr>
          <p:cNvPr id="17" name="Rectangle 16"/>
          <p:cNvSpPr/>
          <p:nvPr/>
        </p:nvSpPr>
        <p:spPr bwMode="auto">
          <a:xfrm>
            <a:off x="4008437" y="3135755"/>
            <a:ext cx="2147851" cy="5901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Group policy </a:t>
            </a:r>
          </a:p>
        </p:txBody>
      </p:sp>
      <p:sp>
        <p:nvSpPr>
          <p:cNvPr id="19" name="Rectangle 18"/>
          <p:cNvSpPr/>
          <p:nvPr/>
        </p:nvSpPr>
        <p:spPr bwMode="auto">
          <a:xfrm>
            <a:off x="6294437" y="3135755"/>
            <a:ext cx="5334000" cy="590107"/>
          </a:xfrm>
          <a:prstGeom prst="rect">
            <a:avLst/>
          </a:prstGeom>
          <a:solidFill>
            <a:srgbClr val="4A6B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New GPOs | AGPM scripting</a:t>
            </a:r>
          </a:p>
        </p:txBody>
      </p:sp>
      <p:sp>
        <p:nvSpPr>
          <p:cNvPr id="20" name="Rectangle 19"/>
          <p:cNvSpPr/>
          <p:nvPr/>
        </p:nvSpPr>
        <p:spPr bwMode="auto">
          <a:xfrm>
            <a:off x="4008437" y="3858068"/>
            <a:ext cx="1905000"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ConfigMgr</a:t>
            </a:r>
          </a:p>
        </p:txBody>
      </p:sp>
      <p:sp>
        <p:nvSpPr>
          <p:cNvPr id="22" name="Rectangle 21"/>
          <p:cNvSpPr/>
          <p:nvPr/>
        </p:nvSpPr>
        <p:spPr bwMode="auto">
          <a:xfrm>
            <a:off x="6065837" y="3858068"/>
            <a:ext cx="5562600" cy="533400"/>
          </a:xfrm>
          <a:prstGeom prst="rect">
            <a:avLst/>
          </a:prstGeom>
          <a:solidFill>
            <a:srgbClr val="4A6B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MDM policies via WMI bridge</a:t>
            </a:r>
          </a:p>
        </p:txBody>
      </p:sp>
      <p:sp>
        <p:nvSpPr>
          <p:cNvPr id="24" name="Rectangle 23"/>
          <p:cNvSpPr/>
          <p:nvPr/>
        </p:nvSpPr>
        <p:spPr bwMode="auto">
          <a:xfrm>
            <a:off x="4008437" y="4535229"/>
            <a:ext cx="1814699"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MDM</a:t>
            </a:r>
          </a:p>
        </p:txBody>
      </p:sp>
      <p:sp>
        <p:nvSpPr>
          <p:cNvPr id="26" name="Rectangle 25"/>
          <p:cNvSpPr/>
          <p:nvPr/>
        </p:nvSpPr>
        <p:spPr bwMode="auto">
          <a:xfrm>
            <a:off x="5954233" y="4535229"/>
            <a:ext cx="5674204" cy="533400"/>
          </a:xfrm>
          <a:prstGeom prst="rect">
            <a:avLst/>
          </a:prstGeom>
          <a:solidFill>
            <a:srgbClr val="4A6B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New configuration | Initial provisioning</a:t>
            </a:r>
          </a:p>
        </p:txBody>
      </p:sp>
      <p:sp>
        <p:nvSpPr>
          <p:cNvPr id="27" name="Rectangle 26"/>
          <p:cNvSpPr/>
          <p:nvPr/>
        </p:nvSpPr>
        <p:spPr bwMode="auto">
          <a:xfrm>
            <a:off x="4008438" y="5249862"/>
            <a:ext cx="3352800"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Exchange Active Sync</a:t>
            </a:r>
          </a:p>
        </p:txBody>
      </p:sp>
      <p:sp>
        <p:nvSpPr>
          <p:cNvPr id="28" name="Rectangle 27"/>
          <p:cNvSpPr/>
          <p:nvPr/>
        </p:nvSpPr>
        <p:spPr bwMode="auto">
          <a:xfrm>
            <a:off x="4008437" y="5935404"/>
            <a:ext cx="3352801" cy="53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Powershell | WMI</a:t>
            </a:r>
          </a:p>
        </p:txBody>
      </p:sp>
    </p:spTree>
    <p:extLst>
      <p:ext uri="{BB962C8B-B14F-4D97-AF65-F5344CB8AC3E}">
        <p14:creationId xmlns:p14="http://schemas.microsoft.com/office/powerpoint/2010/main" val="415190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4" grpId="0" animBg="1"/>
      <p:bldP spid="16" grpId="0" animBg="1"/>
      <p:bldP spid="17" grpId="0" animBg="1"/>
      <p:bldP spid="19" grpId="0" animBg="1"/>
      <p:bldP spid="20" grpId="0" animBg="1"/>
      <p:bldP spid="22" grpId="0" animBg="1"/>
      <p:bldP spid="24" grpId="0" animBg="1"/>
      <p:bldP spid="26" grpId="0" animBg="1"/>
      <p:bldP spid="27" grpId="0" animBg="1"/>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7813" y="296863"/>
            <a:ext cx="12158662" cy="915987"/>
          </a:xfrm>
        </p:spPr>
        <p:txBody>
          <a:bodyPr/>
          <a:lstStyle/>
          <a:p>
            <a:r>
              <a:rPr lang="en-US" dirty="0"/>
              <a:t>Windows 10 Management Architecture</a:t>
            </a:r>
          </a:p>
        </p:txBody>
      </p:sp>
      <p:grpSp>
        <p:nvGrpSpPr>
          <p:cNvPr id="55" name="Group 54"/>
          <p:cNvGrpSpPr/>
          <p:nvPr/>
        </p:nvGrpSpPr>
        <p:grpSpPr>
          <a:xfrm>
            <a:off x="1989027" y="2842321"/>
            <a:ext cx="9126369" cy="2995878"/>
            <a:chOff x="503238" y="3004456"/>
            <a:chExt cx="9300933" cy="2996728"/>
          </a:xfrm>
          <a:solidFill>
            <a:schemeClr val="tx2">
              <a:lumMod val="20000"/>
              <a:lumOff val="80000"/>
            </a:schemeClr>
          </a:solidFill>
        </p:grpSpPr>
        <p:grpSp>
          <p:nvGrpSpPr>
            <p:cNvPr id="42" name="Group 41"/>
            <p:cNvGrpSpPr/>
            <p:nvPr/>
          </p:nvGrpSpPr>
          <p:grpSpPr>
            <a:xfrm>
              <a:off x="503238" y="3004457"/>
              <a:ext cx="9300932" cy="2996727"/>
              <a:chOff x="5407388" y="2920556"/>
              <a:chExt cx="26922659" cy="2112034"/>
            </a:xfrm>
            <a:grpFill/>
          </p:grpSpPr>
          <p:sp>
            <p:nvSpPr>
              <p:cNvPr id="39" name="Rectangle 38"/>
              <p:cNvSpPr/>
              <p:nvPr/>
            </p:nvSpPr>
            <p:spPr bwMode="auto">
              <a:xfrm>
                <a:off x="5407388" y="2920556"/>
                <a:ext cx="6525849" cy="656740"/>
              </a:xfrm>
              <a:prstGeom prst="rect">
                <a:avLst/>
              </a:prstGeom>
              <a:grp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rgbClr val="505050"/>
                    </a:solidFill>
                  </a:rPr>
                  <a:t>MDM Client</a:t>
                </a:r>
              </a:p>
            </p:txBody>
          </p:sp>
          <p:sp>
            <p:nvSpPr>
              <p:cNvPr id="40" name="Rectangle 39"/>
              <p:cNvSpPr/>
              <p:nvPr/>
            </p:nvSpPr>
            <p:spPr bwMode="auto">
              <a:xfrm>
                <a:off x="5407388" y="3648203"/>
                <a:ext cx="26922659" cy="656740"/>
              </a:xfrm>
              <a:prstGeom prst="rect">
                <a:avLst/>
              </a:prstGeom>
              <a:grp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r>
                  <a:rPr lang="en-US" sz="2000" b="1" kern="0" dirty="0">
                    <a:solidFill>
                      <a:srgbClr val="505050"/>
                    </a:solidFill>
                  </a:rPr>
                  <a:t>Common Device Configurator</a:t>
                </a:r>
              </a:p>
            </p:txBody>
          </p:sp>
          <p:sp>
            <p:nvSpPr>
              <p:cNvPr id="41" name="Rectangle 40"/>
              <p:cNvSpPr/>
              <p:nvPr/>
            </p:nvSpPr>
            <p:spPr bwMode="auto">
              <a:xfrm>
                <a:off x="5407388" y="4375850"/>
                <a:ext cx="6525850" cy="656740"/>
              </a:xfrm>
              <a:prstGeom prst="rect">
                <a:avLst/>
              </a:prstGeom>
              <a:solidFill>
                <a:schemeClr val="accent1"/>
              </a:solid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chemeClr val="bg1"/>
                    </a:solidFill>
                  </a:rPr>
                  <a:t>WMI providers</a:t>
                </a:r>
              </a:p>
            </p:txBody>
          </p:sp>
        </p:grpSp>
        <p:grpSp>
          <p:nvGrpSpPr>
            <p:cNvPr id="43" name="Group 42"/>
            <p:cNvGrpSpPr/>
            <p:nvPr/>
          </p:nvGrpSpPr>
          <p:grpSpPr>
            <a:xfrm>
              <a:off x="2852057" y="3004456"/>
              <a:ext cx="6952113" cy="2996727"/>
              <a:chOff x="5407388" y="2920556"/>
              <a:chExt cx="20123720" cy="2112034"/>
            </a:xfrm>
            <a:grpFill/>
          </p:grpSpPr>
          <p:sp>
            <p:nvSpPr>
              <p:cNvPr id="44" name="Rectangle 43"/>
              <p:cNvSpPr/>
              <p:nvPr/>
            </p:nvSpPr>
            <p:spPr bwMode="auto">
              <a:xfrm>
                <a:off x="5407388" y="2920556"/>
                <a:ext cx="6525849" cy="65674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rgbClr val="505050"/>
                    </a:solidFill>
                  </a:rPr>
                  <a:t>Provisioning Engine</a:t>
                </a:r>
              </a:p>
            </p:txBody>
          </p:sp>
          <p:sp>
            <p:nvSpPr>
              <p:cNvPr id="46" name="Rectangle 45"/>
              <p:cNvSpPr/>
              <p:nvPr/>
            </p:nvSpPr>
            <p:spPr bwMode="auto">
              <a:xfrm>
                <a:off x="5407388" y="4375850"/>
                <a:ext cx="20123720" cy="656740"/>
              </a:xfrm>
              <a:prstGeom prst="rect">
                <a:avLst/>
              </a:prstGeom>
              <a:grp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r>
                  <a:rPr lang="en-US" sz="2000" b="1" kern="0" dirty="0">
                    <a:solidFill>
                      <a:srgbClr val="505050"/>
                    </a:solidFill>
                  </a:rPr>
                  <a:t>MDM Configuration Service Providers (CSP’s)</a:t>
                </a:r>
              </a:p>
            </p:txBody>
          </p:sp>
        </p:grpSp>
        <p:sp>
          <p:nvSpPr>
            <p:cNvPr id="48" name="Rectangle 47"/>
            <p:cNvSpPr/>
            <p:nvPr/>
          </p:nvSpPr>
          <p:spPr bwMode="auto">
            <a:xfrm>
              <a:off x="5200876" y="3004457"/>
              <a:ext cx="2254476" cy="93183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rgbClr val="505050"/>
                  </a:solidFill>
                </a:rPr>
                <a:t>EAS Client</a:t>
              </a:r>
            </a:p>
          </p:txBody>
        </p:sp>
        <p:sp>
          <p:nvSpPr>
            <p:cNvPr id="52" name="Rectangle 51"/>
            <p:cNvSpPr/>
            <p:nvPr/>
          </p:nvSpPr>
          <p:spPr bwMode="auto">
            <a:xfrm>
              <a:off x="7549695" y="3004456"/>
              <a:ext cx="2254476" cy="931837"/>
            </a:xfrm>
            <a:prstGeom prst="rect">
              <a:avLst/>
            </a:prstGeom>
            <a:solidFill>
              <a:schemeClr val="accent1"/>
            </a:solid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72100">
                <a:defRPr/>
              </a:pPr>
              <a:r>
                <a:rPr lang="en-US" sz="2000" b="1" kern="0" dirty="0">
                  <a:solidFill>
                    <a:schemeClr val="bg1"/>
                  </a:solidFill>
                </a:rPr>
                <a:t>WMI Bridge</a:t>
              </a:r>
            </a:p>
          </p:txBody>
        </p:sp>
      </p:grpSp>
      <p:grpSp>
        <p:nvGrpSpPr>
          <p:cNvPr id="59" name="Group 58"/>
          <p:cNvGrpSpPr/>
          <p:nvPr/>
        </p:nvGrpSpPr>
        <p:grpSpPr>
          <a:xfrm>
            <a:off x="624093" y="2175805"/>
            <a:ext cx="11307525" cy="623374"/>
            <a:chOff x="622505" y="2657646"/>
            <a:chExt cx="11310733" cy="623551"/>
          </a:xfrm>
          <a:solidFill>
            <a:schemeClr val="bg2">
              <a:lumMod val="75000"/>
            </a:schemeClr>
          </a:solidFill>
        </p:grpSpPr>
        <p:sp>
          <p:nvSpPr>
            <p:cNvPr id="56" name="Freeform 55"/>
            <p:cNvSpPr>
              <a:spLocks noEditPoints="1"/>
            </p:cNvSpPr>
            <p:nvPr/>
          </p:nvSpPr>
          <p:spPr bwMode="auto">
            <a:xfrm flipV="1">
              <a:off x="641944" y="2959216"/>
              <a:ext cx="11291294" cy="45719"/>
            </a:xfrm>
            <a:custGeom>
              <a:avLst/>
              <a:gdLst>
                <a:gd name="T0" fmla="*/ 18368 w 18880"/>
                <a:gd name="T1" fmla="*/ 32 h 64"/>
                <a:gd name="T2" fmla="*/ 18880 w 18880"/>
                <a:gd name="T3" fmla="*/ 32 h 64"/>
                <a:gd name="T4" fmla="*/ 17632 w 18880"/>
                <a:gd name="T5" fmla="*/ 64 h 64"/>
                <a:gd name="T6" fmla="*/ 18080 w 18880"/>
                <a:gd name="T7" fmla="*/ 0 h 64"/>
                <a:gd name="T8" fmla="*/ 17312 w 18880"/>
                <a:gd name="T9" fmla="*/ 64 h 64"/>
                <a:gd name="T10" fmla="*/ 16864 w 18880"/>
                <a:gd name="T11" fmla="*/ 0 h 64"/>
                <a:gd name="T12" fmla="*/ 17312 w 18880"/>
                <a:gd name="T13" fmla="*/ 64 h 64"/>
                <a:gd name="T14" fmla="*/ 16064 w 18880"/>
                <a:gd name="T15" fmla="*/ 32 h 64"/>
                <a:gd name="T16" fmla="*/ 16576 w 18880"/>
                <a:gd name="T17" fmla="*/ 32 h 64"/>
                <a:gd name="T18" fmla="*/ 15328 w 18880"/>
                <a:gd name="T19" fmla="*/ 64 h 64"/>
                <a:gd name="T20" fmla="*/ 15776 w 18880"/>
                <a:gd name="T21" fmla="*/ 0 h 64"/>
                <a:gd name="T22" fmla="*/ 15008 w 18880"/>
                <a:gd name="T23" fmla="*/ 64 h 64"/>
                <a:gd name="T24" fmla="*/ 14560 w 18880"/>
                <a:gd name="T25" fmla="*/ 0 h 64"/>
                <a:gd name="T26" fmla="*/ 15008 w 18880"/>
                <a:gd name="T27" fmla="*/ 64 h 64"/>
                <a:gd name="T28" fmla="*/ 13760 w 18880"/>
                <a:gd name="T29" fmla="*/ 32 h 64"/>
                <a:gd name="T30" fmla="*/ 14272 w 18880"/>
                <a:gd name="T31" fmla="*/ 32 h 64"/>
                <a:gd name="T32" fmla="*/ 13024 w 18880"/>
                <a:gd name="T33" fmla="*/ 64 h 64"/>
                <a:gd name="T34" fmla="*/ 13472 w 18880"/>
                <a:gd name="T35" fmla="*/ 0 h 64"/>
                <a:gd name="T36" fmla="*/ 12704 w 18880"/>
                <a:gd name="T37" fmla="*/ 64 h 64"/>
                <a:gd name="T38" fmla="*/ 12256 w 18880"/>
                <a:gd name="T39" fmla="*/ 0 h 64"/>
                <a:gd name="T40" fmla="*/ 12704 w 18880"/>
                <a:gd name="T41" fmla="*/ 64 h 64"/>
                <a:gd name="T42" fmla="*/ 11456 w 18880"/>
                <a:gd name="T43" fmla="*/ 32 h 64"/>
                <a:gd name="T44" fmla="*/ 11968 w 18880"/>
                <a:gd name="T45" fmla="*/ 32 h 64"/>
                <a:gd name="T46" fmla="*/ 10720 w 18880"/>
                <a:gd name="T47" fmla="*/ 64 h 64"/>
                <a:gd name="T48" fmla="*/ 11168 w 18880"/>
                <a:gd name="T49" fmla="*/ 0 h 64"/>
                <a:gd name="T50" fmla="*/ 10400 w 18880"/>
                <a:gd name="T51" fmla="*/ 64 h 64"/>
                <a:gd name="T52" fmla="*/ 9952 w 18880"/>
                <a:gd name="T53" fmla="*/ 0 h 64"/>
                <a:gd name="T54" fmla="*/ 10400 w 18880"/>
                <a:gd name="T55" fmla="*/ 64 h 64"/>
                <a:gd name="T56" fmla="*/ 9152 w 18880"/>
                <a:gd name="T57" fmla="*/ 32 h 64"/>
                <a:gd name="T58" fmla="*/ 9664 w 18880"/>
                <a:gd name="T59" fmla="*/ 32 h 64"/>
                <a:gd name="T60" fmla="*/ 8416 w 18880"/>
                <a:gd name="T61" fmla="*/ 64 h 64"/>
                <a:gd name="T62" fmla="*/ 8864 w 18880"/>
                <a:gd name="T63" fmla="*/ 0 h 64"/>
                <a:gd name="T64" fmla="*/ 8096 w 18880"/>
                <a:gd name="T65" fmla="*/ 64 h 64"/>
                <a:gd name="T66" fmla="*/ 7648 w 18880"/>
                <a:gd name="T67" fmla="*/ 0 h 64"/>
                <a:gd name="T68" fmla="*/ 8096 w 18880"/>
                <a:gd name="T69" fmla="*/ 64 h 64"/>
                <a:gd name="T70" fmla="*/ 6848 w 18880"/>
                <a:gd name="T71" fmla="*/ 32 h 64"/>
                <a:gd name="T72" fmla="*/ 7360 w 18880"/>
                <a:gd name="T73" fmla="*/ 32 h 64"/>
                <a:gd name="T74" fmla="*/ 6112 w 18880"/>
                <a:gd name="T75" fmla="*/ 64 h 64"/>
                <a:gd name="T76" fmla="*/ 6560 w 18880"/>
                <a:gd name="T77" fmla="*/ 0 h 64"/>
                <a:gd name="T78" fmla="*/ 5792 w 18880"/>
                <a:gd name="T79" fmla="*/ 64 h 64"/>
                <a:gd name="T80" fmla="*/ 5344 w 18880"/>
                <a:gd name="T81" fmla="*/ 0 h 64"/>
                <a:gd name="T82" fmla="*/ 5792 w 18880"/>
                <a:gd name="T83" fmla="*/ 64 h 64"/>
                <a:gd name="T84" fmla="*/ 4544 w 18880"/>
                <a:gd name="T85" fmla="*/ 32 h 64"/>
                <a:gd name="T86" fmla="*/ 5056 w 18880"/>
                <a:gd name="T87" fmla="*/ 32 h 64"/>
                <a:gd name="T88" fmla="*/ 3808 w 18880"/>
                <a:gd name="T89" fmla="*/ 64 h 64"/>
                <a:gd name="T90" fmla="*/ 4256 w 18880"/>
                <a:gd name="T91" fmla="*/ 0 h 64"/>
                <a:gd name="T92" fmla="*/ 3488 w 18880"/>
                <a:gd name="T93" fmla="*/ 64 h 64"/>
                <a:gd name="T94" fmla="*/ 3040 w 18880"/>
                <a:gd name="T95" fmla="*/ 0 h 64"/>
                <a:gd name="T96" fmla="*/ 3488 w 18880"/>
                <a:gd name="T97" fmla="*/ 64 h 64"/>
                <a:gd name="T98" fmla="*/ 2240 w 18880"/>
                <a:gd name="T99" fmla="*/ 32 h 64"/>
                <a:gd name="T100" fmla="*/ 2752 w 18880"/>
                <a:gd name="T101" fmla="*/ 32 h 64"/>
                <a:gd name="T102" fmla="*/ 1504 w 18880"/>
                <a:gd name="T103" fmla="*/ 64 h 64"/>
                <a:gd name="T104" fmla="*/ 1952 w 18880"/>
                <a:gd name="T105" fmla="*/ 0 h 64"/>
                <a:gd name="T106" fmla="*/ 1184 w 18880"/>
                <a:gd name="T107" fmla="*/ 64 h 64"/>
                <a:gd name="T108" fmla="*/ 736 w 18880"/>
                <a:gd name="T109" fmla="*/ 0 h 64"/>
                <a:gd name="T110" fmla="*/ 1184 w 18880"/>
                <a:gd name="T111" fmla="*/ 64 h 64"/>
                <a:gd name="T112" fmla="*/ 0 w 18880"/>
                <a:gd name="T113" fmla="*/ 32 h 64"/>
                <a:gd name="T114" fmla="*/ 448 w 18880"/>
                <a:gd name="T11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80" h="64">
                  <a:moveTo>
                    <a:pt x="18848" y="64"/>
                  </a:moveTo>
                  <a:lnTo>
                    <a:pt x="18400" y="64"/>
                  </a:lnTo>
                  <a:cubicBezTo>
                    <a:pt x="18383" y="64"/>
                    <a:pt x="18368" y="50"/>
                    <a:pt x="18368" y="32"/>
                  </a:cubicBezTo>
                  <a:cubicBezTo>
                    <a:pt x="18368" y="15"/>
                    <a:pt x="18383" y="0"/>
                    <a:pt x="18400" y="0"/>
                  </a:cubicBezTo>
                  <a:lnTo>
                    <a:pt x="18848" y="0"/>
                  </a:lnTo>
                  <a:cubicBezTo>
                    <a:pt x="18866" y="0"/>
                    <a:pt x="18880" y="15"/>
                    <a:pt x="18880" y="32"/>
                  </a:cubicBezTo>
                  <a:cubicBezTo>
                    <a:pt x="18880" y="50"/>
                    <a:pt x="18866" y="64"/>
                    <a:pt x="18848" y="64"/>
                  </a:cubicBezTo>
                  <a:close/>
                  <a:moveTo>
                    <a:pt x="18080" y="64"/>
                  </a:moveTo>
                  <a:lnTo>
                    <a:pt x="17632" y="64"/>
                  </a:lnTo>
                  <a:cubicBezTo>
                    <a:pt x="17615" y="64"/>
                    <a:pt x="17600" y="50"/>
                    <a:pt x="17600" y="32"/>
                  </a:cubicBezTo>
                  <a:cubicBezTo>
                    <a:pt x="17600" y="15"/>
                    <a:pt x="17615" y="0"/>
                    <a:pt x="17632" y="0"/>
                  </a:cubicBezTo>
                  <a:lnTo>
                    <a:pt x="18080" y="0"/>
                  </a:lnTo>
                  <a:cubicBezTo>
                    <a:pt x="18098" y="0"/>
                    <a:pt x="18112" y="15"/>
                    <a:pt x="18112" y="32"/>
                  </a:cubicBezTo>
                  <a:cubicBezTo>
                    <a:pt x="18112" y="50"/>
                    <a:pt x="18098" y="64"/>
                    <a:pt x="18080" y="64"/>
                  </a:cubicBezTo>
                  <a:close/>
                  <a:moveTo>
                    <a:pt x="17312" y="64"/>
                  </a:moveTo>
                  <a:lnTo>
                    <a:pt x="16864" y="64"/>
                  </a:lnTo>
                  <a:cubicBezTo>
                    <a:pt x="16847" y="64"/>
                    <a:pt x="16832" y="50"/>
                    <a:pt x="16832" y="32"/>
                  </a:cubicBezTo>
                  <a:cubicBezTo>
                    <a:pt x="16832" y="15"/>
                    <a:pt x="16847" y="0"/>
                    <a:pt x="16864" y="0"/>
                  </a:cubicBezTo>
                  <a:lnTo>
                    <a:pt x="17312" y="0"/>
                  </a:lnTo>
                  <a:cubicBezTo>
                    <a:pt x="17330" y="0"/>
                    <a:pt x="17344" y="15"/>
                    <a:pt x="17344" y="32"/>
                  </a:cubicBezTo>
                  <a:cubicBezTo>
                    <a:pt x="17344" y="50"/>
                    <a:pt x="17330" y="64"/>
                    <a:pt x="17312" y="64"/>
                  </a:cubicBezTo>
                  <a:close/>
                  <a:moveTo>
                    <a:pt x="16544" y="64"/>
                  </a:moveTo>
                  <a:lnTo>
                    <a:pt x="16096" y="64"/>
                  </a:lnTo>
                  <a:cubicBezTo>
                    <a:pt x="16079" y="64"/>
                    <a:pt x="16064" y="50"/>
                    <a:pt x="16064" y="32"/>
                  </a:cubicBezTo>
                  <a:cubicBezTo>
                    <a:pt x="16064" y="15"/>
                    <a:pt x="16079" y="0"/>
                    <a:pt x="16096" y="0"/>
                  </a:cubicBezTo>
                  <a:lnTo>
                    <a:pt x="16544" y="0"/>
                  </a:lnTo>
                  <a:cubicBezTo>
                    <a:pt x="16562" y="0"/>
                    <a:pt x="16576" y="15"/>
                    <a:pt x="16576" y="32"/>
                  </a:cubicBezTo>
                  <a:cubicBezTo>
                    <a:pt x="16576" y="50"/>
                    <a:pt x="16562" y="64"/>
                    <a:pt x="16544" y="64"/>
                  </a:cubicBezTo>
                  <a:close/>
                  <a:moveTo>
                    <a:pt x="15776" y="64"/>
                  </a:moveTo>
                  <a:lnTo>
                    <a:pt x="15328" y="64"/>
                  </a:lnTo>
                  <a:cubicBezTo>
                    <a:pt x="15311" y="64"/>
                    <a:pt x="15296" y="50"/>
                    <a:pt x="15296" y="32"/>
                  </a:cubicBezTo>
                  <a:cubicBezTo>
                    <a:pt x="15296" y="15"/>
                    <a:pt x="15311" y="0"/>
                    <a:pt x="15328" y="0"/>
                  </a:cubicBezTo>
                  <a:lnTo>
                    <a:pt x="15776" y="0"/>
                  </a:lnTo>
                  <a:cubicBezTo>
                    <a:pt x="15794" y="0"/>
                    <a:pt x="15808" y="15"/>
                    <a:pt x="15808" y="32"/>
                  </a:cubicBezTo>
                  <a:cubicBezTo>
                    <a:pt x="15808" y="50"/>
                    <a:pt x="15794" y="64"/>
                    <a:pt x="15776" y="64"/>
                  </a:cubicBezTo>
                  <a:close/>
                  <a:moveTo>
                    <a:pt x="15008" y="64"/>
                  </a:moveTo>
                  <a:lnTo>
                    <a:pt x="14560" y="64"/>
                  </a:lnTo>
                  <a:cubicBezTo>
                    <a:pt x="14543" y="64"/>
                    <a:pt x="14528" y="50"/>
                    <a:pt x="14528" y="32"/>
                  </a:cubicBezTo>
                  <a:cubicBezTo>
                    <a:pt x="14528" y="15"/>
                    <a:pt x="14543" y="0"/>
                    <a:pt x="14560" y="0"/>
                  </a:cubicBezTo>
                  <a:lnTo>
                    <a:pt x="15008" y="0"/>
                  </a:lnTo>
                  <a:cubicBezTo>
                    <a:pt x="15026" y="0"/>
                    <a:pt x="15040" y="15"/>
                    <a:pt x="15040" y="32"/>
                  </a:cubicBezTo>
                  <a:cubicBezTo>
                    <a:pt x="15040" y="50"/>
                    <a:pt x="15026" y="64"/>
                    <a:pt x="15008" y="64"/>
                  </a:cubicBezTo>
                  <a:close/>
                  <a:moveTo>
                    <a:pt x="14240" y="64"/>
                  </a:moveTo>
                  <a:lnTo>
                    <a:pt x="13792" y="64"/>
                  </a:lnTo>
                  <a:cubicBezTo>
                    <a:pt x="13775" y="64"/>
                    <a:pt x="13760" y="50"/>
                    <a:pt x="13760" y="32"/>
                  </a:cubicBezTo>
                  <a:cubicBezTo>
                    <a:pt x="13760" y="15"/>
                    <a:pt x="13775" y="0"/>
                    <a:pt x="13792" y="0"/>
                  </a:cubicBezTo>
                  <a:lnTo>
                    <a:pt x="14240" y="0"/>
                  </a:lnTo>
                  <a:cubicBezTo>
                    <a:pt x="14258" y="0"/>
                    <a:pt x="14272" y="15"/>
                    <a:pt x="14272" y="32"/>
                  </a:cubicBezTo>
                  <a:cubicBezTo>
                    <a:pt x="14272" y="50"/>
                    <a:pt x="14258" y="64"/>
                    <a:pt x="14240" y="64"/>
                  </a:cubicBezTo>
                  <a:close/>
                  <a:moveTo>
                    <a:pt x="13472" y="64"/>
                  </a:moveTo>
                  <a:lnTo>
                    <a:pt x="13024" y="64"/>
                  </a:lnTo>
                  <a:cubicBezTo>
                    <a:pt x="13007" y="64"/>
                    <a:pt x="12992" y="50"/>
                    <a:pt x="12992" y="32"/>
                  </a:cubicBezTo>
                  <a:cubicBezTo>
                    <a:pt x="12992" y="15"/>
                    <a:pt x="13007" y="0"/>
                    <a:pt x="13024" y="0"/>
                  </a:cubicBezTo>
                  <a:lnTo>
                    <a:pt x="13472" y="0"/>
                  </a:lnTo>
                  <a:cubicBezTo>
                    <a:pt x="13490" y="0"/>
                    <a:pt x="13504" y="15"/>
                    <a:pt x="13504" y="32"/>
                  </a:cubicBezTo>
                  <a:cubicBezTo>
                    <a:pt x="13504" y="50"/>
                    <a:pt x="13490" y="64"/>
                    <a:pt x="13472" y="64"/>
                  </a:cubicBezTo>
                  <a:close/>
                  <a:moveTo>
                    <a:pt x="12704" y="64"/>
                  </a:moveTo>
                  <a:lnTo>
                    <a:pt x="12256" y="64"/>
                  </a:lnTo>
                  <a:cubicBezTo>
                    <a:pt x="12239" y="64"/>
                    <a:pt x="12224" y="50"/>
                    <a:pt x="12224" y="32"/>
                  </a:cubicBezTo>
                  <a:cubicBezTo>
                    <a:pt x="12224" y="15"/>
                    <a:pt x="12239" y="0"/>
                    <a:pt x="12256" y="0"/>
                  </a:cubicBezTo>
                  <a:lnTo>
                    <a:pt x="12704" y="0"/>
                  </a:lnTo>
                  <a:cubicBezTo>
                    <a:pt x="12722" y="0"/>
                    <a:pt x="12736" y="15"/>
                    <a:pt x="12736" y="32"/>
                  </a:cubicBezTo>
                  <a:cubicBezTo>
                    <a:pt x="12736" y="50"/>
                    <a:pt x="12722" y="64"/>
                    <a:pt x="12704" y="64"/>
                  </a:cubicBezTo>
                  <a:close/>
                  <a:moveTo>
                    <a:pt x="11936" y="64"/>
                  </a:moveTo>
                  <a:lnTo>
                    <a:pt x="11488" y="64"/>
                  </a:lnTo>
                  <a:cubicBezTo>
                    <a:pt x="11471" y="64"/>
                    <a:pt x="11456" y="50"/>
                    <a:pt x="11456" y="32"/>
                  </a:cubicBezTo>
                  <a:cubicBezTo>
                    <a:pt x="11456" y="15"/>
                    <a:pt x="11471" y="0"/>
                    <a:pt x="11488" y="0"/>
                  </a:cubicBezTo>
                  <a:lnTo>
                    <a:pt x="11936" y="0"/>
                  </a:lnTo>
                  <a:cubicBezTo>
                    <a:pt x="11954" y="0"/>
                    <a:pt x="11968" y="15"/>
                    <a:pt x="11968" y="32"/>
                  </a:cubicBezTo>
                  <a:cubicBezTo>
                    <a:pt x="11968" y="50"/>
                    <a:pt x="11954" y="64"/>
                    <a:pt x="11936" y="64"/>
                  </a:cubicBezTo>
                  <a:close/>
                  <a:moveTo>
                    <a:pt x="11168" y="64"/>
                  </a:moveTo>
                  <a:lnTo>
                    <a:pt x="10720" y="64"/>
                  </a:lnTo>
                  <a:cubicBezTo>
                    <a:pt x="10703" y="64"/>
                    <a:pt x="10688" y="50"/>
                    <a:pt x="10688" y="32"/>
                  </a:cubicBezTo>
                  <a:cubicBezTo>
                    <a:pt x="10688" y="15"/>
                    <a:pt x="10703" y="0"/>
                    <a:pt x="10720" y="0"/>
                  </a:cubicBezTo>
                  <a:lnTo>
                    <a:pt x="11168" y="0"/>
                  </a:lnTo>
                  <a:cubicBezTo>
                    <a:pt x="11186" y="0"/>
                    <a:pt x="11200" y="15"/>
                    <a:pt x="11200" y="32"/>
                  </a:cubicBezTo>
                  <a:cubicBezTo>
                    <a:pt x="11200" y="50"/>
                    <a:pt x="11186" y="64"/>
                    <a:pt x="11168" y="64"/>
                  </a:cubicBezTo>
                  <a:close/>
                  <a:moveTo>
                    <a:pt x="10400" y="64"/>
                  </a:moveTo>
                  <a:lnTo>
                    <a:pt x="9952" y="64"/>
                  </a:lnTo>
                  <a:cubicBezTo>
                    <a:pt x="9935" y="64"/>
                    <a:pt x="9920" y="50"/>
                    <a:pt x="9920" y="32"/>
                  </a:cubicBezTo>
                  <a:cubicBezTo>
                    <a:pt x="9920" y="15"/>
                    <a:pt x="9935" y="0"/>
                    <a:pt x="9952" y="0"/>
                  </a:cubicBezTo>
                  <a:lnTo>
                    <a:pt x="10400" y="0"/>
                  </a:lnTo>
                  <a:cubicBezTo>
                    <a:pt x="10418" y="0"/>
                    <a:pt x="10432" y="15"/>
                    <a:pt x="10432" y="32"/>
                  </a:cubicBezTo>
                  <a:cubicBezTo>
                    <a:pt x="10432" y="50"/>
                    <a:pt x="10418" y="64"/>
                    <a:pt x="10400" y="64"/>
                  </a:cubicBezTo>
                  <a:close/>
                  <a:moveTo>
                    <a:pt x="9632" y="64"/>
                  </a:moveTo>
                  <a:lnTo>
                    <a:pt x="9184" y="64"/>
                  </a:lnTo>
                  <a:cubicBezTo>
                    <a:pt x="9167" y="64"/>
                    <a:pt x="9152" y="50"/>
                    <a:pt x="9152" y="32"/>
                  </a:cubicBezTo>
                  <a:cubicBezTo>
                    <a:pt x="9152" y="15"/>
                    <a:pt x="9167" y="0"/>
                    <a:pt x="9184" y="0"/>
                  </a:cubicBezTo>
                  <a:lnTo>
                    <a:pt x="9632" y="0"/>
                  </a:lnTo>
                  <a:cubicBezTo>
                    <a:pt x="9650" y="0"/>
                    <a:pt x="9664" y="15"/>
                    <a:pt x="9664" y="32"/>
                  </a:cubicBezTo>
                  <a:cubicBezTo>
                    <a:pt x="9664" y="50"/>
                    <a:pt x="9650" y="64"/>
                    <a:pt x="9632" y="64"/>
                  </a:cubicBezTo>
                  <a:close/>
                  <a:moveTo>
                    <a:pt x="8864" y="64"/>
                  </a:moveTo>
                  <a:lnTo>
                    <a:pt x="8416" y="64"/>
                  </a:lnTo>
                  <a:cubicBezTo>
                    <a:pt x="8399" y="64"/>
                    <a:pt x="8384" y="50"/>
                    <a:pt x="8384" y="32"/>
                  </a:cubicBezTo>
                  <a:cubicBezTo>
                    <a:pt x="8384" y="15"/>
                    <a:pt x="8399" y="0"/>
                    <a:pt x="8416" y="0"/>
                  </a:cubicBezTo>
                  <a:lnTo>
                    <a:pt x="8864" y="0"/>
                  </a:lnTo>
                  <a:cubicBezTo>
                    <a:pt x="8882" y="0"/>
                    <a:pt x="8896" y="15"/>
                    <a:pt x="8896" y="32"/>
                  </a:cubicBezTo>
                  <a:cubicBezTo>
                    <a:pt x="8896" y="50"/>
                    <a:pt x="8882" y="64"/>
                    <a:pt x="8864" y="64"/>
                  </a:cubicBezTo>
                  <a:close/>
                  <a:moveTo>
                    <a:pt x="8096" y="64"/>
                  </a:moveTo>
                  <a:lnTo>
                    <a:pt x="7648" y="64"/>
                  </a:lnTo>
                  <a:cubicBezTo>
                    <a:pt x="7631" y="64"/>
                    <a:pt x="7616" y="50"/>
                    <a:pt x="7616" y="32"/>
                  </a:cubicBezTo>
                  <a:cubicBezTo>
                    <a:pt x="7616" y="15"/>
                    <a:pt x="7631" y="0"/>
                    <a:pt x="7648" y="0"/>
                  </a:cubicBezTo>
                  <a:lnTo>
                    <a:pt x="8096" y="0"/>
                  </a:lnTo>
                  <a:cubicBezTo>
                    <a:pt x="8114" y="0"/>
                    <a:pt x="8128" y="15"/>
                    <a:pt x="8128" y="32"/>
                  </a:cubicBezTo>
                  <a:cubicBezTo>
                    <a:pt x="8128" y="50"/>
                    <a:pt x="8114" y="64"/>
                    <a:pt x="8096" y="64"/>
                  </a:cubicBezTo>
                  <a:close/>
                  <a:moveTo>
                    <a:pt x="7328" y="64"/>
                  </a:moveTo>
                  <a:lnTo>
                    <a:pt x="6880" y="64"/>
                  </a:lnTo>
                  <a:cubicBezTo>
                    <a:pt x="6863" y="64"/>
                    <a:pt x="6848" y="50"/>
                    <a:pt x="6848" y="32"/>
                  </a:cubicBezTo>
                  <a:cubicBezTo>
                    <a:pt x="6848" y="15"/>
                    <a:pt x="6863" y="0"/>
                    <a:pt x="6880" y="0"/>
                  </a:cubicBezTo>
                  <a:lnTo>
                    <a:pt x="7328" y="0"/>
                  </a:lnTo>
                  <a:cubicBezTo>
                    <a:pt x="7346" y="0"/>
                    <a:pt x="7360" y="15"/>
                    <a:pt x="7360" y="32"/>
                  </a:cubicBezTo>
                  <a:cubicBezTo>
                    <a:pt x="7360" y="50"/>
                    <a:pt x="7346" y="64"/>
                    <a:pt x="7328" y="64"/>
                  </a:cubicBezTo>
                  <a:close/>
                  <a:moveTo>
                    <a:pt x="6560" y="64"/>
                  </a:moveTo>
                  <a:lnTo>
                    <a:pt x="6112" y="64"/>
                  </a:lnTo>
                  <a:cubicBezTo>
                    <a:pt x="6095" y="64"/>
                    <a:pt x="6080" y="50"/>
                    <a:pt x="6080" y="32"/>
                  </a:cubicBezTo>
                  <a:cubicBezTo>
                    <a:pt x="6080" y="15"/>
                    <a:pt x="6095" y="0"/>
                    <a:pt x="6112" y="0"/>
                  </a:cubicBezTo>
                  <a:lnTo>
                    <a:pt x="6560" y="0"/>
                  </a:lnTo>
                  <a:cubicBezTo>
                    <a:pt x="6578" y="0"/>
                    <a:pt x="6592" y="15"/>
                    <a:pt x="6592" y="32"/>
                  </a:cubicBezTo>
                  <a:cubicBezTo>
                    <a:pt x="6592" y="50"/>
                    <a:pt x="6578" y="64"/>
                    <a:pt x="6560" y="64"/>
                  </a:cubicBezTo>
                  <a:close/>
                  <a:moveTo>
                    <a:pt x="5792" y="64"/>
                  </a:moveTo>
                  <a:lnTo>
                    <a:pt x="5344" y="64"/>
                  </a:lnTo>
                  <a:cubicBezTo>
                    <a:pt x="5327" y="64"/>
                    <a:pt x="5312" y="50"/>
                    <a:pt x="5312" y="32"/>
                  </a:cubicBezTo>
                  <a:cubicBezTo>
                    <a:pt x="5312" y="15"/>
                    <a:pt x="5327" y="0"/>
                    <a:pt x="5344" y="0"/>
                  </a:cubicBezTo>
                  <a:lnTo>
                    <a:pt x="5792" y="0"/>
                  </a:lnTo>
                  <a:cubicBezTo>
                    <a:pt x="5810" y="0"/>
                    <a:pt x="5824" y="15"/>
                    <a:pt x="5824" y="32"/>
                  </a:cubicBezTo>
                  <a:cubicBezTo>
                    <a:pt x="5824" y="50"/>
                    <a:pt x="5810" y="64"/>
                    <a:pt x="5792" y="64"/>
                  </a:cubicBezTo>
                  <a:close/>
                  <a:moveTo>
                    <a:pt x="5024" y="64"/>
                  </a:moveTo>
                  <a:lnTo>
                    <a:pt x="4576" y="64"/>
                  </a:lnTo>
                  <a:cubicBezTo>
                    <a:pt x="4559" y="64"/>
                    <a:pt x="4544" y="50"/>
                    <a:pt x="4544" y="32"/>
                  </a:cubicBezTo>
                  <a:cubicBezTo>
                    <a:pt x="4544" y="15"/>
                    <a:pt x="4559" y="0"/>
                    <a:pt x="4576" y="0"/>
                  </a:cubicBezTo>
                  <a:lnTo>
                    <a:pt x="5024" y="0"/>
                  </a:lnTo>
                  <a:cubicBezTo>
                    <a:pt x="5042" y="0"/>
                    <a:pt x="5056" y="15"/>
                    <a:pt x="5056" y="32"/>
                  </a:cubicBezTo>
                  <a:cubicBezTo>
                    <a:pt x="5056" y="50"/>
                    <a:pt x="5042" y="64"/>
                    <a:pt x="5024" y="64"/>
                  </a:cubicBezTo>
                  <a:close/>
                  <a:moveTo>
                    <a:pt x="4256" y="64"/>
                  </a:moveTo>
                  <a:lnTo>
                    <a:pt x="3808" y="64"/>
                  </a:lnTo>
                  <a:cubicBezTo>
                    <a:pt x="3791" y="64"/>
                    <a:pt x="3776" y="50"/>
                    <a:pt x="3776" y="32"/>
                  </a:cubicBezTo>
                  <a:cubicBezTo>
                    <a:pt x="3776" y="15"/>
                    <a:pt x="3791" y="0"/>
                    <a:pt x="3808" y="0"/>
                  </a:cubicBezTo>
                  <a:lnTo>
                    <a:pt x="4256" y="0"/>
                  </a:lnTo>
                  <a:cubicBezTo>
                    <a:pt x="4274" y="0"/>
                    <a:pt x="4288" y="15"/>
                    <a:pt x="4288" y="32"/>
                  </a:cubicBezTo>
                  <a:cubicBezTo>
                    <a:pt x="4288" y="50"/>
                    <a:pt x="4274" y="64"/>
                    <a:pt x="4256" y="64"/>
                  </a:cubicBezTo>
                  <a:close/>
                  <a:moveTo>
                    <a:pt x="3488" y="64"/>
                  </a:moveTo>
                  <a:lnTo>
                    <a:pt x="3040" y="64"/>
                  </a:lnTo>
                  <a:cubicBezTo>
                    <a:pt x="3023" y="64"/>
                    <a:pt x="3008" y="50"/>
                    <a:pt x="3008" y="32"/>
                  </a:cubicBezTo>
                  <a:cubicBezTo>
                    <a:pt x="3008" y="15"/>
                    <a:pt x="3023" y="0"/>
                    <a:pt x="3040" y="0"/>
                  </a:cubicBezTo>
                  <a:lnTo>
                    <a:pt x="3488" y="0"/>
                  </a:lnTo>
                  <a:cubicBezTo>
                    <a:pt x="3506" y="0"/>
                    <a:pt x="3520" y="15"/>
                    <a:pt x="3520" y="32"/>
                  </a:cubicBezTo>
                  <a:cubicBezTo>
                    <a:pt x="3520" y="50"/>
                    <a:pt x="3506" y="64"/>
                    <a:pt x="3488" y="64"/>
                  </a:cubicBezTo>
                  <a:close/>
                  <a:moveTo>
                    <a:pt x="2720" y="64"/>
                  </a:moveTo>
                  <a:lnTo>
                    <a:pt x="2272" y="64"/>
                  </a:lnTo>
                  <a:cubicBezTo>
                    <a:pt x="2255" y="64"/>
                    <a:pt x="2240" y="50"/>
                    <a:pt x="2240" y="32"/>
                  </a:cubicBezTo>
                  <a:cubicBezTo>
                    <a:pt x="2240" y="15"/>
                    <a:pt x="2255" y="0"/>
                    <a:pt x="2272" y="0"/>
                  </a:cubicBezTo>
                  <a:lnTo>
                    <a:pt x="2720" y="0"/>
                  </a:lnTo>
                  <a:cubicBezTo>
                    <a:pt x="2738" y="0"/>
                    <a:pt x="2752" y="15"/>
                    <a:pt x="2752" y="32"/>
                  </a:cubicBezTo>
                  <a:cubicBezTo>
                    <a:pt x="2752" y="50"/>
                    <a:pt x="2738" y="64"/>
                    <a:pt x="2720" y="64"/>
                  </a:cubicBezTo>
                  <a:close/>
                  <a:moveTo>
                    <a:pt x="1952" y="64"/>
                  </a:moveTo>
                  <a:lnTo>
                    <a:pt x="1504" y="64"/>
                  </a:lnTo>
                  <a:cubicBezTo>
                    <a:pt x="1487" y="64"/>
                    <a:pt x="1472" y="50"/>
                    <a:pt x="1472" y="32"/>
                  </a:cubicBezTo>
                  <a:cubicBezTo>
                    <a:pt x="1472" y="15"/>
                    <a:pt x="1487" y="0"/>
                    <a:pt x="1504" y="0"/>
                  </a:cubicBezTo>
                  <a:lnTo>
                    <a:pt x="1952" y="0"/>
                  </a:lnTo>
                  <a:cubicBezTo>
                    <a:pt x="1970" y="0"/>
                    <a:pt x="1984" y="15"/>
                    <a:pt x="1984" y="32"/>
                  </a:cubicBezTo>
                  <a:cubicBezTo>
                    <a:pt x="1984" y="50"/>
                    <a:pt x="1970" y="64"/>
                    <a:pt x="1952" y="64"/>
                  </a:cubicBezTo>
                  <a:close/>
                  <a:moveTo>
                    <a:pt x="1184" y="64"/>
                  </a:moveTo>
                  <a:lnTo>
                    <a:pt x="736" y="64"/>
                  </a:lnTo>
                  <a:cubicBezTo>
                    <a:pt x="719" y="64"/>
                    <a:pt x="704" y="50"/>
                    <a:pt x="704" y="32"/>
                  </a:cubicBezTo>
                  <a:cubicBezTo>
                    <a:pt x="704" y="15"/>
                    <a:pt x="719" y="0"/>
                    <a:pt x="736" y="0"/>
                  </a:cubicBezTo>
                  <a:lnTo>
                    <a:pt x="1184" y="0"/>
                  </a:lnTo>
                  <a:cubicBezTo>
                    <a:pt x="1202" y="0"/>
                    <a:pt x="1216" y="15"/>
                    <a:pt x="1216" y="32"/>
                  </a:cubicBezTo>
                  <a:cubicBezTo>
                    <a:pt x="1216" y="50"/>
                    <a:pt x="1202" y="64"/>
                    <a:pt x="1184" y="64"/>
                  </a:cubicBezTo>
                  <a:close/>
                  <a:moveTo>
                    <a:pt x="416" y="64"/>
                  </a:moveTo>
                  <a:lnTo>
                    <a:pt x="32" y="64"/>
                  </a:lnTo>
                  <a:cubicBezTo>
                    <a:pt x="15" y="64"/>
                    <a:pt x="0" y="50"/>
                    <a:pt x="0" y="32"/>
                  </a:cubicBezTo>
                  <a:cubicBezTo>
                    <a:pt x="0" y="15"/>
                    <a:pt x="15" y="0"/>
                    <a:pt x="32" y="0"/>
                  </a:cubicBezTo>
                  <a:lnTo>
                    <a:pt x="416" y="0"/>
                  </a:lnTo>
                  <a:cubicBezTo>
                    <a:pt x="434" y="0"/>
                    <a:pt x="448" y="15"/>
                    <a:pt x="448" y="32"/>
                  </a:cubicBezTo>
                  <a:cubicBezTo>
                    <a:pt x="448" y="50"/>
                    <a:pt x="434" y="64"/>
                    <a:pt x="416" y="64"/>
                  </a:cubicBezTo>
                  <a:close/>
                </a:path>
              </a:pathLst>
            </a:custGeom>
            <a:grpFill/>
            <a:ln w="0" cap="flat">
              <a:solidFill>
                <a:schemeClr val="accent3"/>
              </a:solidFill>
              <a:prstDash val="solid"/>
              <a:round/>
              <a:headEnd/>
              <a:tailEnd/>
            </a:ln>
          </p:spPr>
          <p:txBody>
            <a:bodyPr vert="horz" wrap="square" lIns="89616" tIns="44809" rIns="89616" bIns="44809" numCol="1" anchor="t" anchorCtr="0" compatLnSpc="1">
              <a:prstTxWarp prst="textNoShape">
                <a:avLst/>
              </a:prstTxWarp>
            </a:bodyPr>
            <a:lstStyle/>
            <a:p>
              <a:pPr defTabSz="672100">
                <a:defRPr/>
              </a:pPr>
              <a:endParaRPr lang="en-US" sz="1763" kern="0" dirty="0">
                <a:solidFill>
                  <a:srgbClr val="505050"/>
                </a:solidFill>
              </a:endParaRPr>
            </a:p>
          </p:txBody>
        </p:sp>
        <p:sp>
          <p:nvSpPr>
            <p:cNvPr id="57" name="Rectangle 56"/>
            <p:cNvSpPr>
              <a:spLocks noChangeArrowheads="1"/>
            </p:cNvSpPr>
            <p:nvPr/>
          </p:nvSpPr>
          <p:spPr bwMode="auto">
            <a:xfrm>
              <a:off x="622505" y="3061729"/>
              <a:ext cx="948520" cy="2194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112">
                <a:defRPr/>
              </a:pPr>
              <a:r>
                <a:rPr lang="en-US" altLang="en-US" sz="1398" b="1" kern="0" cap="all" dirty="0">
                  <a:solidFill>
                    <a:srgbClr val="FFFFFF"/>
                  </a:solidFill>
                  <a:latin typeface="+mn-lt"/>
                </a:rPr>
                <a:t>Device/OS</a:t>
              </a:r>
            </a:p>
          </p:txBody>
        </p:sp>
        <p:sp>
          <p:nvSpPr>
            <p:cNvPr id="58" name="Rectangle 57"/>
            <p:cNvSpPr>
              <a:spLocks noChangeArrowheads="1"/>
            </p:cNvSpPr>
            <p:nvPr/>
          </p:nvSpPr>
          <p:spPr bwMode="auto">
            <a:xfrm>
              <a:off x="622505" y="2657646"/>
              <a:ext cx="1687379" cy="2194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112">
                <a:defRPr/>
              </a:pPr>
              <a:r>
                <a:rPr lang="en-US" altLang="en-US" sz="1398" b="1" kern="0" cap="all" dirty="0">
                  <a:solidFill>
                    <a:srgbClr val="FFFFFF"/>
                  </a:solidFill>
                  <a:latin typeface="+mn-lt"/>
                </a:rPr>
                <a:t>Service/Server</a:t>
              </a:r>
            </a:p>
          </p:txBody>
        </p:sp>
      </p:grpSp>
      <p:pic>
        <p:nvPicPr>
          <p:cNvPr id="60" name="Picture 59"/>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943453" y="1365597"/>
            <a:ext cx="912779" cy="912779"/>
          </a:xfrm>
          <a:prstGeom prst="rect">
            <a:avLst/>
          </a:prstGeom>
        </p:spPr>
      </p:pic>
      <p:pic>
        <p:nvPicPr>
          <p:cNvPr id="61" name="Picture 60"/>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620530" y="1518947"/>
            <a:ext cx="777567" cy="777567"/>
          </a:xfrm>
          <a:prstGeom prst="rect">
            <a:avLst/>
          </a:prstGeom>
        </p:spPr>
      </p:pic>
      <p:pic>
        <p:nvPicPr>
          <p:cNvPr id="63" name="Picture 62"/>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1829" y="1437585"/>
            <a:ext cx="1025500" cy="1025500"/>
          </a:xfrm>
          <a:prstGeom prst="rect">
            <a:avLst/>
          </a:prstGeom>
        </p:spPr>
      </p:pic>
      <p:grpSp>
        <p:nvGrpSpPr>
          <p:cNvPr id="68" name="Group 67"/>
          <p:cNvGrpSpPr/>
          <p:nvPr/>
        </p:nvGrpSpPr>
        <p:grpSpPr>
          <a:xfrm>
            <a:off x="1989028" y="1622681"/>
            <a:ext cx="9122096" cy="385144"/>
            <a:chOff x="1987827" y="2416492"/>
            <a:chExt cx="9124684" cy="177656"/>
          </a:xfrm>
          <a:solidFill>
            <a:schemeClr val="accent1">
              <a:lumMod val="50000"/>
              <a:lumOff val="50000"/>
            </a:schemeClr>
          </a:solidFill>
        </p:grpSpPr>
        <p:sp>
          <p:nvSpPr>
            <p:cNvPr id="64" name="Rectangle 63"/>
            <p:cNvSpPr/>
            <p:nvPr/>
          </p:nvSpPr>
          <p:spPr>
            <a:xfrm>
              <a:off x="6598605" y="2416575"/>
              <a:ext cx="2212791" cy="173754"/>
            </a:xfrm>
            <a:prstGeom prst="rect">
              <a:avLst/>
            </a:prstGeom>
            <a:grpFill/>
          </p:spPr>
          <p:txBody>
            <a:bodyPr wrap="square" anchor="ctr">
              <a:spAutoFit/>
            </a:bodyPr>
            <a:lstStyle/>
            <a:p>
              <a:pPr algn="ctr"/>
              <a:r>
                <a:rPr lang="en-US" b="1" dirty="0">
                  <a:solidFill>
                    <a:schemeClr val="bg1"/>
                  </a:solidFill>
                </a:rPr>
                <a:t>EAS</a:t>
              </a:r>
            </a:p>
          </p:txBody>
        </p:sp>
        <p:sp>
          <p:nvSpPr>
            <p:cNvPr id="65" name="Rectangle 64"/>
            <p:cNvSpPr/>
            <p:nvPr/>
          </p:nvSpPr>
          <p:spPr>
            <a:xfrm>
              <a:off x="4293215" y="2420394"/>
              <a:ext cx="2212791" cy="173754"/>
            </a:xfrm>
            <a:prstGeom prst="rect">
              <a:avLst/>
            </a:prstGeom>
            <a:grpFill/>
          </p:spPr>
          <p:txBody>
            <a:bodyPr wrap="square" anchor="ctr">
              <a:spAutoFit/>
            </a:bodyPr>
            <a:lstStyle/>
            <a:p>
              <a:pPr algn="ctr"/>
              <a:r>
                <a:rPr lang="en-US" b="1" kern="0" dirty="0">
                  <a:solidFill>
                    <a:schemeClr val="bg1"/>
                  </a:solidFill>
                </a:rPr>
                <a:t>Provisioning</a:t>
              </a:r>
              <a:endParaRPr lang="en-US" b="1" dirty="0">
                <a:solidFill>
                  <a:schemeClr val="bg1"/>
                </a:solidFill>
              </a:endParaRPr>
            </a:p>
          </p:txBody>
        </p:sp>
        <p:sp>
          <p:nvSpPr>
            <p:cNvPr id="66" name="Rectangle 65"/>
            <p:cNvSpPr/>
            <p:nvPr/>
          </p:nvSpPr>
          <p:spPr>
            <a:xfrm>
              <a:off x="1987827" y="2416492"/>
              <a:ext cx="2212790" cy="173754"/>
            </a:xfrm>
            <a:prstGeom prst="rect">
              <a:avLst/>
            </a:prstGeom>
            <a:grpFill/>
          </p:spPr>
          <p:txBody>
            <a:bodyPr wrap="square" anchor="ctr">
              <a:spAutoFit/>
            </a:bodyPr>
            <a:lstStyle/>
            <a:p>
              <a:pPr algn="ctr"/>
              <a:r>
                <a:rPr lang="en-US" b="1" kern="0" dirty="0">
                  <a:solidFill>
                    <a:schemeClr val="bg1"/>
                  </a:solidFill>
                </a:rPr>
                <a:t>MDM (Intune)</a:t>
              </a:r>
              <a:endParaRPr lang="en-US" b="1" dirty="0">
                <a:solidFill>
                  <a:schemeClr val="bg1"/>
                </a:solidFill>
              </a:endParaRPr>
            </a:p>
          </p:txBody>
        </p:sp>
        <p:sp>
          <p:nvSpPr>
            <p:cNvPr id="67" name="Rectangle 66"/>
            <p:cNvSpPr/>
            <p:nvPr/>
          </p:nvSpPr>
          <p:spPr>
            <a:xfrm>
              <a:off x="8899721" y="2418133"/>
              <a:ext cx="2212790" cy="173754"/>
            </a:xfrm>
            <a:prstGeom prst="rect">
              <a:avLst/>
            </a:prstGeom>
            <a:grpFill/>
          </p:spPr>
          <p:txBody>
            <a:bodyPr wrap="square" anchor="ctr">
              <a:spAutoFit/>
            </a:bodyPr>
            <a:lstStyle/>
            <a:p>
              <a:pPr algn="ctr"/>
              <a:r>
                <a:rPr lang="en-US" b="1" dirty="0">
                  <a:solidFill>
                    <a:schemeClr val="bg1"/>
                  </a:solidFill>
                </a:rPr>
                <a:t>ConfigMgr</a:t>
              </a:r>
            </a:p>
          </p:txBody>
        </p:sp>
      </p:grpSp>
      <p:grpSp>
        <p:nvGrpSpPr>
          <p:cNvPr id="75" name="Group 74"/>
          <p:cNvGrpSpPr/>
          <p:nvPr/>
        </p:nvGrpSpPr>
        <p:grpSpPr>
          <a:xfrm>
            <a:off x="3700873" y="6088820"/>
            <a:ext cx="5065123" cy="309013"/>
            <a:chOff x="3062582" y="6262131"/>
            <a:chExt cx="5066559" cy="309099"/>
          </a:xfrm>
        </p:grpSpPr>
        <p:sp>
          <p:nvSpPr>
            <p:cNvPr id="71" name="Rectangle 70"/>
            <p:cNvSpPr>
              <a:spLocks noChangeArrowheads="1"/>
            </p:cNvSpPr>
            <p:nvPr/>
          </p:nvSpPr>
          <p:spPr bwMode="auto">
            <a:xfrm>
              <a:off x="3062582" y="6262131"/>
              <a:ext cx="277231" cy="274320"/>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672100">
                <a:defRPr/>
              </a:pPr>
              <a:endParaRPr lang="en-US" sz="1763" kern="0" dirty="0"/>
            </a:p>
          </p:txBody>
        </p:sp>
        <p:sp>
          <p:nvSpPr>
            <p:cNvPr id="72" name="Rectangle 71"/>
            <p:cNvSpPr>
              <a:spLocks noChangeArrowheads="1"/>
            </p:cNvSpPr>
            <p:nvPr/>
          </p:nvSpPr>
          <p:spPr bwMode="auto">
            <a:xfrm>
              <a:off x="3455957" y="6288638"/>
              <a:ext cx="2215937" cy="28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112">
                <a:defRPr/>
              </a:pPr>
              <a:r>
                <a:rPr lang="en-US" altLang="en-US" kern="0" dirty="0">
                  <a:latin typeface="+mn-lt"/>
                </a:rPr>
                <a:t>Common component</a:t>
              </a:r>
            </a:p>
          </p:txBody>
        </p:sp>
        <p:sp>
          <p:nvSpPr>
            <p:cNvPr id="73" name="Rectangle 72"/>
            <p:cNvSpPr>
              <a:spLocks noChangeArrowheads="1"/>
            </p:cNvSpPr>
            <p:nvPr/>
          </p:nvSpPr>
          <p:spPr bwMode="auto">
            <a:xfrm>
              <a:off x="6187200" y="6262131"/>
              <a:ext cx="277231" cy="27835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672100">
                <a:defRPr/>
              </a:pPr>
              <a:endParaRPr lang="en-US" sz="1763" kern="0" dirty="0"/>
            </a:p>
          </p:txBody>
        </p:sp>
        <p:sp>
          <p:nvSpPr>
            <p:cNvPr id="74" name="Rectangle 73"/>
            <p:cNvSpPr>
              <a:spLocks noChangeArrowheads="1"/>
            </p:cNvSpPr>
            <p:nvPr/>
          </p:nvSpPr>
          <p:spPr bwMode="auto">
            <a:xfrm>
              <a:off x="6593521" y="6288638"/>
              <a:ext cx="1535620" cy="28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112">
                <a:defRPr/>
              </a:pPr>
              <a:r>
                <a:rPr lang="en-US" altLang="en-US" kern="0" dirty="0">
                  <a:latin typeface="+mn-lt"/>
                </a:rPr>
                <a:t>PC component</a:t>
              </a:r>
            </a:p>
          </p:txBody>
        </p:sp>
      </p:grpSp>
      <p:sp>
        <p:nvSpPr>
          <p:cNvPr id="3" name="Down Arrow 2"/>
          <p:cNvSpPr/>
          <p:nvPr/>
        </p:nvSpPr>
        <p:spPr bwMode="auto">
          <a:xfrm>
            <a:off x="2644683" y="2182435"/>
            <a:ext cx="1056190" cy="569713"/>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Down Arrow 31"/>
          <p:cNvSpPr/>
          <p:nvPr/>
        </p:nvSpPr>
        <p:spPr bwMode="auto">
          <a:xfrm>
            <a:off x="4904894" y="2192417"/>
            <a:ext cx="1056190" cy="569713"/>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Down Arrow 32"/>
          <p:cNvSpPr/>
          <p:nvPr/>
        </p:nvSpPr>
        <p:spPr bwMode="auto">
          <a:xfrm>
            <a:off x="7165105" y="2202398"/>
            <a:ext cx="1056190" cy="569713"/>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Down Arrow 33"/>
          <p:cNvSpPr/>
          <p:nvPr/>
        </p:nvSpPr>
        <p:spPr bwMode="auto">
          <a:xfrm>
            <a:off x="9425315" y="2212380"/>
            <a:ext cx="1056190" cy="569713"/>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56943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74638"/>
            <a:ext cx="11660188" cy="690562"/>
          </a:xfrm>
        </p:spPr>
        <p:txBody>
          <a:bodyPr/>
          <a:lstStyle/>
          <a:p>
            <a:r>
              <a:rPr lang="en-US" sz="4000" dirty="0"/>
              <a:t>You have more policies for granular control</a:t>
            </a:r>
          </a:p>
        </p:txBody>
      </p:sp>
      <p:sp>
        <p:nvSpPr>
          <p:cNvPr id="7" name="TextBox 6"/>
          <p:cNvSpPr txBox="1"/>
          <p:nvPr/>
        </p:nvSpPr>
        <p:spPr>
          <a:xfrm>
            <a:off x="427037" y="1549955"/>
            <a:ext cx="3657600" cy="627864"/>
          </a:xfrm>
          <a:prstGeom prst="rect">
            <a:avLst/>
          </a:prstGeom>
          <a:solidFill>
            <a:srgbClr val="3444A5"/>
          </a:solidFill>
        </p:spPr>
        <p:txBody>
          <a:bodyPr wrap="square" lIns="182880" tIns="146304" rIns="182880" bIns="146304" rtlCol="0">
            <a:spAutoFit/>
          </a:bodyPr>
          <a:lstStyle/>
          <a:p>
            <a:pPr>
              <a:lnSpc>
                <a:spcPct val="90000"/>
              </a:lnSpc>
              <a:spcAft>
                <a:spcPts val="600"/>
              </a:spcAft>
            </a:pPr>
            <a:r>
              <a:rPr lang="en-US" sz="2400" dirty="0">
                <a:solidFill>
                  <a:srgbClr val="FFFFFF"/>
                </a:solidFill>
                <a:latin typeface="Segoe UI Light"/>
              </a:rPr>
              <a:t>Security</a:t>
            </a:r>
          </a:p>
        </p:txBody>
      </p:sp>
      <p:sp>
        <p:nvSpPr>
          <p:cNvPr id="13" name="TextBox 12"/>
          <p:cNvSpPr txBox="1"/>
          <p:nvPr/>
        </p:nvSpPr>
        <p:spPr>
          <a:xfrm>
            <a:off x="426468" y="2330248"/>
            <a:ext cx="3656286" cy="926407"/>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2000" dirty="0">
                <a:gradFill>
                  <a:gsLst>
                    <a:gs pos="2917">
                      <a:srgbClr val="404040"/>
                    </a:gs>
                    <a:gs pos="30000">
                      <a:srgbClr val="404040"/>
                    </a:gs>
                  </a:gsLst>
                  <a:lin ang="5400000" scaled="0"/>
                </a:gradFill>
                <a:latin typeface="Segoe UI Light"/>
              </a:rPr>
              <a:t>Microsoft Passport PIN policies</a:t>
            </a:r>
          </a:p>
          <a:p>
            <a:pPr>
              <a:lnSpc>
                <a:spcPct val="90000"/>
              </a:lnSpc>
              <a:spcAft>
                <a:spcPts val="600"/>
              </a:spcAft>
            </a:pPr>
            <a:r>
              <a:rPr lang="en-US" sz="2000" dirty="0">
                <a:gradFill>
                  <a:gsLst>
                    <a:gs pos="2917">
                      <a:srgbClr val="404040"/>
                    </a:gs>
                    <a:gs pos="30000">
                      <a:srgbClr val="404040"/>
                    </a:gs>
                  </a:gsLst>
                  <a:lin ang="5400000" scaled="0"/>
                </a:gradFill>
                <a:latin typeface="Segoe UI Light"/>
              </a:rPr>
              <a:t>Firewall &amp; Defender</a:t>
            </a:r>
          </a:p>
        </p:txBody>
      </p:sp>
      <p:sp>
        <p:nvSpPr>
          <p:cNvPr id="15" name="TextBox 14"/>
          <p:cNvSpPr txBox="1"/>
          <p:nvPr/>
        </p:nvSpPr>
        <p:spPr>
          <a:xfrm>
            <a:off x="4342743" y="1549955"/>
            <a:ext cx="3657600" cy="685800"/>
          </a:xfrm>
          <a:prstGeom prst="rect">
            <a:avLst/>
          </a:prstGeom>
          <a:solidFill>
            <a:srgbClr val="3444A5"/>
          </a:solidFill>
        </p:spPr>
        <p:txBody>
          <a:bodyPr wrap="square" lIns="182880" tIns="146304" rIns="182880" bIns="146304" rtlCol="0">
            <a:spAutoFit/>
          </a:bodyPr>
          <a:lstStyle/>
          <a:p>
            <a:r>
              <a:rPr lang="en-US" sz="2400" dirty="0">
                <a:solidFill>
                  <a:srgbClr val="FFFFFF"/>
                </a:solidFill>
                <a:latin typeface="Segoe UI Light"/>
              </a:rPr>
              <a:t>Connectivity</a:t>
            </a:r>
          </a:p>
        </p:txBody>
      </p:sp>
      <p:sp>
        <p:nvSpPr>
          <p:cNvPr id="16" name="TextBox 15"/>
          <p:cNvSpPr txBox="1"/>
          <p:nvPr/>
        </p:nvSpPr>
        <p:spPr>
          <a:xfrm>
            <a:off x="4342174" y="2342255"/>
            <a:ext cx="3657600" cy="926407"/>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2000" dirty="0">
                <a:gradFill>
                  <a:gsLst>
                    <a:gs pos="2917">
                      <a:srgbClr val="404040"/>
                    </a:gs>
                    <a:gs pos="30000">
                      <a:srgbClr val="404040"/>
                    </a:gs>
                  </a:gsLst>
                  <a:lin ang="5400000" scaled="0"/>
                </a:gradFill>
                <a:latin typeface="Segoe UI Light"/>
              </a:rPr>
              <a:t>Block sharing internet via Wifi</a:t>
            </a:r>
          </a:p>
          <a:p>
            <a:pPr>
              <a:lnSpc>
                <a:spcPct val="90000"/>
              </a:lnSpc>
              <a:spcAft>
                <a:spcPts val="600"/>
              </a:spcAft>
            </a:pPr>
            <a:r>
              <a:rPr lang="en-US" sz="2000" dirty="0">
                <a:gradFill>
                  <a:gsLst>
                    <a:gs pos="2917">
                      <a:srgbClr val="404040"/>
                    </a:gs>
                    <a:gs pos="30000">
                      <a:srgbClr val="404040"/>
                    </a:gs>
                  </a:gsLst>
                  <a:lin ang="5400000" scaled="0"/>
                </a:gradFill>
                <a:latin typeface="Segoe UI Light"/>
              </a:rPr>
              <a:t>Auto connect VPN</a:t>
            </a:r>
          </a:p>
        </p:txBody>
      </p:sp>
      <p:sp>
        <p:nvSpPr>
          <p:cNvPr id="19" name="TextBox 18"/>
          <p:cNvSpPr txBox="1"/>
          <p:nvPr/>
        </p:nvSpPr>
        <p:spPr>
          <a:xfrm>
            <a:off x="426468" y="4411662"/>
            <a:ext cx="3657600" cy="926407"/>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2000" dirty="0">
                <a:gradFill>
                  <a:gsLst>
                    <a:gs pos="2917">
                      <a:srgbClr val="404040"/>
                    </a:gs>
                    <a:gs pos="30000">
                      <a:srgbClr val="404040"/>
                    </a:gs>
                  </a:gsLst>
                  <a:lin ang="5400000" scaled="0"/>
                </a:gradFill>
                <a:latin typeface="Segoe UI Light"/>
              </a:rPr>
              <a:t>Camera policies</a:t>
            </a:r>
          </a:p>
          <a:p>
            <a:pPr>
              <a:lnSpc>
                <a:spcPct val="90000"/>
              </a:lnSpc>
              <a:spcAft>
                <a:spcPts val="600"/>
              </a:spcAft>
            </a:pPr>
            <a:r>
              <a:rPr lang="en-US" sz="2000" dirty="0">
                <a:gradFill>
                  <a:gsLst>
                    <a:gs pos="2917">
                      <a:srgbClr val="404040"/>
                    </a:gs>
                    <a:gs pos="30000">
                      <a:srgbClr val="404040"/>
                    </a:gs>
                  </a:gsLst>
                  <a:lin ang="5400000" scaled="0"/>
                </a:gradFill>
                <a:latin typeface="Segoe UI Light"/>
              </a:rPr>
              <a:t>Bluetooth</a:t>
            </a:r>
          </a:p>
        </p:txBody>
      </p:sp>
      <p:sp>
        <p:nvSpPr>
          <p:cNvPr id="25" name="TextBox 24"/>
          <p:cNvSpPr txBox="1"/>
          <p:nvPr/>
        </p:nvSpPr>
        <p:spPr>
          <a:xfrm>
            <a:off x="8277520" y="1549955"/>
            <a:ext cx="3657600" cy="685800"/>
          </a:xfrm>
          <a:prstGeom prst="rect">
            <a:avLst/>
          </a:prstGeom>
          <a:solidFill>
            <a:srgbClr val="3444A5"/>
          </a:solidFill>
        </p:spPr>
        <p:txBody>
          <a:bodyPr wrap="square" lIns="182880" tIns="146304" rIns="182880" bIns="146304" rtlCol="0">
            <a:spAutoFit/>
          </a:bodyPr>
          <a:lstStyle/>
          <a:p>
            <a:r>
              <a:rPr lang="en-US" sz="2400" dirty="0">
                <a:solidFill>
                  <a:srgbClr val="FFFFFF"/>
                </a:solidFill>
                <a:latin typeface="Segoe UI Light"/>
              </a:rPr>
              <a:t>Experience</a:t>
            </a:r>
          </a:p>
        </p:txBody>
      </p:sp>
      <p:sp>
        <p:nvSpPr>
          <p:cNvPr id="26" name="TextBox 25"/>
          <p:cNvSpPr txBox="1"/>
          <p:nvPr/>
        </p:nvSpPr>
        <p:spPr>
          <a:xfrm>
            <a:off x="8275638" y="2342255"/>
            <a:ext cx="3658914" cy="926407"/>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2000" dirty="0">
                <a:gradFill>
                  <a:gsLst>
                    <a:gs pos="2917">
                      <a:srgbClr val="404040"/>
                    </a:gs>
                    <a:gs pos="30000">
                      <a:srgbClr val="404040"/>
                    </a:gs>
                  </a:gsLst>
                  <a:lin ang="5400000" scaled="0"/>
                </a:gradFill>
                <a:latin typeface="Segoe UI Light"/>
              </a:rPr>
              <a:t>Cortana</a:t>
            </a:r>
          </a:p>
          <a:p>
            <a:pPr>
              <a:lnSpc>
                <a:spcPct val="90000"/>
              </a:lnSpc>
              <a:spcAft>
                <a:spcPts val="600"/>
              </a:spcAft>
            </a:pPr>
            <a:r>
              <a:rPr lang="en-US" sz="2000" dirty="0">
                <a:gradFill>
                  <a:gsLst>
                    <a:gs pos="2917">
                      <a:srgbClr val="404040"/>
                    </a:gs>
                    <a:gs pos="30000">
                      <a:srgbClr val="404040"/>
                    </a:gs>
                  </a:gsLst>
                  <a:lin ang="5400000" scaled="0"/>
                </a:gradFill>
                <a:latin typeface="Segoe UI Light"/>
              </a:rPr>
              <a:t>Theme background &amp; color</a:t>
            </a:r>
          </a:p>
        </p:txBody>
      </p:sp>
      <p:sp>
        <p:nvSpPr>
          <p:cNvPr id="29" name="TextBox 28"/>
          <p:cNvSpPr txBox="1"/>
          <p:nvPr/>
        </p:nvSpPr>
        <p:spPr>
          <a:xfrm>
            <a:off x="4342174" y="4411662"/>
            <a:ext cx="3658914" cy="926407"/>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2000" dirty="0">
                <a:gradFill>
                  <a:gsLst>
                    <a:gs pos="2917">
                      <a:srgbClr val="404040"/>
                    </a:gs>
                    <a:gs pos="30000">
                      <a:srgbClr val="404040"/>
                    </a:gs>
                  </a:gsLst>
                  <a:lin ang="5400000" scaled="0"/>
                </a:gradFill>
                <a:latin typeface="Segoe UI Light"/>
              </a:rPr>
              <a:t>Sync settings</a:t>
            </a:r>
          </a:p>
          <a:p>
            <a:pPr>
              <a:lnSpc>
                <a:spcPct val="90000"/>
              </a:lnSpc>
              <a:spcAft>
                <a:spcPts val="600"/>
              </a:spcAft>
            </a:pPr>
            <a:r>
              <a:rPr lang="en-US" sz="2000" dirty="0">
                <a:gradFill>
                  <a:gsLst>
                    <a:gs pos="2917">
                      <a:srgbClr val="404040"/>
                    </a:gs>
                    <a:gs pos="30000">
                      <a:srgbClr val="404040"/>
                    </a:gs>
                  </a:gsLst>
                  <a:lin ang="5400000" scaled="0"/>
                </a:gradFill>
                <a:latin typeface="Segoe UI Light"/>
              </a:rPr>
              <a:t>Telemetry &amp; flighting</a:t>
            </a:r>
          </a:p>
        </p:txBody>
      </p:sp>
      <p:sp>
        <p:nvSpPr>
          <p:cNvPr id="33" name="TextBox 32"/>
          <p:cNvSpPr txBox="1"/>
          <p:nvPr/>
        </p:nvSpPr>
        <p:spPr>
          <a:xfrm>
            <a:off x="426468" y="3632771"/>
            <a:ext cx="3657600" cy="685800"/>
          </a:xfrm>
          <a:prstGeom prst="rect">
            <a:avLst/>
          </a:prstGeom>
          <a:solidFill>
            <a:srgbClr val="3444A5"/>
          </a:solidFill>
        </p:spPr>
        <p:txBody>
          <a:bodyPr wrap="square" lIns="182880" tIns="146304" rIns="182880" bIns="146304" rtlCol="0">
            <a:spAutoFit/>
          </a:bodyPr>
          <a:lstStyle/>
          <a:p>
            <a:pPr>
              <a:lnSpc>
                <a:spcPct val="90000"/>
              </a:lnSpc>
              <a:spcAft>
                <a:spcPts val="600"/>
              </a:spcAft>
            </a:pPr>
            <a:r>
              <a:rPr lang="en-US" sz="2400" dirty="0">
                <a:solidFill>
                  <a:srgbClr val="FFFFFF"/>
                </a:solidFill>
                <a:latin typeface="Segoe UI Light"/>
              </a:rPr>
              <a:t>Hardware</a:t>
            </a:r>
          </a:p>
        </p:txBody>
      </p:sp>
      <p:sp>
        <p:nvSpPr>
          <p:cNvPr id="35" name="TextBox 34"/>
          <p:cNvSpPr txBox="1"/>
          <p:nvPr/>
        </p:nvSpPr>
        <p:spPr>
          <a:xfrm>
            <a:off x="4342174" y="3594096"/>
            <a:ext cx="3657600" cy="685800"/>
          </a:xfrm>
          <a:prstGeom prst="rect">
            <a:avLst/>
          </a:prstGeom>
          <a:solidFill>
            <a:srgbClr val="3444A5"/>
          </a:solidFill>
        </p:spPr>
        <p:txBody>
          <a:bodyPr wrap="square" lIns="182880" tIns="146304" rIns="182880" bIns="146304" rtlCol="0">
            <a:spAutoFit/>
          </a:bodyPr>
          <a:lstStyle/>
          <a:p>
            <a:r>
              <a:rPr lang="en-US" sz="2400" dirty="0">
                <a:solidFill>
                  <a:srgbClr val="FFFFFF"/>
                </a:solidFill>
                <a:latin typeface="Segoe UI Light"/>
              </a:rPr>
              <a:t>System</a:t>
            </a:r>
          </a:p>
        </p:txBody>
      </p:sp>
      <p:sp>
        <p:nvSpPr>
          <p:cNvPr id="17" name="TextBox 16"/>
          <p:cNvSpPr txBox="1"/>
          <p:nvPr/>
        </p:nvSpPr>
        <p:spPr>
          <a:xfrm>
            <a:off x="8283799" y="3594096"/>
            <a:ext cx="3657600" cy="685800"/>
          </a:xfrm>
          <a:prstGeom prst="rect">
            <a:avLst/>
          </a:prstGeom>
          <a:solidFill>
            <a:srgbClr val="3444A5"/>
          </a:solidFill>
        </p:spPr>
        <p:txBody>
          <a:bodyPr wrap="square" lIns="182880" tIns="146304" rIns="182880" bIns="146304" rtlCol="0">
            <a:spAutoFit/>
          </a:bodyPr>
          <a:lstStyle/>
          <a:p>
            <a:r>
              <a:rPr lang="en-US" sz="2400" dirty="0">
                <a:solidFill>
                  <a:srgbClr val="FFFFFF"/>
                </a:solidFill>
                <a:latin typeface="Segoe UI Light"/>
              </a:rPr>
              <a:t>Email</a:t>
            </a:r>
          </a:p>
        </p:txBody>
      </p:sp>
      <p:sp>
        <p:nvSpPr>
          <p:cNvPr id="18" name="TextBox 17"/>
          <p:cNvSpPr txBox="1"/>
          <p:nvPr/>
        </p:nvSpPr>
        <p:spPr>
          <a:xfrm>
            <a:off x="8284116" y="4399655"/>
            <a:ext cx="3658914" cy="926407"/>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2000" dirty="0">
                <a:gradFill>
                  <a:gsLst>
                    <a:gs pos="2917">
                      <a:srgbClr val="404040"/>
                    </a:gs>
                    <a:gs pos="30000">
                      <a:srgbClr val="404040"/>
                    </a:gs>
                  </a:gsLst>
                  <a:lin ang="5400000" scaled="0"/>
                </a:gradFill>
                <a:latin typeface="Segoe UI Light"/>
              </a:rPr>
              <a:t>Exchange Active Sync policies</a:t>
            </a:r>
          </a:p>
          <a:p>
            <a:pPr>
              <a:lnSpc>
                <a:spcPct val="90000"/>
              </a:lnSpc>
              <a:spcAft>
                <a:spcPts val="600"/>
              </a:spcAft>
            </a:pPr>
            <a:r>
              <a:rPr lang="en-US" sz="2000" dirty="0">
                <a:gradFill>
                  <a:gsLst>
                    <a:gs pos="2917">
                      <a:srgbClr val="404040"/>
                    </a:gs>
                    <a:gs pos="30000">
                      <a:srgbClr val="404040"/>
                    </a:gs>
                  </a:gsLst>
                  <a:lin ang="5400000" scaled="0"/>
                </a:gradFill>
                <a:latin typeface="Segoe UI Light"/>
              </a:rPr>
              <a:t>Email profiles configuration</a:t>
            </a:r>
          </a:p>
        </p:txBody>
      </p:sp>
      <p:sp>
        <p:nvSpPr>
          <p:cNvPr id="2" name="TextBox 1"/>
          <p:cNvSpPr txBox="1"/>
          <p:nvPr/>
        </p:nvSpPr>
        <p:spPr>
          <a:xfrm>
            <a:off x="236155" y="5601611"/>
            <a:ext cx="9906317"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rgbClr val="404040"/>
                    </a:gs>
                    <a:gs pos="30000">
                      <a:srgbClr val="404040"/>
                    </a:gs>
                  </a:gsLst>
                  <a:lin ang="5400000" scaled="0"/>
                </a:gradFill>
                <a:latin typeface="Segoe UI Light"/>
              </a:rPr>
              <a:t>This is only a sample list…there are over 100 new policies! </a:t>
            </a:r>
          </a:p>
        </p:txBody>
      </p:sp>
    </p:spTree>
    <p:extLst>
      <p:ext uri="{BB962C8B-B14F-4D97-AF65-F5344CB8AC3E}">
        <p14:creationId xmlns:p14="http://schemas.microsoft.com/office/powerpoint/2010/main" val="1383056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P spid="16" grpId="0" animBg="1"/>
      <p:bldP spid="19" grpId="0" animBg="1"/>
      <p:bldP spid="25" grpId="0" animBg="1"/>
      <p:bldP spid="26" grpId="0" animBg="1"/>
      <p:bldP spid="29" grpId="0" animBg="1"/>
      <p:bldP spid="33" grpId="0" animBg="1"/>
      <p:bldP spid="35" grpId="0" animBg="1"/>
      <p:bldP spid="17" grpId="0" animBg="1"/>
      <p:bldP spid="1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5726249" y="1988579"/>
            <a:ext cx="1522104" cy="1087826"/>
            <a:chOff x="5084066" y="4224074"/>
            <a:chExt cx="2338242" cy="1671108"/>
          </a:xfrm>
        </p:grpSpPr>
        <p:grpSp>
          <p:nvGrpSpPr>
            <p:cNvPr id="368" name="Group 367"/>
            <p:cNvGrpSpPr/>
            <p:nvPr/>
          </p:nvGrpSpPr>
          <p:grpSpPr>
            <a:xfrm>
              <a:off x="5084066" y="4224074"/>
              <a:ext cx="2338242" cy="1671108"/>
              <a:chOff x="2658482" y="4224074"/>
              <a:chExt cx="2338242" cy="1671108"/>
            </a:xfrm>
          </p:grpSpPr>
          <p:grpSp>
            <p:nvGrpSpPr>
              <p:cNvPr id="370" name="Group 369"/>
              <p:cNvGrpSpPr/>
              <p:nvPr/>
            </p:nvGrpSpPr>
            <p:grpSpPr>
              <a:xfrm>
                <a:off x="2658482" y="4224074"/>
                <a:ext cx="2338242" cy="1671108"/>
                <a:chOff x="2658482" y="4224074"/>
                <a:chExt cx="2338242" cy="1671108"/>
              </a:xfrm>
            </p:grpSpPr>
            <p:pic>
              <p:nvPicPr>
                <p:cNvPr id="372" name="Picture 371"/>
                <p:cNvPicPr>
                  <a:picLocks noChangeAspect="1"/>
                </p:cNvPicPr>
                <p:nvPr/>
              </p:nvPicPr>
              <p:blipFill>
                <a:blip r:embed="rId3"/>
                <a:stretch>
                  <a:fillRect/>
                </a:stretch>
              </p:blipFill>
              <p:spPr>
                <a:xfrm>
                  <a:off x="2658482" y="4315745"/>
                  <a:ext cx="2338242" cy="1579437"/>
                </a:xfrm>
                <a:prstGeom prst="rect">
                  <a:avLst/>
                </a:prstGeom>
              </p:spPr>
            </p:pic>
            <p:sp>
              <p:nvSpPr>
                <p:cNvPr id="373" name="Oval 372"/>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71" name="Freeform 370"/>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369" name="Picture 368"/>
            <p:cNvPicPr>
              <a:picLocks noChangeAspect="1"/>
            </p:cNvPicPr>
            <p:nvPr/>
          </p:nvPicPr>
          <p:blipFill>
            <a:blip r:embed="rId4"/>
            <a:stretch>
              <a:fillRect/>
            </a:stretch>
          </p:blipFill>
          <p:spPr>
            <a:xfrm>
              <a:off x="5836281" y="4743137"/>
              <a:ext cx="869145" cy="869145"/>
            </a:xfrm>
            <a:prstGeom prst="rect">
              <a:avLst/>
            </a:prstGeom>
          </p:spPr>
        </p:pic>
      </p:grpSp>
      <p:pic>
        <p:nvPicPr>
          <p:cNvPr id="378" name="Picture 377"/>
          <p:cNvPicPr>
            <a:picLocks noChangeAspect="1"/>
          </p:cNvPicPr>
          <p:nvPr/>
        </p:nvPicPr>
        <p:blipFill>
          <a:blip r:embed="rId5"/>
          <a:stretch>
            <a:fillRect/>
          </a:stretch>
        </p:blipFill>
        <p:spPr>
          <a:xfrm>
            <a:off x="879579" y="2469889"/>
            <a:ext cx="2170306" cy="4059485"/>
          </a:xfrm>
          <a:prstGeom prst="rect">
            <a:avLst/>
          </a:prstGeom>
        </p:spPr>
      </p:pic>
      <p:grpSp>
        <p:nvGrpSpPr>
          <p:cNvPr id="351" name="Group 350"/>
          <p:cNvGrpSpPr/>
          <p:nvPr/>
        </p:nvGrpSpPr>
        <p:grpSpPr>
          <a:xfrm>
            <a:off x="3199582" y="1243361"/>
            <a:ext cx="1895406" cy="1274338"/>
            <a:chOff x="7508894" y="4145334"/>
            <a:chExt cx="2628527" cy="1767237"/>
          </a:xfrm>
        </p:grpSpPr>
        <p:pic>
          <p:nvPicPr>
            <p:cNvPr id="352" name="Picture 351"/>
            <p:cNvPicPr>
              <a:picLocks noChangeAspect="1"/>
            </p:cNvPicPr>
            <p:nvPr/>
          </p:nvPicPr>
          <p:blipFill>
            <a:blip r:embed="rId6"/>
            <a:stretch>
              <a:fillRect/>
            </a:stretch>
          </p:blipFill>
          <p:spPr>
            <a:xfrm>
              <a:off x="7508894" y="4145334"/>
              <a:ext cx="2628527" cy="1767237"/>
            </a:xfrm>
            <a:prstGeom prst="rect">
              <a:avLst/>
            </a:prstGeom>
          </p:spPr>
        </p:pic>
        <p:sp>
          <p:nvSpPr>
            <p:cNvPr id="353" name="TextBox 352"/>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770" b="0" i="0" u="none" strike="noStrike" kern="1200" cap="none" spc="0" normalizeH="0" baseline="0" noProof="0" dirty="0">
                  <a:ln>
                    <a:noFill/>
                  </a:ln>
                  <a:solidFill>
                    <a:srgbClr val="FFFFFF"/>
                  </a:solidFill>
                  <a:effectLst/>
                  <a:uLnTx/>
                  <a:uFillTx/>
                  <a:latin typeface="Segoe UI Light"/>
                  <a:ea typeface="ＭＳ Ｐゴシック" charset="0"/>
                  <a:cs typeface="Segoe UI Light"/>
                </a:rPr>
                <a:t>MDM</a:t>
              </a:r>
            </a:p>
          </p:txBody>
        </p:sp>
      </p:grpSp>
      <p:grpSp>
        <p:nvGrpSpPr>
          <p:cNvPr id="365" name="Group 364"/>
          <p:cNvGrpSpPr/>
          <p:nvPr/>
        </p:nvGrpSpPr>
        <p:grpSpPr>
          <a:xfrm>
            <a:off x="3553941" y="4073326"/>
            <a:ext cx="2295524" cy="1357313"/>
            <a:chOff x="3579812" y="4800602"/>
            <a:chExt cx="2295524" cy="1357313"/>
          </a:xfrm>
        </p:grpSpPr>
        <p:grpSp>
          <p:nvGrpSpPr>
            <p:cNvPr id="367" name="Group 4"/>
            <p:cNvGrpSpPr>
              <a:grpSpLocks noChangeAspect="1"/>
            </p:cNvGrpSpPr>
            <p:nvPr/>
          </p:nvGrpSpPr>
          <p:grpSpPr bwMode="auto">
            <a:xfrm>
              <a:off x="3579812" y="4800602"/>
              <a:ext cx="2295524" cy="1357313"/>
              <a:chOff x="2255" y="3024"/>
              <a:chExt cx="1446" cy="855"/>
            </a:xfrm>
          </p:grpSpPr>
          <p:sp>
            <p:nvSpPr>
              <p:cNvPr id="386"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7"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0"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2"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3"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4"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5"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6"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7" name="TextBox 376"/>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10</a:t>
              </a:r>
            </a:p>
          </p:txBody>
        </p:sp>
        <p:sp>
          <p:nvSpPr>
            <p:cNvPr id="379"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0"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1"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2"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3"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4"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5"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extBox 52"/>
          <p:cNvSpPr txBox="1"/>
          <p:nvPr/>
        </p:nvSpPr>
        <p:spPr>
          <a:xfrm>
            <a:off x="7357430" y="3076405"/>
            <a:ext cx="4367777" cy="6278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effectLst/>
                <a:uLnTx/>
                <a:uFillTx/>
                <a:latin typeface="Segoe UI"/>
                <a:ea typeface="+mn-ea"/>
                <a:cs typeface="+mn-cs"/>
              </a:rPr>
              <a:t>Set local administrators</a:t>
            </a:r>
          </a:p>
        </p:txBody>
      </p:sp>
      <p:grpSp>
        <p:nvGrpSpPr>
          <p:cNvPr id="2" name="Group 1"/>
          <p:cNvGrpSpPr/>
          <p:nvPr/>
        </p:nvGrpSpPr>
        <p:grpSpPr>
          <a:xfrm>
            <a:off x="5310607" y="2994354"/>
            <a:ext cx="444518" cy="1115580"/>
            <a:chOff x="7887212" y="3559973"/>
            <a:chExt cx="444518" cy="1893572"/>
          </a:xfrm>
        </p:grpSpPr>
        <p:sp>
          <p:nvSpPr>
            <p:cNvPr id="52" name="Down Arrow 51"/>
            <p:cNvSpPr/>
            <p:nvPr/>
          </p:nvSpPr>
          <p:spPr bwMode="auto">
            <a:xfrm rot="2460079">
              <a:off x="7887212" y="3685494"/>
              <a:ext cx="351287" cy="1768051"/>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NZ"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54" name="Down Arrow 53"/>
            <p:cNvSpPr/>
            <p:nvPr/>
          </p:nvSpPr>
          <p:spPr bwMode="auto">
            <a:xfrm rot="13267364">
              <a:off x="7980443" y="3559973"/>
              <a:ext cx="351287" cy="1768051"/>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NZ"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sp>
        <p:nvSpPr>
          <p:cNvPr id="56" name="TextBox 55"/>
          <p:cNvSpPr txBox="1"/>
          <p:nvPr/>
        </p:nvSpPr>
        <p:spPr>
          <a:xfrm>
            <a:off x="7357430" y="1824921"/>
            <a:ext cx="4367777" cy="9602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effectLst/>
                <a:uLnTx/>
                <a:uFillTx/>
                <a:latin typeface="Segoe UI"/>
                <a:ea typeface="+mn-ea"/>
                <a:cs typeface="+mn-cs"/>
              </a:rPr>
              <a:t>User</a:t>
            </a:r>
            <a:r>
              <a:rPr kumimoji="0" lang="en-NZ" sz="2400" b="0" i="0" u="none" strike="noStrike" kern="1200" cap="none" spc="0" normalizeH="0" noProof="0" dirty="0">
                <a:ln>
                  <a:noFill/>
                </a:ln>
                <a:effectLst/>
                <a:uLnTx/>
                <a:uFillTx/>
                <a:latin typeface="Segoe UI"/>
                <a:ea typeface="+mn-ea"/>
                <a:cs typeface="+mn-cs"/>
              </a:rPr>
              <a:t> can login to their device with Azure AD credentials</a:t>
            </a:r>
            <a:endParaRPr kumimoji="0" lang="en-NZ" sz="2400" b="0" i="0" u="none" strike="noStrike" kern="1200" cap="none" spc="0" normalizeH="0" baseline="0" noProof="0" dirty="0">
              <a:ln>
                <a:noFill/>
              </a:ln>
              <a:effectLst/>
              <a:uLnTx/>
              <a:uFillTx/>
              <a:latin typeface="Segoe UI"/>
              <a:ea typeface="+mn-ea"/>
              <a:cs typeface="+mn-cs"/>
            </a:endParaRPr>
          </a:p>
        </p:txBody>
      </p:sp>
      <p:sp>
        <p:nvSpPr>
          <p:cNvPr id="57" name="TextBox 56"/>
          <p:cNvSpPr txBox="1"/>
          <p:nvPr/>
        </p:nvSpPr>
        <p:spPr>
          <a:xfrm>
            <a:off x="7357430" y="4019499"/>
            <a:ext cx="4367777" cy="9602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effectLst/>
                <a:uLnTx/>
                <a:uFillTx/>
                <a:latin typeface="Segoe UI"/>
                <a:ea typeface="+mn-ea"/>
                <a:cs typeface="+mn-cs"/>
              </a:rPr>
              <a:t>Staff can be blocked from logging on to the device </a:t>
            </a:r>
          </a:p>
        </p:txBody>
      </p:sp>
      <p:sp>
        <p:nvSpPr>
          <p:cNvPr id="61" name="TextBox 60"/>
          <p:cNvSpPr txBox="1"/>
          <p:nvPr/>
        </p:nvSpPr>
        <p:spPr>
          <a:xfrm>
            <a:off x="7357429" y="4862314"/>
            <a:ext cx="4367777" cy="9602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effectLst/>
                <a:uLnTx/>
                <a:uFillTx/>
                <a:latin typeface="Segoe UI"/>
                <a:ea typeface="+mn-ea"/>
                <a:cs typeface="+mn-cs"/>
              </a:rPr>
              <a:t>MDM </a:t>
            </a:r>
            <a:r>
              <a:rPr kumimoji="0" lang="en-NZ" sz="2400" b="0" i="0" u="none" strike="noStrike" kern="1200" cap="none" spc="0" normalizeH="0" baseline="0" noProof="0" dirty="0" err="1">
                <a:ln>
                  <a:noFill/>
                </a:ln>
                <a:effectLst/>
                <a:uLnTx/>
                <a:uFillTx/>
                <a:latin typeface="Segoe UI"/>
                <a:ea typeface="+mn-ea"/>
                <a:cs typeface="+mn-cs"/>
              </a:rPr>
              <a:t>enrollment</a:t>
            </a:r>
            <a:r>
              <a:rPr kumimoji="0" lang="en-NZ" sz="2400" b="0" i="0" u="none" strike="noStrike" kern="1200" cap="none" spc="0" normalizeH="0" baseline="0" noProof="0" dirty="0">
                <a:ln>
                  <a:noFill/>
                </a:ln>
                <a:effectLst/>
                <a:uLnTx/>
                <a:uFillTx/>
                <a:latin typeface="Segoe UI"/>
                <a:ea typeface="+mn-ea"/>
                <a:cs typeface="+mn-cs"/>
              </a:rPr>
              <a:t> of device can be enforced </a:t>
            </a:r>
          </a:p>
        </p:txBody>
      </p:sp>
      <p:sp>
        <p:nvSpPr>
          <p:cNvPr id="63" name="TextBox 62"/>
          <p:cNvSpPr txBox="1"/>
          <p:nvPr/>
        </p:nvSpPr>
        <p:spPr>
          <a:xfrm>
            <a:off x="3337917" y="393223"/>
            <a:ext cx="1116124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NZ" sz="6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AD Join</a:t>
            </a:r>
          </a:p>
        </p:txBody>
      </p:sp>
      <p:sp>
        <p:nvSpPr>
          <p:cNvPr id="60" name="TextBox 59"/>
          <p:cNvSpPr txBox="1"/>
          <p:nvPr/>
        </p:nvSpPr>
        <p:spPr>
          <a:xfrm>
            <a:off x="7357429" y="5705129"/>
            <a:ext cx="4367777" cy="9602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effectLst/>
                <a:uLnTx/>
                <a:uFillTx/>
                <a:latin typeface="Segoe UI"/>
                <a:ea typeface="+mn-ea"/>
                <a:cs typeface="+mn-cs"/>
              </a:rPr>
              <a:t>SSO</a:t>
            </a:r>
            <a:r>
              <a:rPr kumimoji="0" lang="en-NZ" sz="2400" b="0" i="0" u="none" strike="noStrike" kern="1200" cap="none" spc="0" normalizeH="0" noProof="0" dirty="0">
                <a:ln>
                  <a:noFill/>
                </a:ln>
                <a:effectLst/>
                <a:uLnTx/>
                <a:uFillTx/>
                <a:latin typeface="Segoe UI"/>
                <a:ea typeface="+mn-ea"/>
                <a:cs typeface="+mn-cs"/>
              </a:rPr>
              <a:t> to Office 365 &amp; SaaS Apps</a:t>
            </a:r>
            <a:endParaRPr kumimoji="0" lang="en-NZ" sz="24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195111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500"/>
                                        <p:tgtEl>
                                          <p:spTgt spid="3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6"/>
                                        </p:tgtEl>
                                        <p:attrNameLst>
                                          <p:attrName>style.visibility</p:attrName>
                                        </p:attrNameLst>
                                      </p:cBhvr>
                                      <p:to>
                                        <p:strVal val="visible"/>
                                      </p:to>
                                    </p:set>
                                    <p:animEffect transition="in" filter="fade">
                                      <p:cBhvr>
                                        <p:cTn id="12" dur="500"/>
                                        <p:tgtEl>
                                          <p:spTgt spid="36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51"/>
                                        </p:tgtEl>
                                        <p:attrNameLst>
                                          <p:attrName>style.visibility</p:attrName>
                                        </p:attrNameLst>
                                      </p:cBhvr>
                                      <p:to>
                                        <p:strVal val="visible"/>
                                      </p:to>
                                    </p:set>
                                    <p:animEffect transition="in" filter="fade">
                                      <p:cBhvr>
                                        <p:cTn id="44" dur="500"/>
                                        <p:tgtEl>
                                          <p:spTgt spid="35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57" grpId="0"/>
      <p:bldP spid="61" grpId="0"/>
      <p:bldP spid="63" grpId="0"/>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Group Policy</a:t>
            </a:r>
          </a:p>
        </p:txBody>
      </p:sp>
      <p:sp>
        <p:nvSpPr>
          <p:cNvPr id="13" name="Text Placeholder 4"/>
          <p:cNvSpPr txBox="1">
            <a:spLocks/>
          </p:cNvSpPr>
          <p:nvPr/>
        </p:nvSpPr>
        <p:spPr>
          <a:xfrm>
            <a:off x="2716026" y="1770077"/>
            <a:ext cx="9274641" cy="1169117"/>
          </a:xfrm>
          <a:prstGeom prst="rect">
            <a:avLst/>
          </a:prstGeom>
          <a:solidFill>
            <a:schemeClr val="tx1">
              <a:lumMod val="60000"/>
              <a:lumOff val="40000"/>
              <a:alpha val="33000"/>
            </a:schemeClr>
          </a:solidFill>
        </p:spPr>
        <p:txBody>
          <a:bodyPr lIns="139761" tIns="0" rIns="186348" bIns="0" anchor="ctr"/>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Start screen and start menu management</a:t>
            </a: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Microsoft Edge settings</a:t>
            </a: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Next-Generation Credential PIN settings</a:t>
            </a: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Universal app management</a:t>
            </a:r>
          </a:p>
        </p:txBody>
      </p:sp>
      <p:sp>
        <p:nvSpPr>
          <p:cNvPr id="24" name="Text Placeholder 4"/>
          <p:cNvSpPr txBox="1">
            <a:spLocks/>
          </p:cNvSpPr>
          <p:nvPr/>
        </p:nvSpPr>
        <p:spPr>
          <a:xfrm>
            <a:off x="2716026" y="4083590"/>
            <a:ext cx="9274641" cy="1441090"/>
          </a:xfrm>
          <a:prstGeom prst="rect">
            <a:avLst/>
          </a:prstGeom>
          <a:solidFill>
            <a:schemeClr val="tx1">
              <a:lumMod val="60000"/>
              <a:lumOff val="40000"/>
              <a:alpha val="33000"/>
            </a:schemeClr>
          </a:solidFill>
        </p:spPr>
        <p:txBody>
          <a:bodyPr lIns="139761" tIns="0" rIns="186348" bIns="0" anchor="ctr"/>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914303"/>
            <a:r>
              <a:rPr lang="en-US" sz="1530" dirty="0">
                <a:gradFill>
                  <a:gsLst>
                    <a:gs pos="0">
                      <a:srgbClr val="505050"/>
                    </a:gs>
                    <a:gs pos="86000">
                      <a:srgbClr val="505050"/>
                    </a:gs>
                  </a:gsLst>
                  <a:lin ang="5400000" scaled="0"/>
                </a:gradFill>
                <a:latin typeface="Segoe UI"/>
              </a:rPr>
              <a:t>New capabilities released in Windows 8</a:t>
            </a: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Sign-in optimization for DirectAccess clients</a:t>
            </a: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Better use of larger registry policies (</a:t>
            </a:r>
            <a:r>
              <a:rPr lang="en-GB" sz="1530" dirty="0" err="1">
                <a:gradFill>
                  <a:gsLst>
                    <a:gs pos="0">
                      <a:srgbClr val="505050"/>
                    </a:gs>
                    <a:gs pos="86000">
                      <a:srgbClr val="505050"/>
                    </a:gs>
                  </a:gsLst>
                  <a:lin ang="5400000" scaled="0"/>
                </a:gradFill>
                <a:latin typeface="Segoe UI"/>
              </a:rPr>
              <a:t>registry.pol</a:t>
            </a:r>
            <a:r>
              <a:rPr lang="en-GB" sz="1530" dirty="0">
                <a:gradFill>
                  <a:gsLst>
                    <a:gs pos="0">
                      <a:srgbClr val="505050"/>
                    </a:gs>
                    <a:gs pos="86000">
                      <a:srgbClr val="505050"/>
                    </a:gs>
                  </a:gsLst>
                  <a:lin ang="5400000" scaled="0"/>
                </a:gradFill>
                <a:latin typeface="Segoe UI"/>
              </a:rPr>
              <a:t>)</a:t>
            </a: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Remote group policy refresh (</a:t>
            </a:r>
            <a:r>
              <a:rPr lang="en-GB" sz="1530" dirty="0" err="1">
                <a:gradFill>
                  <a:gsLst>
                    <a:gs pos="0">
                      <a:srgbClr val="505050"/>
                    </a:gs>
                    <a:gs pos="86000">
                      <a:srgbClr val="505050"/>
                    </a:gs>
                  </a:gsLst>
                  <a:lin ang="5400000" scaled="0"/>
                </a:gradFill>
                <a:latin typeface="Segoe UI"/>
              </a:rPr>
              <a:t>GPUpdate</a:t>
            </a:r>
            <a:r>
              <a:rPr lang="en-GB" sz="1530" dirty="0">
                <a:gradFill>
                  <a:gsLst>
                    <a:gs pos="0">
                      <a:srgbClr val="505050"/>
                    </a:gs>
                    <a:gs pos="86000">
                      <a:srgbClr val="505050"/>
                    </a:gs>
                  </a:gsLst>
                  <a:lin ang="5400000" scaled="0"/>
                </a:gradFill>
                <a:latin typeface="Segoe UI"/>
              </a:rPr>
              <a:t>)</a:t>
            </a: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More efficient background processing</a:t>
            </a:r>
          </a:p>
        </p:txBody>
      </p:sp>
      <p:sp>
        <p:nvSpPr>
          <p:cNvPr id="17" name="Content Placeholder 6"/>
          <p:cNvSpPr txBox="1">
            <a:spLocks/>
          </p:cNvSpPr>
          <p:nvPr/>
        </p:nvSpPr>
        <p:spPr>
          <a:xfrm>
            <a:off x="532755" y="1770077"/>
            <a:ext cx="2013406" cy="1169117"/>
          </a:xfrm>
          <a:prstGeom prst="rect">
            <a:avLst/>
          </a:prstGeom>
          <a:solidFill>
            <a:srgbClr val="0078D7"/>
          </a:solidFill>
          <a:ln>
            <a:noFill/>
          </a:ln>
        </p:spPr>
        <p:txBody>
          <a:bodyPr vert="horz" lIns="0" tIns="46485" rIns="92965" bIns="46485"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91158" defTabSz="914340"/>
            <a:r>
              <a:rPr lang="en-US" sz="1632" spc="-69" dirty="0">
                <a:solidFill>
                  <a:srgbClr val="FFFFFF"/>
                </a:solidFill>
                <a:latin typeface="Segoe UI"/>
              </a:rPr>
              <a:t>New Policies in Windows 10</a:t>
            </a:r>
          </a:p>
        </p:txBody>
      </p:sp>
      <p:sp>
        <p:nvSpPr>
          <p:cNvPr id="19" name="Content Placeholder 6"/>
          <p:cNvSpPr txBox="1">
            <a:spLocks/>
          </p:cNvSpPr>
          <p:nvPr/>
        </p:nvSpPr>
        <p:spPr>
          <a:xfrm>
            <a:off x="532755" y="5660424"/>
            <a:ext cx="2013406" cy="602461"/>
          </a:xfrm>
          <a:prstGeom prst="rect">
            <a:avLst/>
          </a:prstGeom>
          <a:solidFill>
            <a:srgbClr val="0078D7"/>
          </a:solidFill>
          <a:ln>
            <a:noFill/>
          </a:ln>
        </p:spPr>
        <p:txBody>
          <a:bodyPr vert="horz" lIns="0" tIns="46485" rIns="92965" bIns="46485"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91158" defTabSz="914340"/>
            <a:r>
              <a:rPr lang="en-US" sz="1632" spc="-69" dirty="0">
                <a:solidFill>
                  <a:srgbClr val="FFFFFF"/>
                </a:solidFill>
                <a:latin typeface="Segoe UI"/>
              </a:rPr>
              <a:t>Security Baselines</a:t>
            </a:r>
          </a:p>
        </p:txBody>
      </p:sp>
      <p:sp>
        <p:nvSpPr>
          <p:cNvPr id="8" name="Text Placeholder 4"/>
          <p:cNvSpPr txBox="1">
            <a:spLocks/>
          </p:cNvSpPr>
          <p:nvPr/>
        </p:nvSpPr>
        <p:spPr>
          <a:xfrm>
            <a:off x="2716026" y="3068837"/>
            <a:ext cx="9274641" cy="879008"/>
          </a:xfrm>
          <a:prstGeom prst="rect">
            <a:avLst/>
          </a:prstGeom>
          <a:solidFill>
            <a:schemeClr val="tx1">
              <a:lumMod val="60000"/>
              <a:lumOff val="40000"/>
              <a:alpha val="33000"/>
            </a:schemeClr>
          </a:solidFill>
        </p:spPr>
        <p:txBody>
          <a:bodyPr lIns="139761" tIns="0" rIns="186348" bIns="0" anchor="ctr"/>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914303"/>
            <a:r>
              <a:rPr lang="en-US" sz="1530" dirty="0">
                <a:gradFill>
                  <a:gsLst>
                    <a:gs pos="0">
                      <a:srgbClr val="505050"/>
                    </a:gs>
                    <a:gs pos="86000">
                      <a:srgbClr val="505050"/>
                    </a:gs>
                  </a:gsLst>
                  <a:lin ang="5400000" scaled="0"/>
                </a:gradFill>
                <a:latin typeface="Segoe UI"/>
              </a:rPr>
              <a:t>New capabilities released in Windows 8.1</a:t>
            </a: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Policy caching</a:t>
            </a: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IPv6 support for printers, VPN, targeting</a:t>
            </a:r>
          </a:p>
        </p:txBody>
      </p:sp>
      <p:sp>
        <p:nvSpPr>
          <p:cNvPr id="9" name="Content Placeholder 6"/>
          <p:cNvSpPr txBox="1">
            <a:spLocks/>
          </p:cNvSpPr>
          <p:nvPr/>
        </p:nvSpPr>
        <p:spPr>
          <a:xfrm>
            <a:off x="532755" y="3068836"/>
            <a:ext cx="2013406" cy="2455843"/>
          </a:xfrm>
          <a:prstGeom prst="rect">
            <a:avLst/>
          </a:prstGeom>
          <a:solidFill>
            <a:srgbClr val="0078D7"/>
          </a:solidFill>
          <a:ln>
            <a:noFill/>
          </a:ln>
        </p:spPr>
        <p:txBody>
          <a:bodyPr vert="horz" lIns="0" tIns="46485" rIns="92965" bIns="46485"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91158" defTabSz="914340"/>
            <a:r>
              <a:rPr lang="en-US" sz="1632" spc="-69" dirty="0">
                <a:solidFill>
                  <a:srgbClr val="FFFFFF"/>
                </a:solidFill>
                <a:latin typeface="Segoe UI"/>
              </a:rPr>
              <a:t>New Policies From Windows 7</a:t>
            </a:r>
          </a:p>
        </p:txBody>
      </p:sp>
      <p:sp>
        <p:nvSpPr>
          <p:cNvPr id="10" name="Text Placeholder 4"/>
          <p:cNvSpPr txBox="1">
            <a:spLocks/>
          </p:cNvSpPr>
          <p:nvPr/>
        </p:nvSpPr>
        <p:spPr>
          <a:xfrm>
            <a:off x="2716026" y="5660424"/>
            <a:ext cx="9274641" cy="602461"/>
          </a:xfrm>
          <a:prstGeom prst="rect">
            <a:avLst/>
          </a:prstGeom>
          <a:solidFill>
            <a:schemeClr val="tx1">
              <a:lumMod val="60000"/>
              <a:lumOff val="40000"/>
              <a:alpha val="33000"/>
            </a:schemeClr>
          </a:solidFill>
        </p:spPr>
        <p:txBody>
          <a:bodyPr lIns="139761" tIns="0" rIns="186348" bIns="0" anchor="ctr"/>
          <a:lstStyle>
            <a:defPPr>
              <a:defRPr lang="en-US"/>
            </a:defPPr>
            <a:lvl1pPr marL="285750" indent="-285750">
              <a:lnSpc>
                <a:spcPct val="90000"/>
              </a:lnSpc>
              <a:spcBef>
                <a:spcPct val="20000"/>
              </a:spcBef>
              <a:buSzPct val="90000"/>
              <a:buFont typeface="Wingdings" panose="05000000000000000000" pitchFamily="2" charset="2"/>
              <a:buChar char="§"/>
              <a:defRPr sz="1500">
                <a:gradFill>
                  <a:gsLst>
                    <a:gs pos="0">
                      <a:schemeClr val="tx1"/>
                    </a:gs>
                    <a:gs pos="86000">
                      <a:schemeClr val="tx1"/>
                    </a:gs>
                  </a:gsLst>
                  <a:lin ang="5400000" scaled="0"/>
                </a:gra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285731" indent="-285731" defTabSz="932681"/>
            <a:r>
              <a:rPr lang="en-US" sz="1530" dirty="0">
                <a:gradFill>
                  <a:gsLst>
                    <a:gs pos="0">
                      <a:srgbClr val="505050"/>
                    </a:gs>
                    <a:gs pos="86000">
                      <a:srgbClr val="505050"/>
                    </a:gs>
                  </a:gsLst>
                  <a:lin ang="5400000" scaled="0"/>
                </a:gradFill>
                <a:latin typeface="Segoe UI"/>
              </a:rPr>
              <a:t>Microsoft will continue to work with relevant parties to expedite the release of Windows 10 Security Baselines.</a:t>
            </a:r>
          </a:p>
        </p:txBody>
      </p:sp>
    </p:spTree>
    <p:extLst>
      <p:ext uri="{BB962C8B-B14F-4D97-AF65-F5344CB8AC3E}">
        <p14:creationId xmlns:p14="http://schemas.microsoft.com/office/powerpoint/2010/main" val="200651200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6"/>
          <p:cNvSpPr txBox="1">
            <a:spLocks/>
          </p:cNvSpPr>
          <p:nvPr/>
        </p:nvSpPr>
        <p:spPr>
          <a:xfrm>
            <a:off x="532752" y="1770075"/>
            <a:ext cx="2013406" cy="420316"/>
          </a:xfrm>
          <a:prstGeom prst="rect">
            <a:avLst/>
          </a:prstGeom>
          <a:solidFill>
            <a:srgbClr val="0078D7"/>
          </a:solidFill>
          <a:ln>
            <a:noFill/>
          </a:ln>
        </p:spPr>
        <p:txBody>
          <a:bodyPr vert="horz" lIns="0" tIns="46485" rIns="92965" bIns="46485"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91158" defTabSz="914340"/>
            <a:r>
              <a:rPr lang="en-US" sz="1632" spc="-69" dirty="0">
                <a:solidFill>
                  <a:srgbClr val="FFFFFF"/>
                </a:solidFill>
                <a:latin typeface="Segoe UI"/>
              </a:rPr>
              <a:t>Licensing</a:t>
            </a:r>
          </a:p>
        </p:txBody>
      </p:sp>
      <p:sp>
        <p:nvSpPr>
          <p:cNvPr id="2" name="Title 1"/>
          <p:cNvSpPr>
            <a:spLocks noGrp="1"/>
          </p:cNvSpPr>
          <p:nvPr>
            <p:ph type="title" idx="4294967295"/>
          </p:nvPr>
        </p:nvSpPr>
        <p:spPr>
          <a:xfrm>
            <a:off x="547688" y="295275"/>
            <a:ext cx="11888787" cy="917575"/>
          </a:xfrm>
        </p:spPr>
        <p:txBody>
          <a:bodyPr/>
          <a:lstStyle/>
          <a:p>
            <a:r>
              <a:rPr lang="en-US" dirty="0"/>
              <a:t>Prepare</a:t>
            </a:r>
          </a:p>
        </p:txBody>
      </p:sp>
      <p:sp>
        <p:nvSpPr>
          <p:cNvPr id="24" name="Text Placeholder 4"/>
          <p:cNvSpPr txBox="1">
            <a:spLocks/>
          </p:cNvSpPr>
          <p:nvPr/>
        </p:nvSpPr>
        <p:spPr>
          <a:xfrm>
            <a:off x="2716026" y="4629269"/>
            <a:ext cx="9274641" cy="1633616"/>
          </a:xfrm>
          <a:prstGeom prst="rect">
            <a:avLst/>
          </a:prstGeom>
          <a:solidFill>
            <a:schemeClr val="tx1">
              <a:lumMod val="60000"/>
              <a:lumOff val="40000"/>
              <a:alpha val="33000"/>
            </a:schemeClr>
          </a:solidFill>
        </p:spPr>
        <p:txBody>
          <a:bodyPr lIns="139761" tIns="0" rIns="186348" bIns="0" anchor="ctr"/>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914303"/>
            <a:r>
              <a:rPr lang="en-US" sz="1530" dirty="0">
                <a:gradFill>
                  <a:gsLst>
                    <a:gs pos="0">
                      <a:srgbClr val="505050"/>
                    </a:gs>
                    <a:gs pos="86000">
                      <a:srgbClr val="505050"/>
                    </a:gs>
                  </a:gsLst>
                  <a:lin ang="5400000" scaled="0"/>
                </a:gradFill>
                <a:latin typeface="Segoe UI"/>
              </a:rPr>
              <a:t>Statement of support or updates available for Windows 10 available at RTM for:</a:t>
            </a:r>
          </a:p>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Microsoft Application Virtualization (App-V)</a:t>
            </a:r>
          </a:p>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User Experience Virtualization (UE-V)</a:t>
            </a:r>
          </a:p>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Microsoft Bitlocker Administration &amp; Monitoring (MBAM)</a:t>
            </a:r>
          </a:p>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Diagnostic &amp; Recovery Toolkit (</a:t>
            </a:r>
            <a:r>
              <a:rPr lang="en-US" sz="1530" dirty="0" err="1">
                <a:gradFill>
                  <a:gsLst>
                    <a:gs pos="0">
                      <a:srgbClr val="505050"/>
                    </a:gs>
                    <a:gs pos="86000">
                      <a:srgbClr val="505050"/>
                    </a:gs>
                  </a:gsLst>
                  <a:lin ang="5400000" scaled="0"/>
                </a:gradFill>
                <a:latin typeface="Segoe UI"/>
              </a:rPr>
              <a:t>DaRT</a:t>
            </a:r>
            <a:r>
              <a:rPr lang="en-US" sz="1530" dirty="0">
                <a:gradFill>
                  <a:gsLst>
                    <a:gs pos="0">
                      <a:srgbClr val="505050"/>
                    </a:gs>
                    <a:gs pos="86000">
                      <a:srgbClr val="505050"/>
                    </a:gs>
                  </a:gsLst>
                  <a:lin ang="5400000" scaled="0"/>
                </a:gradFill>
                <a:latin typeface="Segoe UI"/>
              </a:rPr>
              <a:t>)</a:t>
            </a:r>
          </a:p>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Advanced Group Policy Management (AGPM)</a:t>
            </a:r>
          </a:p>
        </p:txBody>
      </p:sp>
      <p:sp>
        <p:nvSpPr>
          <p:cNvPr id="19" name="Content Placeholder 6"/>
          <p:cNvSpPr txBox="1">
            <a:spLocks/>
          </p:cNvSpPr>
          <p:nvPr/>
        </p:nvSpPr>
        <p:spPr>
          <a:xfrm>
            <a:off x="532755" y="4629269"/>
            <a:ext cx="2013406" cy="1633617"/>
          </a:xfrm>
          <a:prstGeom prst="rect">
            <a:avLst/>
          </a:prstGeom>
          <a:solidFill>
            <a:srgbClr val="0078D7"/>
          </a:solidFill>
          <a:ln>
            <a:noFill/>
          </a:ln>
        </p:spPr>
        <p:txBody>
          <a:bodyPr vert="horz" lIns="0" tIns="46485" rIns="92965" bIns="46485"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91158" defTabSz="914340"/>
            <a:r>
              <a:rPr lang="en-US" sz="1632" spc="-69" dirty="0">
                <a:solidFill>
                  <a:srgbClr val="FFFFFF"/>
                </a:solidFill>
                <a:latin typeface="Segoe UI"/>
              </a:rPr>
              <a:t>Microsoft Desktop Optimization Pack</a:t>
            </a:r>
          </a:p>
        </p:txBody>
      </p:sp>
      <p:sp>
        <p:nvSpPr>
          <p:cNvPr id="9" name="Text Placeholder 4"/>
          <p:cNvSpPr txBox="1">
            <a:spLocks/>
          </p:cNvSpPr>
          <p:nvPr/>
        </p:nvSpPr>
        <p:spPr>
          <a:xfrm>
            <a:off x="2716026" y="1770078"/>
            <a:ext cx="9274641" cy="420315"/>
          </a:xfrm>
          <a:prstGeom prst="rect">
            <a:avLst/>
          </a:prstGeom>
          <a:solidFill>
            <a:schemeClr val="tx1">
              <a:lumMod val="60000"/>
              <a:lumOff val="40000"/>
              <a:alpha val="33000"/>
            </a:schemeClr>
          </a:solidFill>
        </p:spPr>
        <p:txBody>
          <a:bodyPr lIns="139761" tIns="0" rIns="186348" bIns="0" anchor="ctr"/>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Patch KMS servers to provide Windows 10 licenses to corporate devices</a:t>
            </a:r>
          </a:p>
        </p:txBody>
      </p:sp>
      <p:sp>
        <p:nvSpPr>
          <p:cNvPr id="10" name="Content Placeholder 6"/>
          <p:cNvSpPr txBox="1">
            <a:spLocks/>
          </p:cNvSpPr>
          <p:nvPr/>
        </p:nvSpPr>
        <p:spPr>
          <a:xfrm>
            <a:off x="532756" y="2278006"/>
            <a:ext cx="2013406" cy="760085"/>
          </a:xfrm>
          <a:prstGeom prst="rect">
            <a:avLst/>
          </a:prstGeom>
          <a:solidFill>
            <a:srgbClr val="0078D7"/>
          </a:solidFill>
          <a:ln>
            <a:noFill/>
          </a:ln>
        </p:spPr>
        <p:txBody>
          <a:bodyPr vert="horz" lIns="0" tIns="46485" rIns="92965" bIns="46485"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91158" defTabSz="914340"/>
            <a:r>
              <a:rPr lang="en-US" sz="1632" spc="-69" dirty="0">
                <a:solidFill>
                  <a:srgbClr val="FFFFFF"/>
                </a:solidFill>
                <a:latin typeface="Segoe UI"/>
              </a:rPr>
              <a:t>Group Policy</a:t>
            </a:r>
          </a:p>
        </p:txBody>
      </p:sp>
      <p:sp>
        <p:nvSpPr>
          <p:cNvPr id="12" name="Text Placeholder 4"/>
          <p:cNvSpPr txBox="1">
            <a:spLocks/>
          </p:cNvSpPr>
          <p:nvPr/>
        </p:nvSpPr>
        <p:spPr>
          <a:xfrm>
            <a:off x="2716029" y="2278007"/>
            <a:ext cx="9274641" cy="760083"/>
          </a:xfrm>
          <a:prstGeom prst="rect">
            <a:avLst/>
          </a:prstGeom>
          <a:solidFill>
            <a:schemeClr val="tx1">
              <a:lumMod val="60000"/>
              <a:lumOff val="40000"/>
              <a:alpha val="33000"/>
            </a:schemeClr>
          </a:solidFill>
        </p:spPr>
        <p:txBody>
          <a:bodyPr lIns="139761" tIns="0" rIns="186348" bIns="0" anchor="ctr"/>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Windows 10 group policy management templates to be added to a server / central policy store</a:t>
            </a:r>
            <a:endParaRPr lang="en-GB" sz="1530" dirty="0">
              <a:gradFill>
                <a:gsLst>
                  <a:gs pos="0">
                    <a:srgbClr val="505050"/>
                  </a:gs>
                  <a:gs pos="86000">
                    <a:srgbClr val="505050"/>
                  </a:gs>
                </a:gsLst>
                <a:lin ang="5400000" scaled="0"/>
              </a:gradFill>
              <a:latin typeface="Segoe UI"/>
            </a:endParaRPr>
          </a:p>
          <a:p>
            <a:pPr marL="291417" indent="-291417" defTabSz="914303">
              <a:buFont typeface="Wingdings" panose="05000000000000000000" pitchFamily="2" charset="2"/>
              <a:buChar char="§"/>
            </a:pPr>
            <a:r>
              <a:rPr lang="en-GB" sz="1530" dirty="0">
                <a:gradFill>
                  <a:gsLst>
                    <a:gs pos="0">
                      <a:srgbClr val="505050"/>
                    </a:gs>
                    <a:gs pos="86000">
                      <a:srgbClr val="505050"/>
                    </a:gs>
                  </a:gsLst>
                  <a:lin ang="5400000" scaled="0"/>
                </a:gradFill>
                <a:latin typeface="Segoe UI"/>
              </a:rPr>
              <a:t>Review new Windows 10 group policies for inclusion - Use Windows 8.1 security baselines as starting point</a:t>
            </a:r>
            <a:endParaRPr lang="en-US" sz="1530" dirty="0">
              <a:gradFill>
                <a:gsLst>
                  <a:gs pos="0">
                    <a:srgbClr val="505050"/>
                  </a:gs>
                  <a:gs pos="86000">
                    <a:srgbClr val="505050"/>
                  </a:gs>
                </a:gsLst>
                <a:lin ang="5400000" scaled="0"/>
              </a:gradFill>
              <a:latin typeface="Segoe UI"/>
            </a:endParaRPr>
          </a:p>
        </p:txBody>
      </p:sp>
      <p:sp>
        <p:nvSpPr>
          <p:cNvPr id="14" name="Content Placeholder 6"/>
          <p:cNvSpPr txBox="1">
            <a:spLocks/>
          </p:cNvSpPr>
          <p:nvPr/>
        </p:nvSpPr>
        <p:spPr>
          <a:xfrm>
            <a:off x="532752" y="3698974"/>
            <a:ext cx="2013406" cy="842892"/>
          </a:xfrm>
          <a:prstGeom prst="rect">
            <a:avLst/>
          </a:prstGeom>
          <a:solidFill>
            <a:srgbClr val="0078D7"/>
          </a:solidFill>
          <a:ln>
            <a:noFill/>
          </a:ln>
        </p:spPr>
        <p:txBody>
          <a:bodyPr vert="horz" lIns="0" tIns="46485" rIns="92965" bIns="46485"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91158" defTabSz="914340"/>
            <a:r>
              <a:rPr lang="en-US" sz="1632" spc="-69" dirty="0">
                <a:solidFill>
                  <a:srgbClr val="FFFFFF"/>
                </a:solidFill>
                <a:latin typeface="Segoe UI"/>
              </a:rPr>
              <a:t>System Center</a:t>
            </a:r>
          </a:p>
        </p:txBody>
      </p:sp>
      <p:sp>
        <p:nvSpPr>
          <p:cNvPr id="15" name="Text Placeholder 4"/>
          <p:cNvSpPr txBox="1">
            <a:spLocks/>
          </p:cNvSpPr>
          <p:nvPr/>
        </p:nvSpPr>
        <p:spPr>
          <a:xfrm>
            <a:off x="2716026" y="3698974"/>
            <a:ext cx="9274641" cy="842891"/>
          </a:xfrm>
          <a:prstGeom prst="rect">
            <a:avLst/>
          </a:prstGeom>
          <a:solidFill>
            <a:schemeClr val="tx1">
              <a:lumMod val="60000"/>
              <a:lumOff val="40000"/>
              <a:alpha val="33000"/>
            </a:schemeClr>
          </a:solidFill>
        </p:spPr>
        <p:txBody>
          <a:bodyPr lIns="139761" tIns="0" rIns="186348" bIns="0" anchor="ctr"/>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Patch System Center Configuration Manager 2007 to enable management of Windows 10</a:t>
            </a:r>
          </a:p>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Patch System Center 2012 (R2) Configuration Manager to enable management and deployment of Windows 10.</a:t>
            </a:r>
          </a:p>
        </p:txBody>
      </p:sp>
      <p:sp>
        <p:nvSpPr>
          <p:cNvPr id="13" name="Content Placeholder 6"/>
          <p:cNvSpPr txBox="1">
            <a:spLocks/>
          </p:cNvSpPr>
          <p:nvPr/>
        </p:nvSpPr>
        <p:spPr>
          <a:xfrm>
            <a:off x="518300" y="3111364"/>
            <a:ext cx="2013406" cy="507351"/>
          </a:xfrm>
          <a:prstGeom prst="rect">
            <a:avLst/>
          </a:prstGeom>
          <a:solidFill>
            <a:srgbClr val="0078D7"/>
          </a:solidFill>
          <a:ln>
            <a:noFill/>
          </a:ln>
        </p:spPr>
        <p:txBody>
          <a:bodyPr vert="horz" lIns="0" tIns="46485" rIns="92965" bIns="46485"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91158" defTabSz="914340"/>
            <a:r>
              <a:rPr lang="en-US" sz="1632" spc="-69" dirty="0">
                <a:solidFill>
                  <a:srgbClr val="FFFFFF"/>
                </a:solidFill>
                <a:latin typeface="Segoe UI"/>
              </a:rPr>
              <a:t>Windows Update</a:t>
            </a:r>
          </a:p>
        </p:txBody>
      </p:sp>
      <p:sp>
        <p:nvSpPr>
          <p:cNvPr id="16" name="Text Placeholder 4"/>
          <p:cNvSpPr txBox="1">
            <a:spLocks/>
          </p:cNvSpPr>
          <p:nvPr/>
        </p:nvSpPr>
        <p:spPr>
          <a:xfrm>
            <a:off x="2701573" y="3111365"/>
            <a:ext cx="9274641" cy="507350"/>
          </a:xfrm>
          <a:prstGeom prst="rect">
            <a:avLst/>
          </a:prstGeom>
          <a:solidFill>
            <a:schemeClr val="tx1">
              <a:lumMod val="60000"/>
              <a:lumOff val="40000"/>
              <a:alpha val="33000"/>
            </a:schemeClr>
          </a:solidFill>
        </p:spPr>
        <p:txBody>
          <a:bodyPr lIns="139761" tIns="0" rIns="186348" bIns="0" anchor="ctr"/>
          <a:lstStyle>
            <a:defPPr>
              <a:defRPr lang="en-US"/>
            </a:defPPr>
            <a:lvl1pPr indent="0" defTabSz="914363">
              <a:lnSpc>
                <a:spcPct val="90000"/>
              </a:lnSpc>
              <a:spcBef>
                <a:spcPct val="20000"/>
              </a:spcBef>
              <a:buSzPct val="90000"/>
              <a:buFont typeface="Wingdings" pitchFamily="2" charset="2"/>
              <a:buNone/>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291417" indent="-291417" defTabSz="914303">
              <a:buFont typeface="Wingdings" panose="05000000000000000000" pitchFamily="2" charset="2"/>
              <a:buChar char="§"/>
            </a:pPr>
            <a:r>
              <a:rPr lang="en-US" sz="1530" dirty="0">
                <a:gradFill>
                  <a:gsLst>
                    <a:gs pos="0">
                      <a:srgbClr val="505050"/>
                    </a:gs>
                    <a:gs pos="86000">
                      <a:srgbClr val="505050"/>
                    </a:gs>
                  </a:gsLst>
                  <a:lin ang="5400000" scaled="0"/>
                </a:gradFill>
                <a:latin typeface="Segoe UI"/>
              </a:rPr>
              <a:t>Plan to patch Windows Server Update Services (WSUS) to support Windows 10 updates.</a:t>
            </a:r>
          </a:p>
        </p:txBody>
      </p:sp>
    </p:spTree>
    <p:extLst>
      <p:ext uri="{BB962C8B-B14F-4D97-AF65-F5344CB8AC3E}">
        <p14:creationId xmlns:p14="http://schemas.microsoft.com/office/powerpoint/2010/main" val="9335482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Servicing Windows 10</a:t>
            </a:r>
          </a:p>
        </p:txBody>
      </p:sp>
      <p:pic>
        <p:nvPicPr>
          <p:cNvPr id="3" name="Picture Placeholder 2"/>
          <p:cNvPicPr>
            <a:picLocks noGrp="1" noChangeAspect="1"/>
          </p:cNvPicPr>
          <p:nvPr>
            <p:ph type="pic" sz="quarter" idx="10"/>
          </p:nvPr>
        </p:nvPicPr>
        <p:blipFill>
          <a:blip r:embed="rId3"/>
          <a:srcRect t="12469" b="12469"/>
          <a:stretch>
            <a:fillRect/>
          </a:stretch>
        </p:blipFill>
        <p:spPr/>
      </p:pic>
    </p:spTree>
    <p:extLst>
      <p:ext uri="{BB962C8B-B14F-4D97-AF65-F5344CB8AC3E}">
        <p14:creationId xmlns:p14="http://schemas.microsoft.com/office/powerpoint/2010/main" val="312174785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5" imgW="378" imgH="379" progId="TCLayout.ActiveDocument.1">
                  <p:embed/>
                </p:oleObj>
              </mc:Choice>
              <mc:Fallback>
                <p:oleObj name="think-cell Slide" r:id="rId5" imgW="378" imgH="379"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3" name="Chart 2"/>
          <p:cNvGraphicFramePr/>
          <p:nvPr>
            <p:extLst/>
          </p:nvPr>
        </p:nvGraphicFramePr>
        <p:xfrm>
          <a:off x="464411" y="2066924"/>
          <a:ext cx="11514864" cy="2830217"/>
        </p:xfrm>
        <a:graphic>
          <a:graphicData uri="http://schemas.openxmlformats.org/drawingml/2006/chart">
            <c:chart xmlns:c="http://schemas.openxmlformats.org/drawingml/2006/chart" xmlns:r="http://schemas.openxmlformats.org/officeDocument/2006/relationships" r:id="rId7"/>
          </a:graphicData>
        </a:graphic>
      </p:graphicFrame>
      <p:sp>
        <p:nvSpPr>
          <p:cNvPr id="12" name="Rectangle 11"/>
          <p:cNvSpPr/>
          <p:nvPr/>
        </p:nvSpPr>
        <p:spPr bwMode="auto">
          <a:xfrm>
            <a:off x="465163" y="1725612"/>
            <a:ext cx="11514112" cy="314166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 name="Title 1"/>
          <p:cNvSpPr>
            <a:spLocks noGrp="1"/>
          </p:cNvSpPr>
          <p:nvPr>
            <p:ph type="title" idx="4294967295"/>
          </p:nvPr>
        </p:nvSpPr>
        <p:spPr>
          <a:xfrm>
            <a:off x="547688" y="295275"/>
            <a:ext cx="11888787" cy="917575"/>
          </a:xfrm>
        </p:spPr>
        <p:txBody>
          <a:bodyPr/>
          <a:lstStyle/>
          <a:p>
            <a:r>
              <a:rPr lang="en-US" sz="4400" dirty="0"/>
              <a:t>Windows-as-a-Service shifts periodic deployment to ongoing upgrade management</a:t>
            </a:r>
          </a:p>
        </p:txBody>
      </p:sp>
      <p:sp>
        <p:nvSpPr>
          <p:cNvPr id="7" name="Rectangle 6"/>
          <p:cNvSpPr/>
          <p:nvPr/>
        </p:nvSpPr>
        <p:spPr>
          <a:xfrm>
            <a:off x="7987100" y="3056343"/>
            <a:ext cx="3848310" cy="338554"/>
          </a:xfrm>
          <a:prstGeom prst="rect">
            <a:avLst/>
          </a:prstGeom>
        </p:spPr>
        <p:txBody>
          <a:bodyPr wrap="square">
            <a:spAutoFit/>
          </a:bodyPr>
          <a:lstStyle/>
          <a:p>
            <a:pPr algn="ctr">
              <a:defRPr sz="1600" b="0" i="0" u="none" strike="noStrike" kern="1200" spc="0" baseline="0">
                <a:solidFill>
                  <a:srgbClr val="505050"/>
                </a:solidFill>
                <a:latin typeface="+mn-lt"/>
                <a:ea typeface="+mn-ea"/>
                <a:cs typeface="+mn-cs"/>
              </a:defRPr>
            </a:pPr>
            <a:r>
              <a:rPr lang="en-US" i="1" dirty="0"/>
              <a:t>Windows as a Service (twice per year)</a:t>
            </a:r>
          </a:p>
        </p:txBody>
      </p:sp>
      <p:sp>
        <p:nvSpPr>
          <p:cNvPr id="8" name="Rectangle 7"/>
          <p:cNvSpPr/>
          <p:nvPr/>
        </p:nvSpPr>
        <p:spPr>
          <a:xfrm>
            <a:off x="1419497" y="1801648"/>
            <a:ext cx="5296036" cy="338554"/>
          </a:xfrm>
          <a:prstGeom prst="rect">
            <a:avLst/>
          </a:prstGeom>
        </p:spPr>
        <p:txBody>
          <a:bodyPr wrap="square">
            <a:spAutoFit/>
          </a:bodyPr>
          <a:lstStyle/>
          <a:p>
            <a:pPr algn="ctr">
              <a:defRPr sz="1600" b="0" i="0" u="none" strike="noStrike" kern="1200" spc="0" baseline="0">
                <a:solidFill>
                  <a:srgbClr val="505050"/>
                </a:solidFill>
                <a:latin typeface="+mn-lt"/>
                <a:ea typeface="+mn-ea"/>
                <a:cs typeface="+mn-cs"/>
              </a:defRPr>
            </a:pPr>
            <a:r>
              <a:rPr lang="en-US" sz="1600" i="1" dirty="0">
                <a:solidFill>
                  <a:srgbClr val="505050"/>
                </a:solidFill>
              </a:rPr>
              <a:t>Traditional Deployment (every 3-5 years)</a:t>
            </a:r>
          </a:p>
        </p:txBody>
      </p:sp>
      <p:sp>
        <p:nvSpPr>
          <p:cNvPr id="5" name="TextBox 4"/>
          <p:cNvSpPr txBox="1"/>
          <p:nvPr/>
        </p:nvSpPr>
        <p:spPr>
          <a:xfrm>
            <a:off x="1547503" y="2358408"/>
            <a:ext cx="384721" cy="215444"/>
          </a:xfrm>
          <a:prstGeom prst="rect">
            <a:avLst/>
          </a:prstGeom>
          <a:noFill/>
        </p:spPr>
        <p:txBody>
          <a:bodyPr wrap="square" lIns="0" tIns="0" rIns="0" bIns="0" rtlCol="0" anchor="ctr">
            <a:spAutoFit/>
          </a:bodyPr>
          <a:lstStyle/>
          <a:p>
            <a:pPr>
              <a:spcAft>
                <a:spcPts val="600"/>
              </a:spcAft>
            </a:pPr>
            <a:r>
              <a:rPr lang="en-US" sz="1400" dirty="0"/>
              <a:t>Vista</a:t>
            </a:r>
          </a:p>
        </p:txBody>
      </p:sp>
      <p:sp>
        <p:nvSpPr>
          <p:cNvPr id="9" name="TextBox 8"/>
          <p:cNvSpPr txBox="1"/>
          <p:nvPr/>
        </p:nvSpPr>
        <p:spPr>
          <a:xfrm>
            <a:off x="2792436" y="2358408"/>
            <a:ext cx="876843" cy="215444"/>
          </a:xfrm>
          <a:prstGeom prst="rect">
            <a:avLst/>
          </a:prstGeom>
          <a:noFill/>
        </p:spPr>
        <p:txBody>
          <a:bodyPr wrap="square" lIns="0" tIns="0" rIns="0" bIns="0" rtlCol="0" anchor="ctr">
            <a:spAutoFit/>
          </a:bodyPr>
          <a:lstStyle/>
          <a:p>
            <a:pPr algn="ctr">
              <a:spcAft>
                <a:spcPts val="600"/>
              </a:spcAft>
            </a:pPr>
            <a:r>
              <a:rPr lang="en-US" sz="1400" dirty="0"/>
              <a:t>Windows 7</a:t>
            </a:r>
          </a:p>
        </p:txBody>
      </p:sp>
      <p:sp>
        <p:nvSpPr>
          <p:cNvPr id="10" name="TextBox 9"/>
          <p:cNvSpPr txBox="1"/>
          <p:nvPr/>
        </p:nvSpPr>
        <p:spPr>
          <a:xfrm>
            <a:off x="5704040" y="2358408"/>
            <a:ext cx="1011494" cy="215444"/>
          </a:xfrm>
          <a:prstGeom prst="rect">
            <a:avLst/>
          </a:prstGeom>
          <a:noFill/>
        </p:spPr>
        <p:txBody>
          <a:bodyPr wrap="square" lIns="0" tIns="0" rIns="0" bIns="0" rtlCol="0" anchor="ctr">
            <a:spAutoFit/>
          </a:bodyPr>
          <a:lstStyle/>
          <a:p>
            <a:pPr algn="ctr">
              <a:spcAft>
                <a:spcPts val="600"/>
              </a:spcAft>
            </a:pPr>
            <a:r>
              <a:rPr lang="en-US" sz="1400" dirty="0"/>
              <a:t>Windows 8.1</a:t>
            </a:r>
          </a:p>
        </p:txBody>
      </p:sp>
      <p:sp>
        <p:nvSpPr>
          <p:cNvPr id="11" name="TextBox 10"/>
          <p:cNvSpPr txBox="1"/>
          <p:nvPr/>
        </p:nvSpPr>
        <p:spPr>
          <a:xfrm>
            <a:off x="7987100" y="3623536"/>
            <a:ext cx="973022" cy="215444"/>
          </a:xfrm>
          <a:prstGeom prst="rect">
            <a:avLst/>
          </a:prstGeom>
          <a:noFill/>
        </p:spPr>
        <p:txBody>
          <a:bodyPr wrap="square" lIns="0" tIns="0" rIns="0" bIns="0" rtlCol="0">
            <a:spAutoFit/>
          </a:bodyPr>
          <a:lstStyle/>
          <a:p>
            <a:pPr algn="ctr">
              <a:spcAft>
                <a:spcPts val="600"/>
              </a:spcAft>
            </a:pPr>
            <a:r>
              <a:rPr lang="en-US" sz="1400" dirty="0"/>
              <a:t>Windows 10</a:t>
            </a:r>
          </a:p>
        </p:txBody>
      </p:sp>
      <p:sp>
        <p:nvSpPr>
          <p:cNvPr id="13" name="Text Placeholder 3"/>
          <p:cNvSpPr txBox="1">
            <a:spLocks/>
          </p:cNvSpPr>
          <p:nvPr/>
        </p:nvSpPr>
        <p:spPr>
          <a:xfrm>
            <a:off x="464411" y="4948237"/>
            <a:ext cx="11522075" cy="1673225"/>
          </a:xfrm>
          <a:prstGeom prst="rect">
            <a:avLst/>
          </a:prstGeom>
        </p:spPr>
        <p:txBody>
          <a:bodyPr vert="horz" wrap="square" lIns="0" tIns="0" rIns="0" bIns="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77800">
              <a:lnSpc>
                <a:spcPct val="100000"/>
              </a:lnSpc>
              <a:spcBef>
                <a:spcPts val="600"/>
              </a:spcBef>
              <a:spcAft>
                <a:spcPts val="300"/>
              </a:spcAft>
            </a:pPr>
            <a:r>
              <a:rPr lang="en-US" sz="2000" dirty="0">
                <a:solidFill>
                  <a:schemeClr val="tx1"/>
                </a:solidFill>
                <a:latin typeface="+mn-lt"/>
              </a:rPr>
              <a:t>Deployment is much easier, but customers still value partner support</a:t>
            </a:r>
          </a:p>
          <a:p>
            <a:pPr marL="177800" indent="-177800">
              <a:lnSpc>
                <a:spcPct val="100000"/>
              </a:lnSpc>
              <a:spcBef>
                <a:spcPts val="600"/>
              </a:spcBef>
              <a:spcAft>
                <a:spcPts val="300"/>
              </a:spcAft>
            </a:pPr>
            <a:r>
              <a:rPr lang="en-US" sz="2000" dirty="0">
                <a:solidFill>
                  <a:schemeClr val="tx1"/>
                </a:solidFill>
                <a:latin typeface="+mn-lt"/>
              </a:rPr>
              <a:t>Package as an ongoing partner managed desktop offering with support and other services</a:t>
            </a:r>
          </a:p>
          <a:p>
            <a:pPr marL="177800" indent="-177800">
              <a:lnSpc>
                <a:spcPct val="100000"/>
              </a:lnSpc>
              <a:spcBef>
                <a:spcPts val="600"/>
              </a:spcBef>
              <a:spcAft>
                <a:spcPts val="300"/>
              </a:spcAft>
            </a:pPr>
            <a:r>
              <a:rPr lang="en-US" sz="2000" dirty="0">
                <a:solidFill>
                  <a:schemeClr val="tx1"/>
                </a:solidFill>
                <a:latin typeface="+mn-lt"/>
              </a:rPr>
              <a:t>Drives recurring revenue stream, higher margins, lower cost of sales, and lower churn</a:t>
            </a:r>
          </a:p>
          <a:p>
            <a:pPr marL="177800" indent="-177800">
              <a:lnSpc>
                <a:spcPct val="100000"/>
              </a:lnSpc>
              <a:spcBef>
                <a:spcPts val="600"/>
              </a:spcBef>
              <a:spcAft>
                <a:spcPts val="300"/>
              </a:spcAft>
            </a:pPr>
            <a:r>
              <a:rPr lang="en-US" sz="2000" dirty="0">
                <a:solidFill>
                  <a:schemeClr val="tx1"/>
                </a:solidFill>
                <a:latin typeface="+mn-lt"/>
              </a:rPr>
              <a:t>Add on security support offerings leveraging Windows Defender ATP</a:t>
            </a:r>
          </a:p>
        </p:txBody>
      </p:sp>
    </p:spTree>
    <p:extLst>
      <p:ext uri="{BB962C8B-B14F-4D97-AF65-F5344CB8AC3E}">
        <p14:creationId xmlns:p14="http://schemas.microsoft.com/office/powerpoint/2010/main" val="100827824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5" imgW="378" imgH="379" progId="TCLayout.ActiveDocument.1">
                  <p:embed/>
                </p:oleObj>
              </mc:Choice>
              <mc:Fallback>
                <p:oleObj name="think-cell Slide" r:id="rId5" imgW="378" imgH="379"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idx="4294967295"/>
          </p:nvPr>
        </p:nvSpPr>
        <p:spPr>
          <a:xfrm>
            <a:off x="547688" y="295275"/>
            <a:ext cx="11888787" cy="917575"/>
          </a:xfrm>
        </p:spPr>
        <p:txBody>
          <a:bodyPr/>
          <a:lstStyle/>
          <a:p>
            <a:r>
              <a:rPr lang="en-US" sz="4400" dirty="0"/>
              <a:t>Comparing Windows 10 servicing branch choices </a:t>
            </a:r>
          </a:p>
        </p:txBody>
      </p:sp>
      <p:graphicFrame>
        <p:nvGraphicFramePr>
          <p:cNvPr id="7" name="Table 6"/>
          <p:cNvGraphicFramePr>
            <a:graphicFrameLocks noGrp="1"/>
          </p:cNvGraphicFramePr>
          <p:nvPr>
            <p:extLst/>
          </p:nvPr>
        </p:nvGraphicFramePr>
        <p:xfrm>
          <a:off x="457201" y="1212849"/>
          <a:ext cx="11522076" cy="5181600"/>
        </p:xfrm>
        <a:graphic>
          <a:graphicData uri="http://schemas.openxmlformats.org/drawingml/2006/table">
            <a:tbl>
              <a:tblPr firstRow="1" bandRow="1"/>
              <a:tblGrid>
                <a:gridCol w="2880519">
                  <a:extLst>
                    <a:ext uri="{9D8B030D-6E8A-4147-A177-3AD203B41FA5}">
                      <a16:colId xmlns:a16="http://schemas.microsoft.com/office/drawing/2014/main" val="1355454075"/>
                    </a:ext>
                  </a:extLst>
                </a:gridCol>
                <a:gridCol w="2880519">
                  <a:extLst>
                    <a:ext uri="{9D8B030D-6E8A-4147-A177-3AD203B41FA5}">
                      <a16:colId xmlns:a16="http://schemas.microsoft.com/office/drawing/2014/main" val="118482374"/>
                    </a:ext>
                  </a:extLst>
                </a:gridCol>
                <a:gridCol w="2880519">
                  <a:extLst>
                    <a:ext uri="{9D8B030D-6E8A-4147-A177-3AD203B41FA5}">
                      <a16:colId xmlns:a16="http://schemas.microsoft.com/office/drawing/2014/main" val="3004983055"/>
                    </a:ext>
                  </a:extLst>
                </a:gridCol>
                <a:gridCol w="2880519">
                  <a:extLst>
                    <a:ext uri="{9D8B030D-6E8A-4147-A177-3AD203B41FA5}">
                      <a16:colId xmlns:a16="http://schemas.microsoft.com/office/drawing/2014/main" val="555120536"/>
                    </a:ext>
                  </a:extLst>
                </a:gridCol>
              </a:tblGrid>
              <a:tr h="129291">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ctr"/>
                      <a:endParaRPr lang="en-US" sz="2000" dirty="0">
                        <a:solidFill>
                          <a:schemeClr val="bg1"/>
                        </a:solidFill>
                      </a:endParaRP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ctr"/>
                      <a:r>
                        <a:rPr lang="en-US" sz="2000" dirty="0">
                          <a:solidFill>
                            <a:schemeClr val="bg1"/>
                          </a:solidFill>
                        </a:rPr>
                        <a:t>Current Branch</a:t>
                      </a:r>
                    </a:p>
                  </a:txBody>
                  <a:tcPr anchor="ctr">
                    <a:lnL w="6350"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ctr"/>
                      <a:r>
                        <a:rPr lang="en-US" sz="2000" dirty="0">
                          <a:solidFill>
                            <a:schemeClr val="bg1"/>
                          </a:solidFill>
                        </a:rPr>
                        <a:t>Current Branch </a:t>
                      </a:r>
                    </a:p>
                    <a:p>
                      <a:pPr algn="ctr"/>
                      <a:r>
                        <a:rPr lang="en-US" sz="2000" dirty="0">
                          <a:solidFill>
                            <a:schemeClr val="bg1"/>
                          </a:solidFill>
                        </a:rPr>
                        <a:t>for Business</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78D7">
                        <a:lumMod val="75000"/>
                      </a:srgbClr>
                    </a:solid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ctr"/>
                      <a:r>
                        <a:rPr lang="en-US" sz="2000" dirty="0">
                          <a:solidFill>
                            <a:schemeClr val="bg1"/>
                          </a:solidFill>
                        </a:rPr>
                        <a:t>Long Term </a:t>
                      </a:r>
                    </a:p>
                    <a:p>
                      <a:pPr algn="ctr"/>
                      <a:r>
                        <a:rPr lang="en-US" sz="2000" dirty="0">
                          <a:solidFill>
                            <a:schemeClr val="bg1"/>
                          </a:solidFill>
                        </a:rPr>
                        <a:t>Servicing</a:t>
                      </a:r>
                      <a:r>
                        <a:rPr lang="en-US" sz="2000" baseline="0" dirty="0">
                          <a:solidFill>
                            <a:schemeClr val="bg1"/>
                          </a:solidFill>
                        </a:rPr>
                        <a:t> Branch</a:t>
                      </a:r>
                      <a:endParaRPr lang="en-US" sz="2000" dirty="0">
                        <a:solidFill>
                          <a:schemeClr val="bg1"/>
                        </a:solidFill>
                      </a:endParaRPr>
                    </a:p>
                  </a:txBody>
                  <a:tcPr anchor="ctr">
                    <a:lnL w="6350" cap="flat" cmpd="sng" algn="ctr">
                      <a:solidFill>
                        <a:srgbClr val="FFFFFF"/>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05050">
                        <a:lumMod val="50000"/>
                      </a:srgbClr>
                    </a:solidFill>
                  </a:tcPr>
                </a:tc>
                <a:extLst>
                  <a:ext uri="{0D108BD9-81ED-4DB2-BD59-A6C34878D82A}">
                    <a16:rowId xmlns:a16="http://schemas.microsoft.com/office/drawing/2014/main" val="818992282"/>
                  </a:ext>
                </a:extLst>
              </a:tr>
              <a:tr h="6400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a:r>
                        <a:rPr lang="en-US" b="1" dirty="0">
                          <a:solidFill>
                            <a:schemeClr val="tx1"/>
                          </a:solidFill>
                        </a:rPr>
                        <a:t>Primary purpose</a:t>
                      </a:r>
                    </a:p>
                  </a:txBody>
                  <a:tcPr anchor="ctr">
                    <a:lnL w="6350" cap="flat" cmpd="sng" algn="ctr">
                      <a:no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Pilot</a:t>
                      </a:r>
                      <a:r>
                        <a:rPr lang="en-US" baseline="0" dirty="0">
                          <a:solidFill>
                            <a:schemeClr val="tx1"/>
                          </a:solidFill>
                        </a:rPr>
                        <a:t> Deployments</a:t>
                      </a:r>
                      <a:endParaRPr lang="en-US" dirty="0">
                        <a:solidFill>
                          <a:schemeClr val="tx1"/>
                        </a:solidFill>
                      </a:endParaRPr>
                    </a:p>
                  </a:txBody>
                  <a:tcPr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Broad Deployment</a:t>
                      </a:r>
                    </a:p>
                  </a:txBody>
                  <a:tcPr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0078D7">
                        <a:lumMod val="40000"/>
                        <a:lumOff val="6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Special Devices</a:t>
                      </a:r>
                    </a:p>
                  </a:txBody>
                  <a:tcPr anchor="ctr">
                    <a:lnL w="6350" cap="flat" cmpd="sng" algn="ctr">
                      <a:solidFill>
                        <a:srgbClr val="FFFFFF">
                          <a:lumMod val="6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562207028"/>
                  </a:ext>
                </a:extLst>
              </a:tr>
              <a:tr h="6400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a:r>
                        <a:rPr lang="en-US" b="1" dirty="0">
                          <a:solidFill>
                            <a:schemeClr val="tx1"/>
                          </a:solidFill>
                        </a:rPr>
                        <a:t>Deployment timeline</a:t>
                      </a:r>
                    </a:p>
                  </a:txBody>
                  <a:tcPr anchor="ctr">
                    <a:lnL w="6350" cap="flat" cmpd="sng" algn="ctr">
                      <a:no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Soon after release</a:t>
                      </a:r>
                    </a:p>
                  </a:txBody>
                  <a:tcPr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a:t>
                      </a:r>
                      <a:r>
                        <a:rPr lang="en-US" baseline="0" dirty="0">
                          <a:solidFill>
                            <a:schemeClr val="tx1"/>
                          </a:solidFill>
                        </a:rPr>
                        <a:t> 4 months </a:t>
                      </a:r>
                      <a:br>
                        <a:rPr lang="en-US" baseline="0" dirty="0">
                          <a:solidFill>
                            <a:schemeClr val="tx1"/>
                          </a:solidFill>
                        </a:rPr>
                      </a:br>
                      <a:r>
                        <a:rPr lang="en-US" baseline="0" dirty="0">
                          <a:solidFill>
                            <a:schemeClr val="tx1"/>
                          </a:solidFill>
                        </a:rPr>
                        <a:t>(or more) after release</a:t>
                      </a:r>
                      <a:endParaRPr lang="en-US" dirty="0">
                        <a:solidFill>
                          <a:schemeClr val="tx1"/>
                        </a:solidFill>
                      </a:endParaRPr>
                    </a:p>
                  </a:txBody>
                  <a:tcPr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0078D7">
                        <a:lumMod val="40000"/>
                        <a:lumOff val="6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Any time during lifecycle</a:t>
                      </a:r>
                    </a:p>
                  </a:txBody>
                  <a:tcPr anchor="ctr">
                    <a:lnL w="6350" cap="flat" cmpd="sng" algn="ctr">
                      <a:solidFill>
                        <a:srgbClr val="FFFFFF">
                          <a:lumMod val="6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44759499"/>
                  </a:ext>
                </a:extLst>
              </a:tr>
              <a:tr h="6400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a:r>
                        <a:rPr lang="en-US" b="1" dirty="0">
                          <a:solidFill>
                            <a:schemeClr val="tx1"/>
                          </a:solidFill>
                        </a:rPr>
                        <a:t>Release frequency</a:t>
                      </a:r>
                    </a:p>
                  </a:txBody>
                  <a:tcPr anchor="ctr">
                    <a:lnL w="6350" cap="flat" cmpd="sng" algn="ctr">
                      <a:no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gridSpan="2">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baseline="0" dirty="0">
                          <a:solidFill>
                            <a:schemeClr val="tx1"/>
                          </a:solidFill>
                        </a:rPr>
                        <a:t>6 months </a:t>
                      </a:r>
                      <a:r>
                        <a:rPr lang="en-US" dirty="0">
                          <a:solidFill>
                            <a:schemeClr val="tx1"/>
                          </a:solidFill>
                        </a:rPr>
                        <a:t>(approx.)</a:t>
                      </a:r>
                    </a:p>
                  </a:txBody>
                  <a:tcPr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0078D7">
                        <a:lumMod val="40000"/>
                        <a:lumOff val="60000"/>
                      </a:srgbClr>
                    </a:solidFill>
                  </a:tcPr>
                </a:tc>
                <a:tc hMerge="1">
                  <a:txBody>
                    <a:bodyPr/>
                    <a:lstStyle/>
                    <a:p>
                      <a:endParaRPr lang="en-US"/>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2-3 years (approx.)</a:t>
                      </a:r>
                    </a:p>
                  </a:txBody>
                  <a:tcPr anchor="ctr">
                    <a:lnL w="6350" cap="flat" cmpd="sng" algn="ctr">
                      <a:solidFill>
                        <a:srgbClr val="FFFFFF">
                          <a:lumMod val="6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205593287"/>
                  </a:ext>
                </a:extLst>
              </a:tr>
              <a:tr h="6400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a:r>
                        <a:rPr lang="en-US" b="1" dirty="0">
                          <a:solidFill>
                            <a:schemeClr val="tx1"/>
                          </a:solidFill>
                        </a:rPr>
                        <a:t>Updates</a:t>
                      </a:r>
                    </a:p>
                  </a:txBody>
                  <a:tcPr anchor="ctr">
                    <a:lnL w="6350" cap="flat" cmpd="sng" algn="ctr">
                      <a:no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gridSpan="2">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All</a:t>
                      </a:r>
                      <a:r>
                        <a:rPr lang="en-US" baseline="0" dirty="0">
                          <a:solidFill>
                            <a:schemeClr val="tx1"/>
                          </a:solidFill>
                        </a:rPr>
                        <a:t> security fixes, moderate bar for other fixes</a:t>
                      </a:r>
                      <a:endParaRPr lang="en-US" dirty="0">
                        <a:solidFill>
                          <a:schemeClr val="tx1"/>
                        </a:solidFill>
                      </a:endParaRPr>
                    </a:p>
                  </a:txBody>
                  <a:tcPr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0078D7">
                        <a:lumMod val="40000"/>
                        <a:lumOff val="60000"/>
                      </a:srgbClr>
                    </a:solidFill>
                  </a:tcPr>
                </a:tc>
                <a:tc hMerge="1">
                  <a:txBody>
                    <a:bodyPr/>
                    <a:lstStyle/>
                    <a:p>
                      <a:endParaRPr lang="en-US" dirty="0"/>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All security fixes, </a:t>
                      </a:r>
                      <a:br>
                        <a:rPr lang="en-US" dirty="0">
                          <a:solidFill>
                            <a:schemeClr val="tx1"/>
                          </a:solidFill>
                        </a:rPr>
                      </a:br>
                      <a:r>
                        <a:rPr lang="en-US" dirty="0">
                          <a:solidFill>
                            <a:schemeClr val="tx1"/>
                          </a:solidFill>
                        </a:rPr>
                        <a:t>high bar for other</a:t>
                      </a:r>
                      <a:r>
                        <a:rPr lang="en-US" baseline="0" dirty="0">
                          <a:solidFill>
                            <a:schemeClr val="tx1"/>
                          </a:solidFill>
                        </a:rPr>
                        <a:t> fixes</a:t>
                      </a:r>
                      <a:endParaRPr lang="en-US" dirty="0">
                        <a:solidFill>
                          <a:schemeClr val="tx1"/>
                        </a:solidFill>
                      </a:endParaRPr>
                    </a:p>
                  </a:txBody>
                  <a:tcPr anchor="ctr">
                    <a:lnL w="6350" cap="flat" cmpd="sng" algn="ctr">
                      <a:solidFill>
                        <a:srgbClr val="FFFFFF">
                          <a:lumMod val="6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654802604"/>
                  </a:ext>
                </a:extLst>
              </a:tr>
              <a:tr h="6400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a:r>
                        <a:rPr lang="en-US" b="1" dirty="0">
                          <a:solidFill>
                            <a:schemeClr val="tx1"/>
                          </a:solidFill>
                        </a:rPr>
                        <a:t>Apps</a:t>
                      </a:r>
                    </a:p>
                  </a:txBody>
                  <a:tcPr anchor="ctr">
                    <a:lnL w="6350" cap="flat" cmpd="sng" algn="ctr">
                      <a:no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gridSpan="2">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All in-box apps</a:t>
                      </a:r>
                    </a:p>
                  </a:txBody>
                  <a:tcPr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0078D7">
                        <a:lumMod val="40000"/>
                        <a:lumOff val="60000"/>
                      </a:srgbClr>
                    </a:solidFill>
                  </a:tcPr>
                </a:tc>
                <a:tc hMerge="1">
                  <a:txBody>
                    <a:bodyPr/>
                    <a:lstStyle/>
                    <a:p>
                      <a:endParaRPr lang="en-US" dirty="0"/>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No in-box apps </a:t>
                      </a:r>
                      <a:br>
                        <a:rPr lang="en-US" dirty="0">
                          <a:solidFill>
                            <a:schemeClr val="tx1"/>
                          </a:solidFill>
                        </a:rPr>
                      </a:br>
                      <a:r>
                        <a:rPr lang="en-US" dirty="0">
                          <a:solidFill>
                            <a:schemeClr val="tx1"/>
                          </a:solidFill>
                        </a:rPr>
                        <a:t>(except system apps)</a:t>
                      </a:r>
                    </a:p>
                  </a:txBody>
                  <a:tcPr anchor="ctr">
                    <a:lnL w="6350" cap="flat" cmpd="sng" algn="ctr">
                      <a:solidFill>
                        <a:srgbClr val="FFFFFF">
                          <a:lumMod val="6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194229613"/>
                  </a:ext>
                </a:extLst>
              </a:tr>
              <a:tr h="6400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a:r>
                        <a:rPr lang="en-US" b="1" dirty="0">
                          <a:solidFill>
                            <a:schemeClr val="tx1"/>
                          </a:solidFill>
                        </a:rPr>
                        <a:t>Browser</a:t>
                      </a:r>
                    </a:p>
                  </a:txBody>
                  <a:tcPr anchor="ctr">
                    <a:lnL w="6350" cap="flat" cmpd="sng" algn="ctr">
                      <a:no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gridSpan="2">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Edge and Internet Explorer</a:t>
                      </a:r>
                      <a:r>
                        <a:rPr lang="en-US" baseline="0" dirty="0">
                          <a:solidFill>
                            <a:schemeClr val="tx1"/>
                          </a:solidFill>
                        </a:rPr>
                        <a:t> 11</a:t>
                      </a:r>
                      <a:endParaRPr lang="en-US" dirty="0">
                        <a:solidFill>
                          <a:schemeClr val="tx1"/>
                        </a:solidFill>
                      </a:endParaRPr>
                    </a:p>
                  </a:txBody>
                  <a:tcPr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0078D7">
                        <a:lumMod val="40000"/>
                        <a:lumOff val="60000"/>
                      </a:srgbClr>
                    </a:solidFill>
                  </a:tcPr>
                </a:tc>
                <a:tc hMerge="1">
                  <a:txBody>
                    <a:bodyPr/>
                    <a:lstStyle/>
                    <a:p>
                      <a:endParaRPr lang="en-US"/>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Internet Explorer 11</a:t>
                      </a:r>
                    </a:p>
                  </a:txBody>
                  <a:tcPr anchor="ctr">
                    <a:lnL w="6350" cap="flat" cmpd="sng" algn="ctr">
                      <a:solidFill>
                        <a:srgbClr val="FFFFFF">
                          <a:lumMod val="6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755128458"/>
                  </a:ext>
                </a:extLst>
              </a:tr>
              <a:tr h="6400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a:r>
                        <a:rPr lang="en-US" b="1" dirty="0">
                          <a:solidFill>
                            <a:schemeClr val="tx1"/>
                          </a:solidFill>
                        </a:rPr>
                        <a:t>Windows features</a:t>
                      </a:r>
                    </a:p>
                  </a:txBody>
                  <a:tcPr anchor="ctr">
                    <a:lnL w="6350" cap="flat" cmpd="sng" algn="ctr">
                      <a:no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gridSpan="2">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All</a:t>
                      </a:r>
                    </a:p>
                  </a:txBody>
                  <a:tcPr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78D7">
                        <a:lumMod val="40000"/>
                        <a:lumOff val="60000"/>
                      </a:srgbClr>
                    </a:solidFill>
                  </a:tcPr>
                </a:tc>
                <a:tc hMerge="1">
                  <a:txBody>
                    <a:bodyPr/>
                    <a:lstStyle/>
                    <a:p>
                      <a:endParaRPr lang="en-US" dirty="0"/>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dirty="0">
                          <a:solidFill>
                            <a:schemeClr val="tx1"/>
                          </a:solidFill>
                        </a:rPr>
                        <a:t>Excludes Cortana,</a:t>
                      </a:r>
                      <a:r>
                        <a:rPr lang="en-US" baseline="0" dirty="0">
                          <a:solidFill>
                            <a:schemeClr val="tx1"/>
                          </a:solidFill>
                        </a:rPr>
                        <a:t> Windows Store</a:t>
                      </a:r>
                      <a:endParaRPr lang="en-US" dirty="0">
                        <a:solidFill>
                          <a:schemeClr val="tx1"/>
                        </a:solidFill>
                      </a:endParaRPr>
                    </a:p>
                  </a:txBody>
                  <a:tcPr anchor="ctr">
                    <a:lnL w="6350" cap="flat" cmpd="sng" algn="ctr">
                      <a:solidFill>
                        <a:srgbClr val="FFFFFF">
                          <a:lumMod val="6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65000"/>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749178931"/>
                  </a:ext>
                </a:extLst>
              </a:tr>
            </a:tbl>
          </a:graphicData>
        </a:graphic>
      </p:graphicFrame>
    </p:spTree>
    <p:extLst>
      <p:ext uri="{BB962C8B-B14F-4D97-AF65-F5344CB8AC3E}">
        <p14:creationId xmlns:p14="http://schemas.microsoft.com/office/powerpoint/2010/main" val="32702220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8" name="think-cell Slide" r:id="rId5" imgW="378" imgH="379" progId="TCLayout.ActiveDocument.1">
                  <p:embed/>
                </p:oleObj>
              </mc:Choice>
              <mc:Fallback>
                <p:oleObj name="think-cell Slide" r:id="rId5" imgW="378" imgH="379"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4300" dirty="0"/>
              <a:t>Windows as a service – worldwide deployment waves</a:t>
            </a:r>
          </a:p>
        </p:txBody>
      </p:sp>
      <p:sp>
        <p:nvSpPr>
          <p:cNvPr id="73" name="Rectangle 72"/>
          <p:cNvSpPr/>
          <p:nvPr/>
        </p:nvSpPr>
        <p:spPr bwMode="auto">
          <a:xfrm>
            <a:off x="457200" y="1471341"/>
            <a:ext cx="5317881" cy="5181573"/>
          </a:xfrm>
          <a:prstGeom prst="rect">
            <a:avLst/>
          </a:pr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b="1" dirty="0">
              <a:solidFill>
                <a:schemeClr val="tx1"/>
              </a:solidFill>
              <a:ea typeface="Segoe UI" pitchFamily="34" charset="0"/>
              <a:cs typeface="Segoe UI" pitchFamily="34" charset="0"/>
            </a:endParaRPr>
          </a:p>
        </p:txBody>
      </p:sp>
      <p:cxnSp>
        <p:nvCxnSpPr>
          <p:cNvPr id="5" name="Straight Connector 4"/>
          <p:cNvCxnSpPr>
            <a:cxnSpLocks/>
          </p:cNvCxnSpPr>
          <p:nvPr/>
        </p:nvCxnSpPr>
        <p:spPr>
          <a:xfrm>
            <a:off x="10723664" y="3650010"/>
            <a:ext cx="0" cy="262028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2" name="Freeform: Shape 111"/>
          <p:cNvSpPr/>
          <p:nvPr/>
        </p:nvSpPr>
        <p:spPr bwMode="auto">
          <a:xfrm>
            <a:off x="1277896" y="1831191"/>
            <a:ext cx="4148543" cy="4207068"/>
          </a:xfrm>
          <a:custGeom>
            <a:avLst/>
            <a:gdLst>
              <a:gd name="connsiteX0" fmla="*/ 9758 w 4280006"/>
              <a:gd name="connsiteY0" fmla="*/ 0 h 4270247"/>
              <a:gd name="connsiteX1" fmla="*/ 4274450 w 4280006"/>
              <a:gd name="connsiteY1" fmla="*/ 4050502 h 4270247"/>
              <a:gd name="connsiteX2" fmla="*/ 4280006 w 4280006"/>
              <a:gd name="connsiteY2" fmla="*/ 4270247 h 4270247"/>
              <a:gd name="connsiteX3" fmla="*/ 0 w 4280006"/>
              <a:gd name="connsiteY3" fmla="*/ 4270247 h 4270247"/>
              <a:gd name="connsiteX4" fmla="*/ 0 w 4280006"/>
              <a:gd name="connsiteY4" fmla="*/ 247 h 427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0006" h="4270247">
                <a:moveTo>
                  <a:pt x="9758" y="0"/>
                </a:moveTo>
                <a:cubicBezTo>
                  <a:pt x="2294451" y="0"/>
                  <a:pt x="4160079" y="1794231"/>
                  <a:pt x="4274450" y="4050502"/>
                </a:cubicBezTo>
                <a:lnTo>
                  <a:pt x="4280006" y="4270247"/>
                </a:lnTo>
                <a:lnTo>
                  <a:pt x="0" y="4270247"/>
                </a:lnTo>
                <a:lnTo>
                  <a:pt x="0" y="247"/>
                </a:lnTo>
                <a:close/>
              </a:path>
            </a:pathLst>
          </a:custGeom>
          <a:solidFill>
            <a:srgbClr val="00317B"/>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solidFill>
                <a:schemeClr val="bg1"/>
              </a:solidFill>
              <a:ea typeface="Segoe UI" pitchFamily="34" charset="0"/>
              <a:cs typeface="Segoe UI" pitchFamily="34" charset="0"/>
            </a:endParaRPr>
          </a:p>
        </p:txBody>
      </p:sp>
      <p:sp>
        <p:nvSpPr>
          <p:cNvPr id="119" name="Freeform: Shape 118"/>
          <p:cNvSpPr/>
          <p:nvPr/>
        </p:nvSpPr>
        <p:spPr bwMode="auto">
          <a:xfrm>
            <a:off x="1277896" y="2281626"/>
            <a:ext cx="3705386" cy="3756632"/>
          </a:xfrm>
          <a:custGeom>
            <a:avLst/>
            <a:gdLst>
              <a:gd name="connsiteX0" fmla="*/ 9758 w 3822806"/>
              <a:gd name="connsiteY0" fmla="*/ 0 h 3813047"/>
              <a:gd name="connsiteX1" fmla="*/ 3817845 w 3822806"/>
              <a:gd name="connsiteY1" fmla="*/ 3616829 h 3813047"/>
              <a:gd name="connsiteX2" fmla="*/ 3822806 w 3822806"/>
              <a:gd name="connsiteY2" fmla="*/ 3813047 h 3813047"/>
              <a:gd name="connsiteX3" fmla="*/ 0 w 3822806"/>
              <a:gd name="connsiteY3" fmla="*/ 3813047 h 3813047"/>
              <a:gd name="connsiteX4" fmla="*/ 0 w 3822806"/>
              <a:gd name="connsiteY4" fmla="*/ 247 h 381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806" h="3813047">
                <a:moveTo>
                  <a:pt x="9758" y="0"/>
                </a:moveTo>
                <a:cubicBezTo>
                  <a:pt x="2049837" y="0"/>
                  <a:pt x="3715719" y="1602130"/>
                  <a:pt x="3817845" y="3616829"/>
                </a:cubicBezTo>
                <a:lnTo>
                  <a:pt x="3822806" y="3813047"/>
                </a:lnTo>
                <a:lnTo>
                  <a:pt x="0" y="3813047"/>
                </a:lnTo>
                <a:lnTo>
                  <a:pt x="0" y="247"/>
                </a:lnTo>
                <a:close/>
              </a:path>
            </a:pathLst>
          </a:custGeom>
          <a:solidFill>
            <a:srgbClr val="00317B"/>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solidFill>
                <a:schemeClr val="bg1"/>
              </a:solidFill>
              <a:ea typeface="Segoe UI" pitchFamily="34" charset="0"/>
              <a:cs typeface="Segoe UI" pitchFamily="34" charset="0"/>
            </a:endParaRPr>
          </a:p>
        </p:txBody>
      </p:sp>
      <p:sp>
        <p:nvSpPr>
          <p:cNvPr id="121" name="Freeform: Shape 120"/>
          <p:cNvSpPr/>
          <p:nvPr/>
        </p:nvSpPr>
        <p:spPr bwMode="auto">
          <a:xfrm>
            <a:off x="1277896" y="2732062"/>
            <a:ext cx="3262229" cy="3306197"/>
          </a:xfrm>
          <a:custGeom>
            <a:avLst/>
            <a:gdLst>
              <a:gd name="connsiteX0" fmla="*/ 9758 w 3365606"/>
              <a:gd name="connsiteY0" fmla="*/ 0 h 3355847"/>
              <a:gd name="connsiteX1" fmla="*/ 3348280 w 3365606"/>
              <a:gd name="connsiteY1" fmla="*/ 3012732 h 3355847"/>
              <a:gd name="connsiteX2" fmla="*/ 3365606 w 3365606"/>
              <a:gd name="connsiteY2" fmla="*/ 3355847 h 3355847"/>
              <a:gd name="connsiteX3" fmla="*/ 0 w 3365606"/>
              <a:gd name="connsiteY3" fmla="*/ 3355847 h 3355847"/>
              <a:gd name="connsiteX4" fmla="*/ 0 w 3365606"/>
              <a:gd name="connsiteY4" fmla="*/ 493 h 3355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06" h="3355847">
                <a:moveTo>
                  <a:pt x="9758" y="0"/>
                </a:moveTo>
                <a:cubicBezTo>
                  <a:pt x="1747306" y="0"/>
                  <a:pt x="3176427" y="1320525"/>
                  <a:pt x="3348280" y="3012732"/>
                </a:cubicBezTo>
                <a:lnTo>
                  <a:pt x="3365606" y="3355847"/>
                </a:lnTo>
                <a:lnTo>
                  <a:pt x="0" y="3355847"/>
                </a:lnTo>
                <a:lnTo>
                  <a:pt x="0" y="493"/>
                </a:lnTo>
                <a:close/>
              </a:path>
            </a:pathLst>
          </a:custGeom>
          <a:solidFill>
            <a:srgbClr val="00317B"/>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solidFill>
                <a:schemeClr val="bg1"/>
              </a:solidFill>
              <a:ea typeface="Segoe UI" pitchFamily="34" charset="0"/>
              <a:cs typeface="Segoe UI" pitchFamily="34" charset="0"/>
            </a:endParaRPr>
          </a:p>
        </p:txBody>
      </p:sp>
      <p:sp>
        <p:nvSpPr>
          <p:cNvPr id="123" name="Freeform: Shape 122"/>
          <p:cNvSpPr/>
          <p:nvPr/>
        </p:nvSpPr>
        <p:spPr bwMode="auto">
          <a:xfrm>
            <a:off x="1277896" y="3182498"/>
            <a:ext cx="2819072" cy="2855761"/>
          </a:xfrm>
          <a:custGeom>
            <a:avLst/>
            <a:gdLst>
              <a:gd name="connsiteX0" fmla="*/ 9758 w 2908406"/>
              <a:gd name="connsiteY0" fmla="*/ 0 h 2898647"/>
              <a:gd name="connsiteX1" fmla="*/ 2893441 w 2908406"/>
              <a:gd name="connsiteY1" fmla="*/ 2602278 h 2898647"/>
              <a:gd name="connsiteX2" fmla="*/ 2908406 w 2908406"/>
              <a:gd name="connsiteY2" fmla="*/ 2898647 h 2898647"/>
              <a:gd name="connsiteX3" fmla="*/ 0 w 2908406"/>
              <a:gd name="connsiteY3" fmla="*/ 2898647 h 2898647"/>
              <a:gd name="connsiteX4" fmla="*/ 0 w 2908406"/>
              <a:gd name="connsiteY4" fmla="*/ 493 h 2898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406" h="2898647">
                <a:moveTo>
                  <a:pt x="9758" y="0"/>
                </a:moveTo>
                <a:cubicBezTo>
                  <a:pt x="1510582" y="0"/>
                  <a:pt x="2745001" y="1140618"/>
                  <a:pt x="2893441" y="2602278"/>
                </a:cubicBezTo>
                <a:lnTo>
                  <a:pt x="2908406" y="2898647"/>
                </a:lnTo>
                <a:lnTo>
                  <a:pt x="0" y="2898647"/>
                </a:lnTo>
                <a:lnTo>
                  <a:pt x="0" y="493"/>
                </a:lnTo>
                <a:close/>
              </a:path>
            </a:pathLst>
          </a:custGeom>
          <a:solidFill>
            <a:srgbClr val="0078D7"/>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Shape 124"/>
          <p:cNvSpPr/>
          <p:nvPr/>
        </p:nvSpPr>
        <p:spPr bwMode="auto">
          <a:xfrm>
            <a:off x="1277896" y="3632933"/>
            <a:ext cx="2375915" cy="2405325"/>
          </a:xfrm>
          <a:custGeom>
            <a:avLst/>
            <a:gdLst>
              <a:gd name="connsiteX0" fmla="*/ 9758 w 2451206"/>
              <a:gd name="connsiteY0" fmla="*/ 0 h 2441447"/>
              <a:gd name="connsiteX1" fmla="*/ 2438601 w 2451206"/>
              <a:gd name="connsiteY1" fmla="*/ 2191825 h 2441447"/>
              <a:gd name="connsiteX2" fmla="*/ 2451206 w 2451206"/>
              <a:gd name="connsiteY2" fmla="*/ 2441447 h 2441447"/>
              <a:gd name="connsiteX3" fmla="*/ 0 w 2451206"/>
              <a:gd name="connsiteY3" fmla="*/ 2441447 h 2441447"/>
              <a:gd name="connsiteX4" fmla="*/ 0 w 2451206"/>
              <a:gd name="connsiteY4" fmla="*/ 493 h 244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206" h="2441447">
                <a:moveTo>
                  <a:pt x="9758" y="0"/>
                </a:moveTo>
                <a:cubicBezTo>
                  <a:pt x="1273859" y="0"/>
                  <a:pt x="2313575" y="960710"/>
                  <a:pt x="2438601" y="2191825"/>
                </a:cubicBezTo>
                <a:lnTo>
                  <a:pt x="2451206" y="2441447"/>
                </a:lnTo>
                <a:lnTo>
                  <a:pt x="0" y="2441447"/>
                </a:lnTo>
                <a:lnTo>
                  <a:pt x="0" y="493"/>
                </a:lnTo>
                <a:close/>
              </a:path>
            </a:pathLst>
          </a:cu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p:cNvSpPr/>
          <p:nvPr/>
        </p:nvSpPr>
        <p:spPr bwMode="auto">
          <a:xfrm>
            <a:off x="1277896" y="4083369"/>
            <a:ext cx="1932759" cy="1954890"/>
          </a:xfrm>
          <a:custGeom>
            <a:avLst/>
            <a:gdLst>
              <a:gd name="connsiteX0" fmla="*/ 9758 w 1994006"/>
              <a:gd name="connsiteY0" fmla="*/ 0 h 1984247"/>
              <a:gd name="connsiteX1" fmla="*/ 1983762 w 1994006"/>
              <a:gd name="connsiteY1" fmla="*/ 1781370 h 1984247"/>
              <a:gd name="connsiteX2" fmla="*/ 1994006 w 1994006"/>
              <a:gd name="connsiteY2" fmla="*/ 1984247 h 1984247"/>
              <a:gd name="connsiteX3" fmla="*/ 0 w 1994006"/>
              <a:gd name="connsiteY3" fmla="*/ 1984247 h 1984247"/>
              <a:gd name="connsiteX4" fmla="*/ 0 w 1994006"/>
              <a:gd name="connsiteY4" fmla="*/ 493 h 1984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4006" h="1984247">
                <a:moveTo>
                  <a:pt x="9758" y="0"/>
                </a:moveTo>
                <a:cubicBezTo>
                  <a:pt x="1037136" y="0"/>
                  <a:pt x="1882148" y="780801"/>
                  <a:pt x="1983762" y="1781370"/>
                </a:cubicBezTo>
                <a:lnTo>
                  <a:pt x="1994006" y="1984247"/>
                </a:lnTo>
                <a:lnTo>
                  <a:pt x="0" y="1984247"/>
                </a:lnTo>
                <a:lnTo>
                  <a:pt x="0" y="493"/>
                </a:lnTo>
                <a:close/>
              </a:path>
            </a:pathLst>
          </a:cu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Shape 129"/>
          <p:cNvSpPr/>
          <p:nvPr/>
        </p:nvSpPr>
        <p:spPr bwMode="auto">
          <a:xfrm>
            <a:off x="1277896" y="4533805"/>
            <a:ext cx="1489602" cy="1504454"/>
          </a:xfrm>
          <a:custGeom>
            <a:avLst/>
            <a:gdLst>
              <a:gd name="connsiteX0" fmla="*/ 9758 w 1536806"/>
              <a:gd name="connsiteY0" fmla="*/ 0 h 1527047"/>
              <a:gd name="connsiteX1" fmla="*/ 1528922 w 1536806"/>
              <a:gd name="connsiteY1" fmla="*/ 1370917 h 1527047"/>
              <a:gd name="connsiteX2" fmla="*/ 1536806 w 1536806"/>
              <a:gd name="connsiteY2" fmla="*/ 1527047 h 1527047"/>
              <a:gd name="connsiteX3" fmla="*/ 0 w 1536806"/>
              <a:gd name="connsiteY3" fmla="*/ 1527047 h 1527047"/>
              <a:gd name="connsiteX4" fmla="*/ 0 w 1536806"/>
              <a:gd name="connsiteY4" fmla="*/ 493 h 1527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806" h="1527047">
                <a:moveTo>
                  <a:pt x="9758" y="0"/>
                </a:moveTo>
                <a:cubicBezTo>
                  <a:pt x="800413" y="0"/>
                  <a:pt x="1450722" y="600894"/>
                  <a:pt x="1528922" y="1370917"/>
                </a:cubicBezTo>
                <a:lnTo>
                  <a:pt x="1536806" y="1527047"/>
                </a:lnTo>
                <a:lnTo>
                  <a:pt x="0" y="1527047"/>
                </a:lnTo>
                <a:lnTo>
                  <a:pt x="0" y="493"/>
                </a:lnTo>
                <a:close/>
              </a:path>
            </a:pathLst>
          </a:custGeom>
          <a:solidFill>
            <a:srgbClr val="A6A6A6"/>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Shape 132"/>
          <p:cNvSpPr/>
          <p:nvPr/>
        </p:nvSpPr>
        <p:spPr bwMode="auto">
          <a:xfrm>
            <a:off x="1277896" y="4984240"/>
            <a:ext cx="1046445" cy="1054018"/>
          </a:xfrm>
          <a:custGeom>
            <a:avLst/>
            <a:gdLst>
              <a:gd name="connsiteX0" fmla="*/ 9758 w 1079606"/>
              <a:gd name="connsiteY0" fmla="*/ 0 h 1069847"/>
              <a:gd name="connsiteX1" fmla="*/ 1057871 w 1079606"/>
              <a:gd name="connsiteY1" fmla="*/ 854237 h 1069847"/>
              <a:gd name="connsiteX2" fmla="*/ 1079606 w 1079606"/>
              <a:gd name="connsiteY2" fmla="*/ 1069847 h 1069847"/>
              <a:gd name="connsiteX3" fmla="*/ 0 w 1079606"/>
              <a:gd name="connsiteY3" fmla="*/ 1069847 h 1069847"/>
              <a:gd name="connsiteX4" fmla="*/ 0 w 1079606"/>
              <a:gd name="connsiteY4" fmla="*/ 984 h 106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06" h="1069847">
                <a:moveTo>
                  <a:pt x="9758" y="0"/>
                </a:moveTo>
                <a:cubicBezTo>
                  <a:pt x="526762" y="0"/>
                  <a:pt x="958111" y="366725"/>
                  <a:pt x="1057871" y="854237"/>
                </a:cubicBezTo>
                <a:lnTo>
                  <a:pt x="1079606" y="1069847"/>
                </a:lnTo>
                <a:lnTo>
                  <a:pt x="0" y="1069847"/>
                </a:lnTo>
                <a:lnTo>
                  <a:pt x="0" y="984"/>
                </a:lnTo>
                <a:close/>
              </a:path>
            </a:pathLst>
          </a:custGeom>
          <a:solidFill>
            <a:schemeClr val="bg1">
              <a:lumMod val="95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Shape 136"/>
          <p:cNvSpPr/>
          <p:nvPr/>
        </p:nvSpPr>
        <p:spPr bwMode="auto">
          <a:xfrm>
            <a:off x="1277896" y="5434676"/>
            <a:ext cx="603288" cy="603583"/>
          </a:xfrm>
          <a:custGeom>
            <a:avLst/>
            <a:gdLst>
              <a:gd name="connsiteX0" fmla="*/ 9758 w 622406"/>
              <a:gd name="connsiteY0" fmla="*/ 0 h 612647"/>
              <a:gd name="connsiteX1" fmla="*/ 609959 w 622406"/>
              <a:gd name="connsiteY1" fmla="*/ 489178 h 612647"/>
              <a:gd name="connsiteX2" fmla="*/ 622406 w 622406"/>
              <a:gd name="connsiteY2" fmla="*/ 612647 h 612647"/>
              <a:gd name="connsiteX3" fmla="*/ 0 w 622406"/>
              <a:gd name="connsiteY3" fmla="*/ 612647 h 612647"/>
              <a:gd name="connsiteX4" fmla="*/ 0 w 622406"/>
              <a:gd name="connsiteY4" fmla="*/ 984 h 612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06" h="612647">
                <a:moveTo>
                  <a:pt x="9758" y="0"/>
                </a:moveTo>
                <a:cubicBezTo>
                  <a:pt x="305820" y="0"/>
                  <a:pt x="552832" y="210005"/>
                  <a:pt x="609959" y="489178"/>
                </a:cubicBezTo>
                <a:lnTo>
                  <a:pt x="622406" y="612647"/>
                </a:lnTo>
                <a:lnTo>
                  <a:pt x="0" y="612647"/>
                </a:lnTo>
                <a:lnTo>
                  <a:pt x="0" y="984"/>
                </a:lnTo>
                <a:close/>
              </a:path>
            </a:pathLst>
          </a:custGeom>
          <a:solidFill>
            <a:schemeClr val="bg1">
              <a:lumMod val="95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p:cNvCxnSpPr>
            <a:cxnSpLocks/>
          </p:cNvCxnSpPr>
          <p:nvPr/>
        </p:nvCxnSpPr>
        <p:spPr>
          <a:xfrm flipH="1" flipV="1">
            <a:off x="1277897" y="6038258"/>
            <a:ext cx="4296260" cy="1"/>
          </a:xfrm>
          <a:prstGeom prst="straightConnector1">
            <a:avLst/>
          </a:prstGeom>
          <a:ln w="25400">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a:off x="1277896" y="1623050"/>
            <a:ext cx="0" cy="4532636"/>
          </a:xfrm>
          <a:prstGeom prst="straightConnector1">
            <a:avLst/>
          </a:prstGeom>
          <a:ln w="25400">
            <a:solidFill>
              <a:schemeClr val="bg1">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bwMode="auto">
          <a:xfrm>
            <a:off x="2894562" y="6359635"/>
            <a:ext cx="709051" cy="2252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r>
              <a:rPr lang="en-US" sz="1600" b="1" dirty="0">
                <a:solidFill>
                  <a:schemeClr val="tx1"/>
                </a:solidFill>
                <a:ea typeface="Segoe UI" pitchFamily="34" charset="0"/>
                <a:cs typeface="Segoe UI" pitchFamily="34" charset="0"/>
              </a:rPr>
              <a:t>Time</a:t>
            </a:r>
          </a:p>
        </p:txBody>
      </p:sp>
      <p:sp>
        <p:nvSpPr>
          <p:cNvPr id="139" name="Rectangle 138"/>
          <p:cNvSpPr/>
          <p:nvPr/>
        </p:nvSpPr>
        <p:spPr bwMode="auto">
          <a:xfrm rot="16200000">
            <a:off x="-182581" y="3842093"/>
            <a:ext cx="1876815" cy="141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r>
              <a:rPr lang="en-US" sz="1600" b="1" dirty="0">
                <a:solidFill>
                  <a:schemeClr val="tx1"/>
                </a:solidFill>
                <a:ea typeface="Segoe UI" pitchFamily="34" charset="0"/>
                <a:cs typeface="Segoe UI" pitchFamily="34" charset="0"/>
              </a:rPr>
              <a:t>Worldwide Users</a:t>
            </a:r>
          </a:p>
        </p:txBody>
      </p:sp>
      <p:sp>
        <p:nvSpPr>
          <p:cNvPr id="140" name="Rectangle 139"/>
          <p:cNvSpPr>
            <a:spLocks/>
          </p:cNvSpPr>
          <p:nvPr/>
        </p:nvSpPr>
        <p:spPr bwMode="auto">
          <a:xfrm>
            <a:off x="2269498" y="4144429"/>
            <a:ext cx="974945" cy="630610"/>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13386" rtl="0" eaLnBrk="1" fontAlgn="base" latinLnBrk="0" hangingPunct="1">
              <a:buClrTx/>
              <a:buSzTx/>
              <a:buFontTx/>
              <a:buNone/>
              <a:tabLst/>
              <a:defRPr/>
            </a:pPr>
            <a:r>
              <a:rPr lang="en-US" sz="2000" kern="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Pilot</a:t>
            </a:r>
            <a:endParaRPr kumimoji="0" lang="en-US" sz="2000" i="0" u="none" strike="noStrike" kern="0" cap="none"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41" name="Rectangle 140"/>
          <p:cNvSpPr>
            <a:spLocks/>
          </p:cNvSpPr>
          <p:nvPr/>
        </p:nvSpPr>
        <p:spPr bwMode="auto">
          <a:xfrm>
            <a:off x="3190000" y="3319690"/>
            <a:ext cx="1463034" cy="630610"/>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386" rtl="0" eaLnBrk="1" fontAlgn="base" latinLnBrk="0" hangingPunct="1">
              <a:buClrTx/>
              <a:buSzTx/>
              <a:buFontTx/>
              <a:buNone/>
              <a:tabLst/>
              <a:defRPr/>
            </a:pPr>
            <a:r>
              <a:rPr lang="en-US" sz="2000" kern="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Broad Deployment</a:t>
            </a:r>
            <a:endParaRPr kumimoji="0" lang="en-US" sz="2000" i="0" u="none" strike="noStrike" kern="0" cap="none"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42" name="Rectangle 141"/>
          <p:cNvSpPr>
            <a:spLocks/>
          </p:cNvSpPr>
          <p:nvPr/>
        </p:nvSpPr>
        <p:spPr bwMode="auto">
          <a:xfrm>
            <a:off x="1374839" y="4701026"/>
            <a:ext cx="1063576" cy="381643"/>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3386" rtl="0" eaLnBrk="1" fontAlgn="base" latinLnBrk="0" hangingPunct="1">
              <a:buClrTx/>
              <a:buSzTx/>
              <a:buFontTx/>
              <a:buNone/>
              <a:tabLst/>
              <a:defRPr/>
            </a:pPr>
            <a:r>
              <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rPr>
              <a:t>Microsoft</a:t>
            </a:r>
          </a:p>
          <a:p>
            <a:pPr marL="0" marR="0" lvl="0" indent="0" defTabSz="913386" rtl="0" eaLnBrk="1" fontAlgn="base" latinLnBrk="0" hangingPunct="1">
              <a:buClrTx/>
              <a:buSzTx/>
              <a:buFontTx/>
              <a:buNone/>
              <a:tabLst/>
              <a:defRPr/>
            </a:pPr>
            <a:r>
              <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rPr>
              <a:t>Insider Preview Branch</a:t>
            </a:r>
          </a:p>
        </p:txBody>
      </p:sp>
      <p:sp>
        <p:nvSpPr>
          <p:cNvPr id="143" name="Rectangle 142"/>
          <p:cNvSpPr>
            <a:spLocks/>
          </p:cNvSpPr>
          <p:nvPr/>
        </p:nvSpPr>
        <p:spPr bwMode="auto">
          <a:xfrm>
            <a:off x="1374839" y="5226535"/>
            <a:ext cx="1063576" cy="270261"/>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3386" rtl="0" eaLnBrk="1" fontAlgn="base" latinLnBrk="0" hangingPunct="1">
              <a:buClrTx/>
              <a:buSzTx/>
              <a:buFontTx/>
              <a:buNone/>
              <a:tabLst/>
              <a:defRPr/>
            </a:pPr>
            <a:r>
              <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rPr>
              <a:t>Broad</a:t>
            </a:r>
            <a:r>
              <a:rPr kumimoji="0" lang="en-US" sz="1000" i="0" u="none" strike="noStrike" kern="0" cap="none" normalizeH="0" noProof="0" dirty="0">
                <a:ln>
                  <a:noFill/>
                </a:ln>
                <a:effectLst/>
                <a:uLnTx/>
                <a:uFillTx/>
                <a:ea typeface="Segoe UI" panose="020B0502040204020203" pitchFamily="34" charset="0"/>
                <a:cs typeface="Segoe UI Semibold" panose="020B0702040204020203" pitchFamily="34" charset="0"/>
              </a:rPr>
              <a:t> </a:t>
            </a:r>
            <a:r>
              <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rPr>
              <a:t>Microsoft Internal </a:t>
            </a:r>
            <a:r>
              <a:rPr lang="en-US" sz="1000" kern="0" dirty="0">
                <a:ea typeface="Segoe UI" panose="020B0502040204020203" pitchFamily="34" charset="0"/>
                <a:cs typeface="Segoe UI Semibold" panose="020B0702040204020203" pitchFamily="34" charset="0"/>
              </a:rPr>
              <a:t>V</a:t>
            </a:r>
            <a:r>
              <a:rPr kumimoji="0" lang="en-US" sz="1000" i="0" u="none" strike="noStrike" kern="0" cap="none" normalizeH="0" baseline="0" noProof="0" dirty="0" err="1">
                <a:ln>
                  <a:noFill/>
                </a:ln>
                <a:effectLst/>
                <a:uLnTx/>
                <a:uFillTx/>
                <a:ea typeface="Segoe UI" panose="020B0502040204020203" pitchFamily="34" charset="0"/>
                <a:cs typeface="Segoe UI Semibold" panose="020B0702040204020203" pitchFamily="34" charset="0"/>
              </a:rPr>
              <a:t>alidation</a:t>
            </a:r>
            <a:endPar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endParaRPr>
          </a:p>
        </p:txBody>
      </p:sp>
      <p:sp>
        <p:nvSpPr>
          <p:cNvPr id="144" name="Rectangle 143"/>
          <p:cNvSpPr>
            <a:spLocks/>
          </p:cNvSpPr>
          <p:nvPr/>
        </p:nvSpPr>
        <p:spPr bwMode="auto">
          <a:xfrm>
            <a:off x="1374839" y="5706999"/>
            <a:ext cx="1063576" cy="270261"/>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3386" rtl="0" eaLnBrk="1" fontAlgn="base" latinLnBrk="0" hangingPunct="1">
              <a:buClrTx/>
              <a:buSzTx/>
              <a:buFontTx/>
              <a:buNone/>
              <a:tabLst/>
              <a:defRPr/>
            </a:pPr>
            <a:r>
              <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rPr>
              <a:t>Engineering</a:t>
            </a:r>
          </a:p>
          <a:p>
            <a:pPr marL="0" marR="0" lvl="0" indent="0" defTabSz="913386" rtl="0" eaLnBrk="1" fontAlgn="base" latinLnBrk="0" hangingPunct="1">
              <a:buClrTx/>
              <a:buSzTx/>
              <a:buFontTx/>
              <a:buNone/>
              <a:tabLst/>
              <a:defRPr/>
            </a:pPr>
            <a:r>
              <a:rPr lang="en-US" sz="1000" kern="0" dirty="0">
                <a:ea typeface="Segoe UI" panose="020B0502040204020203" pitchFamily="34" charset="0"/>
                <a:cs typeface="Segoe UI Semibold" panose="020B0702040204020203" pitchFamily="34" charset="0"/>
              </a:rPr>
              <a:t>B</a:t>
            </a:r>
            <a:r>
              <a:rPr kumimoji="0" lang="en-US" sz="1000" i="0" u="none" strike="noStrike" kern="0" cap="none" normalizeH="0" baseline="0" noProof="0" dirty="0" err="1">
                <a:ln>
                  <a:noFill/>
                </a:ln>
                <a:effectLst/>
                <a:uLnTx/>
                <a:uFillTx/>
                <a:ea typeface="Segoe UI" panose="020B0502040204020203" pitchFamily="34" charset="0"/>
                <a:cs typeface="Segoe UI Semibold" panose="020B0702040204020203" pitchFamily="34" charset="0"/>
              </a:rPr>
              <a:t>uilds</a:t>
            </a:r>
            <a:endPar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endParaRPr>
          </a:p>
        </p:txBody>
      </p:sp>
      <p:sp>
        <p:nvSpPr>
          <p:cNvPr id="145" name="Rectangle 144"/>
          <p:cNvSpPr/>
          <p:nvPr/>
        </p:nvSpPr>
        <p:spPr>
          <a:xfrm>
            <a:off x="1374839" y="2838364"/>
            <a:ext cx="1063576" cy="270261"/>
          </a:xfrm>
          <a:prstGeom prst="rect">
            <a:avLst/>
          </a:prstGeom>
        </p:spPr>
        <p:txBody>
          <a:bodyPr wrap="square" lIns="0" tIns="0" rIns="0" bIns="0">
            <a:noAutofit/>
          </a:bodyPr>
          <a:lstStyle/>
          <a:p>
            <a:pPr defTabSz="913035" fontAlgn="base">
              <a:defRPr/>
            </a:pPr>
            <a:r>
              <a:rPr lang="en-US" sz="900" kern="0" dirty="0">
                <a:solidFill>
                  <a:schemeClr val="bg1"/>
                </a:solidFill>
                <a:ea typeface="Segoe UI" panose="020B0502040204020203" pitchFamily="34" charset="0"/>
                <a:cs typeface="Segoe UI Semibold" panose="020B0702040204020203" pitchFamily="34" charset="0"/>
              </a:rPr>
              <a:t>Broad Deployment Ring I</a:t>
            </a:r>
          </a:p>
        </p:txBody>
      </p:sp>
      <p:sp>
        <p:nvSpPr>
          <p:cNvPr id="147" name="Rectangle 146"/>
          <p:cNvSpPr/>
          <p:nvPr/>
        </p:nvSpPr>
        <p:spPr>
          <a:xfrm>
            <a:off x="1374839" y="2379947"/>
            <a:ext cx="1063576" cy="270261"/>
          </a:xfrm>
          <a:prstGeom prst="rect">
            <a:avLst/>
          </a:prstGeom>
        </p:spPr>
        <p:txBody>
          <a:bodyPr wrap="square" lIns="0" tIns="0" rIns="0" bIns="0">
            <a:noAutofit/>
          </a:bodyPr>
          <a:lstStyle/>
          <a:p>
            <a:pPr defTabSz="913035" fontAlgn="base">
              <a:defRPr/>
            </a:pPr>
            <a:r>
              <a:rPr lang="en-US" sz="900" kern="0" dirty="0">
                <a:solidFill>
                  <a:schemeClr val="bg1"/>
                </a:solidFill>
                <a:ea typeface="Segoe UI" panose="020B0502040204020203" pitchFamily="34" charset="0"/>
                <a:cs typeface="Segoe UI Semibold" panose="020B0702040204020203" pitchFamily="34" charset="0"/>
              </a:rPr>
              <a:t>Broad Deployment Ring II</a:t>
            </a:r>
          </a:p>
        </p:txBody>
      </p:sp>
      <p:sp>
        <p:nvSpPr>
          <p:cNvPr id="148" name="Rectangle 147"/>
          <p:cNvSpPr/>
          <p:nvPr/>
        </p:nvSpPr>
        <p:spPr>
          <a:xfrm>
            <a:off x="1374839" y="1940104"/>
            <a:ext cx="1063576" cy="270261"/>
          </a:xfrm>
          <a:prstGeom prst="rect">
            <a:avLst/>
          </a:prstGeom>
        </p:spPr>
        <p:txBody>
          <a:bodyPr wrap="square" lIns="0" tIns="0" rIns="0" bIns="0">
            <a:noAutofit/>
          </a:bodyPr>
          <a:lstStyle/>
          <a:p>
            <a:pPr defTabSz="913035" fontAlgn="base">
              <a:defRPr/>
            </a:pPr>
            <a:r>
              <a:rPr lang="en-US" sz="900" kern="0" dirty="0">
                <a:solidFill>
                  <a:schemeClr val="bg1"/>
                </a:solidFill>
                <a:ea typeface="Segoe UI" panose="020B0502040204020203" pitchFamily="34" charset="0"/>
                <a:cs typeface="Segoe UI Semibold" panose="020B0702040204020203" pitchFamily="34" charset="0"/>
              </a:rPr>
              <a:t>Broad Deployment Ring III</a:t>
            </a:r>
          </a:p>
        </p:txBody>
      </p:sp>
      <p:sp>
        <p:nvSpPr>
          <p:cNvPr id="150" name="Rectangle 149"/>
          <p:cNvSpPr/>
          <p:nvPr/>
        </p:nvSpPr>
        <p:spPr>
          <a:xfrm>
            <a:off x="1374839" y="4355692"/>
            <a:ext cx="1063576" cy="270261"/>
          </a:xfrm>
          <a:prstGeom prst="rect">
            <a:avLst/>
          </a:prstGeom>
        </p:spPr>
        <p:txBody>
          <a:bodyPr wrap="square" lIns="0" tIns="0" rIns="0" bIns="0">
            <a:noAutofit/>
          </a:bodyPr>
          <a:lstStyle/>
          <a:p>
            <a:pPr defTabSz="913035" fontAlgn="base">
              <a:defRPr/>
            </a:pPr>
            <a:r>
              <a:rPr lang="en-US" sz="900" kern="0" dirty="0">
                <a:solidFill>
                  <a:schemeClr val="bg1"/>
                </a:solidFill>
                <a:ea typeface="Segoe UI" panose="020B0502040204020203" pitchFamily="34" charset="0"/>
                <a:cs typeface="Segoe UI Semibold" panose="020B0702040204020203" pitchFamily="34" charset="0"/>
              </a:rPr>
              <a:t>Pilot Ring IT</a:t>
            </a:r>
          </a:p>
        </p:txBody>
      </p:sp>
      <p:sp>
        <p:nvSpPr>
          <p:cNvPr id="151" name="Rectangle 150"/>
          <p:cNvSpPr/>
          <p:nvPr/>
        </p:nvSpPr>
        <p:spPr>
          <a:xfrm>
            <a:off x="1374839" y="3800155"/>
            <a:ext cx="1063576" cy="270261"/>
          </a:xfrm>
          <a:prstGeom prst="rect">
            <a:avLst/>
          </a:prstGeom>
        </p:spPr>
        <p:txBody>
          <a:bodyPr wrap="square" lIns="0" tIns="0" rIns="0" bIns="0">
            <a:noAutofit/>
          </a:bodyPr>
          <a:lstStyle/>
          <a:p>
            <a:pPr defTabSz="913035" fontAlgn="base">
              <a:defRPr/>
            </a:pPr>
            <a:r>
              <a:rPr lang="en-US" sz="900" kern="0" dirty="0">
                <a:solidFill>
                  <a:schemeClr val="bg1"/>
                </a:solidFill>
                <a:ea typeface="Segoe UI" panose="020B0502040204020203" pitchFamily="34" charset="0"/>
                <a:cs typeface="Segoe UI Semibold" panose="020B0702040204020203" pitchFamily="34" charset="0"/>
              </a:rPr>
              <a:t>Pilot Ring</a:t>
            </a:r>
          </a:p>
          <a:p>
            <a:pPr defTabSz="913035" fontAlgn="base">
              <a:defRPr/>
            </a:pPr>
            <a:r>
              <a:rPr lang="en-US" sz="900" kern="0" dirty="0">
                <a:solidFill>
                  <a:schemeClr val="bg1"/>
                </a:solidFill>
                <a:ea typeface="Segoe UI" panose="020B0502040204020203" pitchFamily="34" charset="0"/>
                <a:cs typeface="Segoe UI Semibold" panose="020B0702040204020203" pitchFamily="34" charset="0"/>
              </a:rPr>
              <a:t>QA</a:t>
            </a:r>
          </a:p>
        </p:txBody>
      </p:sp>
      <p:sp>
        <p:nvSpPr>
          <p:cNvPr id="152" name="Rectangle 151"/>
          <p:cNvSpPr/>
          <p:nvPr/>
        </p:nvSpPr>
        <p:spPr>
          <a:xfrm>
            <a:off x="1374839" y="3296779"/>
            <a:ext cx="1063576" cy="270261"/>
          </a:xfrm>
          <a:prstGeom prst="rect">
            <a:avLst/>
          </a:prstGeom>
        </p:spPr>
        <p:txBody>
          <a:bodyPr wrap="square" lIns="0" tIns="0" rIns="0" bIns="0">
            <a:noAutofit/>
          </a:bodyPr>
          <a:lstStyle/>
          <a:p>
            <a:pPr defTabSz="913035" fontAlgn="base">
              <a:defRPr/>
            </a:pPr>
            <a:r>
              <a:rPr lang="en-US" sz="900" kern="0" dirty="0">
                <a:solidFill>
                  <a:schemeClr val="bg1"/>
                </a:solidFill>
                <a:ea typeface="Segoe UI" panose="020B0502040204020203" pitchFamily="34" charset="0"/>
                <a:cs typeface="Segoe UI Semibold" panose="020B0702040204020203" pitchFamily="34" charset="0"/>
              </a:rPr>
              <a:t>Pilot Ring</a:t>
            </a:r>
            <a:br>
              <a:rPr lang="en-US" sz="900" kern="0" dirty="0">
                <a:solidFill>
                  <a:schemeClr val="bg1"/>
                </a:solidFill>
                <a:ea typeface="Segoe UI" panose="020B0502040204020203" pitchFamily="34" charset="0"/>
                <a:cs typeface="Segoe UI Semibold" panose="020B0702040204020203" pitchFamily="34" charset="0"/>
              </a:rPr>
            </a:br>
            <a:r>
              <a:rPr lang="en-US" sz="900" kern="0" dirty="0">
                <a:solidFill>
                  <a:schemeClr val="bg1"/>
                </a:solidFill>
                <a:ea typeface="Segoe UI" panose="020B0502040204020203" pitchFamily="34" charset="0"/>
                <a:cs typeface="Segoe UI Semibold" panose="020B0702040204020203" pitchFamily="34" charset="0"/>
              </a:rPr>
              <a:t>Early Adopters</a:t>
            </a:r>
          </a:p>
        </p:txBody>
      </p:sp>
      <p:sp>
        <p:nvSpPr>
          <p:cNvPr id="153" name="TextBox 152"/>
          <p:cNvSpPr txBox="1"/>
          <p:nvPr/>
        </p:nvSpPr>
        <p:spPr>
          <a:xfrm>
            <a:off x="591082" y="6460071"/>
            <a:ext cx="2200386" cy="122806"/>
          </a:xfrm>
          <a:prstGeom prst="rect">
            <a:avLst/>
          </a:prstGeom>
          <a:noFill/>
        </p:spPr>
        <p:txBody>
          <a:bodyPr wrap="square" lIns="0" tIns="0" rIns="0" bIns="0" rtlCol="0">
            <a:noAutofit/>
          </a:bodyPr>
          <a:lstStyle/>
          <a:p>
            <a:pPr marL="0" marR="0" lvl="0" indent="0" algn="l" defTabSz="914191" rtl="0" eaLnBrk="1" fontAlgn="auto" latinLnBrk="0" hangingPunct="1">
              <a:buClrTx/>
              <a:buSzTx/>
              <a:buFontTx/>
              <a:buNone/>
              <a:tabLst/>
              <a:defRPr/>
            </a:pPr>
            <a:r>
              <a:rPr kumimoji="0" lang="en-US" sz="900" b="0" i="0" u="none" strike="noStrike" kern="0" cap="none" normalizeH="0" baseline="0" noProof="0" dirty="0">
                <a:ln>
                  <a:noFill/>
                </a:ln>
                <a:solidFill>
                  <a:srgbClr val="505050"/>
                </a:solidFill>
                <a:effectLst/>
                <a:uLnTx/>
                <a:uFillTx/>
                <a:ea typeface="+mn-ea"/>
                <a:cs typeface="+mn-cs"/>
              </a:rPr>
              <a:t>*Conceptual illustration only</a:t>
            </a:r>
          </a:p>
        </p:txBody>
      </p:sp>
      <p:sp>
        <p:nvSpPr>
          <p:cNvPr id="39" name="Right Bracket 38"/>
          <p:cNvSpPr/>
          <p:nvPr/>
        </p:nvSpPr>
        <p:spPr>
          <a:xfrm rot="16200000" flipH="1">
            <a:off x="1951354" y="5454146"/>
            <a:ext cx="142691" cy="1489602"/>
          </a:xfrm>
          <a:prstGeom prst="rightBracket">
            <a:avLst>
              <a:gd name="adj" fmla="val 0"/>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Rectangle 153"/>
          <p:cNvSpPr/>
          <p:nvPr/>
        </p:nvSpPr>
        <p:spPr bwMode="auto">
          <a:xfrm>
            <a:off x="1685839" y="6102898"/>
            <a:ext cx="673723" cy="360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r>
              <a:rPr lang="en-US" sz="1100" dirty="0">
                <a:solidFill>
                  <a:schemeClr val="tx1"/>
                </a:solidFill>
                <a:ea typeface="Segoe UI" pitchFamily="34" charset="0"/>
                <a:cs typeface="Segoe UI" pitchFamily="34" charset="0"/>
              </a:rPr>
              <a:t>6 Months</a:t>
            </a:r>
          </a:p>
        </p:txBody>
      </p:sp>
      <p:sp>
        <p:nvSpPr>
          <p:cNvPr id="40" name="Right Bracket 39"/>
          <p:cNvSpPr/>
          <p:nvPr/>
        </p:nvSpPr>
        <p:spPr>
          <a:xfrm rot="16200000" flipH="1">
            <a:off x="4049424" y="4893279"/>
            <a:ext cx="142692" cy="2611341"/>
          </a:xfrm>
          <a:prstGeom prst="rightBracket">
            <a:avLst>
              <a:gd name="adj" fmla="val 0"/>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Rectangle 154"/>
          <p:cNvSpPr/>
          <p:nvPr/>
        </p:nvSpPr>
        <p:spPr bwMode="auto">
          <a:xfrm>
            <a:off x="4006091" y="6102898"/>
            <a:ext cx="673723" cy="360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r>
              <a:rPr lang="en-US" sz="1100" dirty="0">
                <a:solidFill>
                  <a:schemeClr val="tx1"/>
                </a:solidFill>
                <a:ea typeface="Segoe UI" pitchFamily="34" charset="0"/>
                <a:cs typeface="Segoe UI" pitchFamily="34" charset="0"/>
              </a:rPr>
              <a:t>16+ Months</a:t>
            </a:r>
          </a:p>
        </p:txBody>
      </p:sp>
      <p:sp>
        <p:nvSpPr>
          <p:cNvPr id="41" name="10's"/>
          <p:cNvSpPr txBox="1"/>
          <p:nvPr/>
        </p:nvSpPr>
        <p:spPr>
          <a:xfrm>
            <a:off x="1123734" y="5950943"/>
            <a:ext cx="75341"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buClrTx/>
              <a:buSzTx/>
              <a:buFontTx/>
              <a:buNone/>
              <a:tabLst/>
              <a:defRPr/>
            </a:pP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1</a:t>
            </a:r>
          </a:p>
        </p:txBody>
      </p:sp>
      <p:sp>
        <p:nvSpPr>
          <p:cNvPr id="42" name="10's"/>
          <p:cNvSpPr txBox="1"/>
          <p:nvPr/>
        </p:nvSpPr>
        <p:spPr>
          <a:xfrm>
            <a:off x="867253" y="5508946"/>
            <a:ext cx="331822"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buClrTx/>
              <a:buSzTx/>
              <a:buFontTx/>
              <a:buNone/>
              <a:tabLst/>
              <a:defRPr/>
            </a:pP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1,000</a:t>
            </a:r>
          </a:p>
        </p:txBody>
      </p:sp>
      <p:sp>
        <p:nvSpPr>
          <p:cNvPr id="43" name="10's"/>
          <p:cNvSpPr txBox="1"/>
          <p:nvPr/>
        </p:nvSpPr>
        <p:spPr>
          <a:xfrm>
            <a:off x="958624" y="4683147"/>
            <a:ext cx="240450"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buClrTx/>
              <a:buSzTx/>
              <a:buFontTx/>
              <a:buNone/>
              <a:tabLst/>
              <a:defRPr/>
            </a:pP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1</a:t>
            </a:r>
            <a:r>
              <a:rPr kumimoji="0" lang="en-US" sz="1100" i="0" u="none" strike="noStrike" kern="0" cap="none" normalizeH="0" noProof="0" dirty="0">
                <a:ln>
                  <a:noFill/>
                </a:ln>
                <a:effectLst/>
                <a:uLnTx/>
                <a:uFillTx/>
                <a:ea typeface="Segoe UI" pitchFamily="34" charset="0"/>
                <a:cs typeface="Segoe UI Semibold" panose="020B0702040204020203" pitchFamily="34" charset="0"/>
              </a:rPr>
              <a:t> M</a:t>
            </a:r>
            <a:endParaRPr kumimoji="0" lang="en-US" sz="1100" i="0" u="none" strike="noStrike" kern="0" cap="none" normalizeH="0" baseline="0" noProof="0" dirty="0">
              <a:ln>
                <a:noFill/>
              </a:ln>
              <a:effectLst/>
              <a:uLnTx/>
              <a:uFillTx/>
              <a:ea typeface="Segoe UI" pitchFamily="34" charset="0"/>
              <a:cs typeface="Segoe UI Semibold" panose="020B0702040204020203" pitchFamily="34" charset="0"/>
            </a:endParaRPr>
          </a:p>
        </p:txBody>
      </p:sp>
      <p:sp>
        <p:nvSpPr>
          <p:cNvPr id="46" name="10's"/>
          <p:cNvSpPr txBox="1"/>
          <p:nvPr/>
        </p:nvSpPr>
        <p:spPr>
          <a:xfrm>
            <a:off x="852826" y="5058510"/>
            <a:ext cx="346249"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buClrTx/>
              <a:buSzTx/>
              <a:buFontTx/>
              <a:buNone/>
              <a:tabLst/>
              <a:defRPr/>
            </a:pP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100 K</a:t>
            </a:r>
          </a:p>
        </p:txBody>
      </p:sp>
      <p:sp>
        <p:nvSpPr>
          <p:cNvPr id="47" name="10's"/>
          <p:cNvSpPr txBox="1"/>
          <p:nvPr/>
        </p:nvSpPr>
        <p:spPr>
          <a:xfrm>
            <a:off x="883283" y="3481985"/>
            <a:ext cx="315791"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buClrTx/>
              <a:buSzTx/>
              <a:buFontTx/>
              <a:buNone/>
              <a:tabLst/>
              <a:defRPr/>
            </a:pP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10</a:t>
            </a:r>
            <a:r>
              <a:rPr kumimoji="0" lang="en-US" sz="1100" i="0" u="none" strike="noStrike" kern="0" cap="none" normalizeH="0" noProof="0" dirty="0">
                <a:ln>
                  <a:noFill/>
                </a:ln>
                <a:effectLst/>
                <a:uLnTx/>
                <a:uFillTx/>
                <a:ea typeface="Segoe UI" pitchFamily="34" charset="0"/>
                <a:cs typeface="Segoe UI Semibold" panose="020B0702040204020203" pitchFamily="34" charset="0"/>
              </a:rPr>
              <a:t> M</a:t>
            </a:r>
            <a:endParaRPr kumimoji="0" lang="en-US" sz="1100" i="0" u="none" strike="noStrike" kern="0" cap="none" normalizeH="0" baseline="0" noProof="0" dirty="0">
              <a:ln>
                <a:noFill/>
              </a:ln>
              <a:effectLst/>
              <a:uLnTx/>
              <a:uFillTx/>
              <a:ea typeface="Segoe UI" pitchFamily="34" charset="0"/>
              <a:cs typeface="Segoe UI Semibold" panose="020B0702040204020203" pitchFamily="34" charset="0"/>
            </a:endParaRPr>
          </a:p>
        </p:txBody>
      </p:sp>
      <p:sp>
        <p:nvSpPr>
          <p:cNvPr id="51" name="10's"/>
          <p:cNvSpPr txBox="1"/>
          <p:nvPr/>
        </p:nvSpPr>
        <p:spPr>
          <a:xfrm>
            <a:off x="807942" y="2430969"/>
            <a:ext cx="391133"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buClrTx/>
              <a:buSzTx/>
              <a:buFontTx/>
              <a:buNone/>
              <a:tabLst/>
              <a:defRPr/>
            </a:pP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100</a:t>
            </a:r>
            <a:r>
              <a:rPr kumimoji="0" lang="en-US" sz="1100" i="0" u="none" strike="noStrike" kern="0" cap="none" normalizeH="0" noProof="0" dirty="0">
                <a:ln>
                  <a:noFill/>
                </a:ln>
                <a:effectLst/>
                <a:uLnTx/>
                <a:uFillTx/>
                <a:ea typeface="Segoe UI" pitchFamily="34" charset="0"/>
                <a:cs typeface="Segoe UI Semibold" panose="020B0702040204020203" pitchFamily="34" charset="0"/>
              </a:rPr>
              <a:t> M</a:t>
            </a:r>
            <a:endParaRPr kumimoji="0" lang="en-US" sz="1100" i="0" u="none" strike="noStrike" kern="0" cap="none" normalizeH="0" baseline="0" noProof="0" dirty="0">
              <a:ln>
                <a:noFill/>
              </a:ln>
              <a:effectLst/>
              <a:uLnTx/>
              <a:uFillTx/>
              <a:ea typeface="Segoe UI" pitchFamily="34" charset="0"/>
              <a:cs typeface="Segoe UI Semibold" panose="020B0702040204020203" pitchFamily="34" charset="0"/>
            </a:endParaRPr>
          </a:p>
        </p:txBody>
      </p:sp>
      <p:sp>
        <p:nvSpPr>
          <p:cNvPr id="82" name="TextBox 81"/>
          <p:cNvSpPr txBox="1"/>
          <p:nvPr/>
        </p:nvSpPr>
        <p:spPr>
          <a:xfrm>
            <a:off x="5876637" y="2031185"/>
            <a:ext cx="1460616" cy="1241608"/>
          </a:xfrm>
          <a:prstGeom prst="rect">
            <a:avLst/>
          </a:prstGeom>
          <a:noFill/>
        </p:spPr>
        <p:txBody>
          <a:bodyPr wrap="square" lIns="0" tIns="111880" rIns="0"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Specific feature </a:t>
            </a:r>
            <a:br>
              <a:rPr lang="en-US" sz="1100" kern="0" dirty="0"/>
            </a:br>
            <a:r>
              <a:rPr kumimoji="0" lang="en-US" sz="1100" b="0" i="0" u="none" strike="noStrike" kern="0" cap="none" spc="0" normalizeH="0" baseline="0" noProof="0" dirty="0">
                <a:ln>
                  <a:noFill/>
                </a:ln>
                <a:effectLst/>
                <a:uLnTx/>
                <a:uFillTx/>
              </a:rPr>
              <a:t>and performance feedback</a:t>
            </a:r>
          </a:p>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Application compatibility</a:t>
            </a:r>
            <a:br>
              <a:rPr kumimoji="0" lang="en-US" sz="1100" b="0" i="0" u="none" strike="noStrike" kern="0" cap="none" spc="0" normalizeH="0" baseline="0" noProof="0" dirty="0">
                <a:ln>
                  <a:noFill/>
                </a:ln>
                <a:effectLst/>
                <a:uLnTx/>
                <a:uFillTx/>
              </a:rPr>
            </a:br>
            <a:r>
              <a:rPr kumimoji="0" lang="en-US" sz="1100" b="0" i="0" u="none" strike="noStrike" kern="0" cap="none" spc="0" normalizeH="0" baseline="0" noProof="0" dirty="0">
                <a:ln>
                  <a:noFill/>
                </a:ln>
                <a:effectLst/>
                <a:uLnTx/>
                <a:uFillTx/>
              </a:rPr>
              <a:t>validation</a:t>
            </a:r>
          </a:p>
        </p:txBody>
      </p:sp>
      <p:sp>
        <p:nvSpPr>
          <p:cNvPr id="83" name="TextBox 82"/>
          <p:cNvSpPr txBox="1"/>
          <p:nvPr/>
        </p:nvSpPr>
        <p:spPr>
          <a:xfrm>
            <a:off x="8288304" y="2674019"/>
            <a:ext cx="2466533" cy="564499"/>
          </a:xfrm>
          <a:prstGeom prst="rect">
            <a:avLst/>
          </a:prstGeom>
          <a:noFill/>
        </p:spPr>
        <p:txBody>
          <a:bodyPr wrap="square" lIns="0" tIns="111880" rIns="0"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Deploy to all audiences, </a:t>
            </a:r>
            <a:br>
              <a:rPr kumimoji="0" lang="en-US" sz="1100" b="0" i="0" u="none" strike="noStrike" kern="0" cap="none" spc="0" normalizeH="0" baseline="0" noProof="0" dirty="0">
                <a:ln>
                  <a:noFill/>
                </a:ln>
                <a:effectLst/>
                <a:uLnTx/>
                <a:uFillTx/>
              </a:rPr>
            </a:br>
            <a:r>
              <a:rPr kumimoji="0" lang="en-US" sz="1100" b="0" i="0" u="none" strike="noStrike" kern="0" cap="none" spc="0" normalizeH="0" baseline="0" noProof="0" dirty="0">
                <a:ln>
                  <a:noFill/>
                </a:ln>
                <a:effectLst/>
                <a:uLnTx/>
                <a:uFillTx/>
              </a:rPr>
              <a:t>in waves to reduce risk</a:t>
            </a:r>
          </a:p>
        </p:txBody>
      </p:sp>
      <p:sp>
        <p:nvSpPr>
          <p:cNvPr id="84" name="TextBox 83"/>
          <p:cNvSpPr txBox="1"/>
          <p:nvPr/>
        </p:nvSpPr>
        <p:spPr>
          <a:xfrm>
            <a:off x="7266735" y="2181281"/>
            <a:ext cx="1157753" cy="1064636"/>
          </a:xfrm>
          <a:prstGeom prst="rect">
            <a:avLst/>
          </a:prstGeom>
          <a:noFill/>
        </p:spPr>
        <p:txBody>
          <a:bodyPr wrap="square" lIns="0" tIns="111880" rIns="0"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Deploy to pilot audiences </a:t>
            </a:r>
          </a:p>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Validate and prepare for broad deployment</a:t>
            </a:r>
          </a:p>
        </p:txBody>
      </p:sp>
      <p:sp>
        <p:nvSpPr>
          <p:cNvPr id="87" name="Right Arrow 86"/>
          <p:cNvSpPr/>
          <p:nvPr/>
        </p:nvSpPr>
        <p:spPr bwMode="auto">
          <a:xfrm>
            <a:off x="11035397" y="3020256"/>
            <a:ext cx="473024" cy="869984"/>
          </a:xfrm>
          <a:prstGeom prst="rightArrow">
            <a:avLst>
              <a:gd name="adj1" fmla="val 48607"/>
              <a:gd name="adj2"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p:cNvSpPr/>
          <p:nvPr/>
        </p:nvSpPr>
        <p:spPr bwMode="auto">
          <a:xfrm>
            <a:off x="6177325" y="3243101"/>
            <a:ext cx="1141423" cy="423427"/>
          </a:xfrm>
          <a:prstGeom prst="rect">
            <a:avLst/>
          </a:prstGeom>
          <a:solidFill>
            <a:schemeClr val="bg1">
              <a:lumMod val="65000"/>
            </a:schemeClr>
          </a:solidFill>
          <a:ln w="19050" cap="flat" cmpd="sng" algn="ctr">
            <a:noFill/>
            <a:prstDash val="sysDot"/>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Semibold" panose="020B0702040204020203" pitchFamily="34" charset="0"/>
              </a:rPr>
              <a:t>Evaluate</a:t>
            </a:r>
          </a:p>
        </p:txBody>
      </p:sp>
      <p:sp>
        <p:nvSpPr>
          <p:cNvPr id="89" name="Rectangle 88"/>
          <p:cNvSpPr/>
          <p:nvPr/>
        </p:nvSpPr>
        <p:spPr bwMode="auto">
          <a:xfrm>
            <a:off x="7328258" y="3243101"/>
            <a:ext cx="936128" cy="423427"/>
          </a:xfrm>
          <a:prstGeom prst="rect">
            <a:avLst/>
          </a:prstGeom>
          <a:solidFill>
            <a:srgbClr val="0078D7">
              <a:alpha val="78000"/>
            </a:srgbClr>
          </a:solidFill>
          <a:ln w="19050" cap="flat" cmpd="sng" algn="ctr">
            <a:noFill/>
            <a:prstDash val="sysDot"/>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a:ea typeface="Segoe UI" pitchFamily="34" charset="0"/>
                <a:cs typeface="Segoe UI Semibold" panose="020B0702040204020203" pitchFamily="34" charset="0"/>
              </a:rPr>
              <a:t>Pilot </a:t>
            </a:r>
          </a:p>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a:ea typeface="Segoe UI" pitchFamily="34" charset="0"/>
                <a:cs typeface="Segoe UI Semibold" panose="020B0702040204020203" pitchFamily="34" charset="0"/>
              </a:rPr>
              <a:t>(CB)</a:t>
            </a:r>
          </a:p>
        </p:txBody>
      </p:sp>
      <p:sp>
        <p:nvSpPr>
          <p:cNvPr id="90" name="Rectangle 89"/>
          <p:cNvSpPr/>
          <p:nvPr/>
        </p:nvSpPr>
        <p:spPr bwMode="auto">
          <a:xfrm>
            <a:off x="8273897" y="3243101"/>
            <a:ext cx="2480941" cy="42342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Deploy/Use (CBB)</a:t>
            </a:r>
          </a:p>
        </p:txBody>
      </p:sp>
      <p:sp>
        <p:nvSpPr>
          <p:cNvPr id="91" name="TextBox 90"/>
          <p:cNvSpPr txBox="1"/>
          <p:nvPr/>
        </p:nvSpPr>
        <p:spPr>
          <a:xfrm>
            <a:off x="6087549" y="3632332"/>
            <a:ext cx="1231199" cy="779943"/>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200" b="0" i="0" u="none" strike="noStrike" kern="0" cap="none" spc="0" normalizeH="0" baseline="0" noProof="0" dirty="0">
                <a:ln>
                  <a:noFill/>
                </a:ln>
                <a:effectLst/>
                <a:uLnTx/>
                <a:uFillTx/>
              </a:rPr>
              <a:t>6+ months </a:t>
            </a:r>
            <a:br>
              <a:rPr kumimoji="0" lang="en-US" sz="1200" b="0" i="0" u="none" strike="noStrike" kern="0" cap="none" spc="0" normalizeH="0" baseline="0" noProof="0" dirty="0">
                <a:ln>
                  <a:noFill/>
                </a:ln>
                <a:effectLst/>
                <a:uLnTx/>
                <a:uFillTx/>
              </a:rPr>
            </a:br>
            <a:r>
              <a:rPr kumimoji="0" lang="en-US" sz="1200" b="0" i="0" u="none" strike="noStrike" kern="0" cap="none" spc="0" normalizeH="0" baseline="0" noProof="0" dirty="0">
                <a:ln>
                  <a:noFill/>
                </a:ln>
                <a:effectLst/>
                <a:uLnTx/>
                <a:uFillTx/>
              </a:rPr>
              <a:t>of active development</a:t>
            </a:r>
          </a:p>
        </p:txBody>
      </p:sp>
      <p:sp>
        <p:nvSpPr>
          <p:cNvPr id="92" name="TextBox 91"/>
          <p:cNvSpPr txBox="1"/>
          <p:nvPr/>
        </p:nvSpPr>
        <p:spPr>
          <a:xfrm>
            <a:off x="7318748" y="3713761"/>
            <a:ext cx="1295927" cy="410611"/>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200" b="0" i="0" u="none" strike="noStrike" kern="0" cap="none" spc="0" normalizeH="0" baseline="0" noProof="0" dirty="0">
                <a:ln>
                  <a:noFill/>
                </a:ln>
                <a:effectLst/>
                <a:uLnTx/>
                <a:uFillTx/>
              </a:rPr>
              <a:t>~4 months </a:t>
            </a:r>
          </a:p>
        </p:txBody>
      </p:sp>
      <p:sp>
        <p:nvSpPr>
          <p:cNvPr id="93" name="TextBox 92"/>
          <p:cNvSpPr txBox="1"/>
          <p:nvPr/>
        </p:nvSpPr>
        <p:spPr>
          <a:xfrm>
            <a:off x="8241694" y="3713760"/>
            <a:ext cx="2288090" cy="410611"/>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200" b="0" i="0" u="none" strike="noStrike" kern="0" cap="none" spc="0" normalizeH="0" baseline="0" noProof="0" dirty="0">
                <a:ln>
                  <a:noFill/>
                </a:ln>
                <a:effectLst/>
                <a:uLnTx/>
                <a:uFillTx/>
              </a:rPr>
              <a:t>12+ months </a:t>
            </a:r>
          </a:p>
        </p:txBody>
      </p:sp>
      <p:sp>
        <p:nvSpPr>
          <p:cNvPr id="95" name="TextBox 94"/>
          <p:cNvSpPr txBox="1"/>
          <p:nvPr/>
        </p:nvSpPr>
        <p:spPr>
          <a:xfrm>
            <a:off x="7058388" y="4146345"/>
            <a:ext cx="3766833" cy="395222"/>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16+ months to validate, deploy, and use each release</a:t>
            </a:r>
          </a:p>
        </p:txBody>
      </p:sp>
      <p:sp>
        <p:nvSpPr>
          <p:cNvPr id="96" name="Diamond 95"/>
          <p:cNvSpPr/>
          <p:nvPr/>
        </p:nvSpPr>
        <p:spPr bwMode="auto">
          <a:xfrm>
            <a:off x="7143428" y="3238963"/>
            <a:ext cx="354525" cy="423427"/>
          </a:xfrm>
          <a:prstGeom prst="diamond">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p:cNvSpPr/>
          <p:nvPr/>
        </p:nvSpPr>
        <p:spPr bwMode="auto">
          <a:xfrm>
            <a:off x="10754838" y="3241209"/>
            <a:ext cx="502137" cy="427208"/>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Grace</a:t>
            </a:r>
          </a:p>
        </p:txBody>
      </p:sp>
      <p:grpSp>
        <p:nvGrpSpPr>
          <p:cNvPr id="98" name="Group 97"/>
          <p:cNvGrpSpPr/>
          <p:nvPr/>
        </p:nvGrpSpPr>
        <p:grpSpPr>
          <a:xfrm>
            <a:off x="7343600" y="4472823"/>
            <a:ext cx="4566983" cy="753711"/>
            <a:chOff x="3073026" y="6225231"/>
            <a:chExt cx="9491354" cy="662663"/>
          </a:xfrm>
        </p:grpSpPr>
        <p:sp>
          <p:nvSpPr>
            <p:cNvPr id="108" name="Right Arrow 107"/>
            <p:cNvSpPr/>
            <p:nvPr/>
          </p:nvSpPr>
          <p:spPr bwMode="auto">
            <a:xfrm>
              <a:off x="11343310" y="6225231"/>
              <a:ext cx="1221070" cy="662663"/>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3073026" y="6362964"/>
              <a:ext cx="2522710" cy="372277"/>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Evaluate</a:t>
              </a:r>
            </a:p>
          </p:txBody>
        </p:sp>
        <p:sp>
          <p:nvSpPr>
            <p:cNvPr id="111" name="Rectangle 110"/>
            <p:cNvSpPr/>
            <p:nvPr/>
          </p:nvSpPr>
          <p:spPr bwMode="auto">
            <a:xfrm>
              <a:off x="5615187" y="6362964"/>
              <a:ext cx="1473588" cy="37227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Pilot</a:t>
              </a:r>
            </a:p>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(CB)</a:t>
              </a:r>
            </a:p>
          </p:txBody>
        </p:sp>
        <p:sp>
          <p:nvSpPr>
            <p:cNvPr id="113" name="Rectangle 112"/>
            <p:cNvSpPr/>
            <p:nvPr/>
          </p:nvSpPr>
          <p:spPr bwMode="auto">
            <a:xfrm>
              <a:off x="7088775" y="6362964"/>
              <a:ext cx="5161555" cy="37227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Deploy/Use </a:t>
              </a:r>
              <a:r>
                <a:rPr lang="en-US" sz="1400" kern="0" dirty="0">
                  <a:solidFill>
                    <a:srgbClr val="FFFFFF"/>
                  </a:solidFill>
                  <a:latin typeface="Segoe UI"/>
                  <a:ea typeface="Segoe UI" pitchFamily="34" charset="0"/>
                  <a:cs typeface="Segoe UI" pitchFamily="34" charset="0"/>
                </a:rPr>
                <a:t>(CBB)</a:t>
              </a:r>
              <a:endPar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99" name="Diamond 98"/>
          <p:cNvSpPr/>
          <p:nvPr/>
        </p:nvSpPr>
        <p:spPr bwMode="auto">
          <a:xfrm>
            <a:off x="8395345" y="4637966"/>
            <a:ext cx="354525" cy="423427"/>
          </a:xfrm>
          <a:prstGeom prst="diamond">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extBox 99"/>
          <p:cNvSpPr txBox="1"/>
          <p:nvPr/>
        </p:nvSpPr>
        <p:spPr>
          <a:xfrm>
            <a:off x="9693670" y="6141517"/>
            <a:ext cx="2165584" cy="564499"/>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Only 2 CBB versions in active support at one time</a:t>
            </a:r>
          </a:p>
        </p:txBody>
      </p:sp>
      <p:sp>
        <p:nvSpPr>
          <p:cNvPr id="101" name="TextBox 100"/>
          <p:cNvSpPr txBox="1"/>
          <p:nvPr/>
        </p:nvSpPr>
        <p:spPr>
          <a:xfrm>
            <a:off x="10666099" y="3574937"/>
            <a:ext cx="684826" cy="595277"/>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200" b="0" i="0" u="none" strike="noStrike" kern="0" cap="none" spc="0" normalizeH="0" baseline="0" noProof="0" dirty="0">
                <a:ln>
                  <a:noFill/>
                </a:ln>
                <a:effectLst/>
                <a:uLnTx/>
                <a:uFillTx/>
              </a:rPr>
              <a:t>60 days</a:t>
            </a:r>
          </a:p>
        </p:txBody>
      </p:sp>
      <p:grpSp>
        <p:nvGrpSpPr>
          <p:cNvPr id="102" name="Group 101"/>
          <p:cNvGrpSpPr/>
          <p:nvPr/>
        </p:nvGrpSpPr>
        <p:grpSpPr>
          <a:xfrm>
            <a:off x="8760486" y="5338823"/>
            <a:ext cx="3144930" cy="790778"/>
            <a:chOff x="3219925" y="6192643"/>
            <a:chExt cx="6535968" cy="695252"/>
          </a:xfrm>
        </p:grpSpPr>
        <p:sp>
          <p:nvSpPr>
            <p:cNvPr id="104" name="Right Arrow 103"/>
            <p:cNvSpPr/>
            <p:nvPr/>
          </p:nvSpPr>
          <p:spPr bwMode="auto">
            <a:xfrm>
              <a:off x="8534822" y="6192643"/>
              <a:ext cx="1221071" cy="695252"/>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3219925" y="6362964"/>
              <a:ext cx="2394581" cy="372277"/>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Evaluate</a:t>
              </a:r>
            </a:p>
          </p:txBody>
        </p:sp>
        <p:sp>
          <p:nvSpPr>
            <p:cNvPr id="107" name="Rectangle 106"/>
            <p:cNvSpPr/>
            <p:nvPr/>
          </p:nvSpPr>
          <p:spPr bwMode="auto">
            <a:xfrm>
              <a:off x="7323519" y="6362964"/>
              <a:ext cx="2085475" cy="37227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Deploy/Use</a:t>
              </a:r>
            </a:p>
            <a:p>
              <a:pPr marL="0" marR="0" lvl="0" indent="0" algn="ctr" defTabSz="932293" eaLnBrk="1" fontAlgn="base" latinLnBrk="0" hangingPunct="1">
                <a:buClrTx/>
                <a:buSzTx/>
                <a:buFontTx/>
                <a:buNone/>
                <a:tabLst/>
                <a:defRPr/>
              </a:pPr>
              <a:r>
                <a:rPr lang="en-US" sz="1400" kern="0" dirty="0">
                  <a:solidFill>
                    <a:srgbClr val="FFFFFF"/>
                  </a:solidFill>
                  <a:latin typeface="Segoe UI"/>
                  <a:ea typeface="Segoe UI" pitchFamily="34" charset="0"/>
                  <a:cs typeface="Segoe UI" pitchFamily="34" charset="0"/>
                </a:rPr>
                <a:t>(CBB)</a:t>
              </a:r>
              <a:endPar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6" name="Rectangle 105"/>
            <p:cNvSpPr/>
            <p:nvPr/>
          </p:nvSpPr>
          <p:spPr bwMode="auto">
            <a:xfrm>
              <a:off x="5615190" y="6362964"/>
              <a:ext cx="1708329" cy="37227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Pilot</a:t>
              </a:r>
            </a:p>
            <a:p>
              <a:pPr marL="0" marR="0" lvl="0" indent="0" algn="ctr" defTabSz="932293" eaLnBrk="1" fontAlgn="base" latinLnBrk="0" hangingPunct="1">
                <a:buClrTx/>
                <a:buSzTx/>
                <a:buFontTx/>
                <a:buNone/>
                <a:tabLst/>
                <a:defRPr/>
              </a:pPr>
              <a:r>
                <a:rPr lang="en-US" sz="1400" kern="0" dirty="0">
                  <a:solidFill>
                    <a:srgbClr val="FFFFFF"/>
                  </a:solidFill>
                  <a:latin typeface="Segoe UI"/>
                  <a:ea typeface="Segoe UI" pitchFamily="34" charset="0"/>
                  <a:cs typeface="Segoe UI" pitchFamily="34" charset="0"/>
                </a:rPr>
                <a:t>(CB)</a:t>
              </a:r>
              <a:endPar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03" name="Diamond 102"/>
          <p:cNvSpPr/>
          <p:nvPr/>
        </p:nvSpPr>
        <p:spPr bwMode="auto">
          <a:xfrm>
            <a:off x="9698501" y="5527698"/>
            <a:ext cx="354525" cy="423427"/>
          </a:xfrm>
          <a:prstGeom prst="diamond">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p:nvGrpSpPr>
        <p:grpSpPr>
          <a:xfrm>
            <a:off x="6075933" y="5770239"/>
            <a:ext cx="2589660" cy="815541"/>
            <a:chOff x="8905077" y="1820435"/>
            <a:chExt cx="2671724" cy="827788"/>
          </a:xfrm>
        </p:grpSpPr>
        <p:sp>
          <p:nvSpPr>
            <p:cNvPr id="81" name="TextBox 80"/>
            <p:cNvSpPr txBox="1"/>
            <p:nvPr/>
          </p:nvSpPr>
          <p:spPr>
            <a:xfrm>
              <a:off x="9193123" y="1820435"/>
              <a:ext cx="2366872" cy="572976"/>
            </a:xfrm>
            <a:prstGeom prst="rect">
              <a:avLst/>
            </a:prstGeom>
            <a:noFill/>
          </p:spPr>
          <p:txBody>
            <a:bodyPr wrap="square" lIns="139851" tIns="111880" rIns="139851" bIns="111880" rtlCol="0" anchor="ctr">
              <a:spAutoFit/>
            </a:bodyPr>
            <a:lstStyle/>
            <a:p>
              <a:pPr defTabSz="932215">
                <a:defRPr/>
              </a:pPr>
              <a:r>
                <a:rPr lang="en-US" sz="1100" kern="0" dirty="0">
                  <a:solidFill>
                    <a:schemeClr val="bg1">
                      <a:lumMod val="50000"/>
                    </a:schemeClr>
                  </a:solidFill>
                  <a:latin typeface="Segoe UI Semibold" panose="020B0702040204020203" pitchFamily="34" charset="0"/>
                  <a:cs typeface="Segoe UI Semibold" panose="020B0702040204020203" pitchFamily="34" charset="0"/>
                </a:rPr>
                <a:t>Windows Insider Preview Branch</a:t>
              </a:r>
            </a:p>
          </p:txBody>
        </p:sp>
        <p:sp>
          <p:nvSpPr>
            <p:cNvPr id="85" name="TextBox 84"/>
            <p:cNvSpPr txBox="1"/>
            <p:nvPr/>
          </p:nvSpPr>
          <p:spPr>
            <a:xfrm>
              <a:off x="9190037" y="2250189"/>
              <a:ext cx="2386764" cy="398034"/>
            </a:xfrm>
            <a:prstGeom prst="rect">
              <a:avLst/>
            </a:prstGeom>
            <a:noFill/>
          </p:spPr>
          <p:txBody>
            <a:bodyPr wrap="square" lIns="139851" tIns="111880" rIns="139851" bIns="111880" rtlCol="0" anchor="ctr">
              <a:spAutoFit/>
            </a:bodyPr>
            <a:lstStyle/>
            <a:p>
              <a:pPr defTabSz="932215">
                <a:defRPr/>
              </a:pPr>
              <a:r>
                <a:rPr lang="en-US" sz="1100" kern="0" spc="-30" dirty="0">
                  <a:solidFill>
                    <a:srgbClr val="B4009E"/>
                  </a:solidFill>
                  <a:latin typeface="Segoe UI Semibold" panose="020B0702040204020203" pitchFamily="34" charset="0"/>
                  <a:cs typeface="Segoe UI Semibold" panose="020B0702040204020203" pitchFamily="34" charset="0"/>
                </a:rPr>
                <a:t>New Windows 10 Releases</a:t>
              </a:r>
            </a:p>
          </p:txBody>
        </p:sp>
        <p:sp>
          <p:nvSpPr>
            <p:cNvPr id="114" name="Diamond 113"/>
            <p:cNvSpPr/>
            <p:nvPr/>
          </p:nvSpPr>
          <p:spPr bwMode="auto">
            <a:xfrm>
              <a:off x="9037637" y="2295808"/>
              <a:ext cx="228600" cy="270177"/>
            </a:xfrm>
            <a:prstGeom prst="diamond">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026103" y="2008242"/>
              <a:ext cx="212226" cy="216477"/>
            </a:xfrm>
            <a:prstGeom prst="rect">
              <a:avLst/>
            </a:prstGeom>
            <a:solidFill>
              <a:schemeClr val="bg1">
                <a:lumMod val="65000"/>
              </a:schemeClr>
            </a:solidFill>
            <a:ln w="19050" cap="flat" cmpd="sng" algn="ctr">
              <a:noFill/>
              <a:prstDash val="sysDot"/>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Semibold" panose="020B0702040204020203" pitchFamily="34" charset="0"/>
              </a:endParaRPr>
            </a:p>
          </p:txBody>
        </p:sp>
        <p:sp>
          <p:nvSpPr>
            <p:cNvPr id="3" name="Rectangle 2"/>
            <p:cNvSpPr/>
            <p:nvPr/>
          </p:nvSpPr>
          <p:spPr bwMode="auto">
            <a:xfrm>
              <a:off x="8905077" y="1924770"/>
              <a:ext cx="2570960" cy="668923"/>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4" name="Right Brace 93"/>
          <p:cNvSpPr/>
          <p:nvPr/>
        </p:nvSpPr>
        <p:spPr>
          <a:xfrm rot="5400000">
            <a:off x="8768259" y="2484359"/>
            <a:ext cx="312010" cy="3211038"/>
          </a:xfrm>
          <a:prstGeom prst="rightBrace">
            <a:avLst>
              <a:gd name="adj1" fmla="val 30324"/>
              <a:gd name="adj2" fmla="val 50175"/>
            </a:avLst>
          </a:prstGeom>
          <a:noFill/>
          <a:ln w="6350" cap="flat" cmpd="sng" algn="ctr">
            <a:solidFill>
              <a:srgbClr val="FFFFFF">
                <a:lumMod val="75000"/>
              </a:srgbClr>
            </a:solidFill>
            <a:prstDash val="solid"/>
            <a:headEnd type="none"/>
            <a:tailEnd type="none"/>
          </a:ln>
          <a:effectLst/>
        </p:spPr>
        <p:txBody>
          <a:bodyPr rtlCol="0" anchor="ctr"/>
          <a:lstStyle/>
          <a:p>
            <a:pPr marL="0" marR="0" lvl="0" indent="0" algn="ctr" defTabSz="932563" eaLnBrk="1" fontAlgn="auto" latinLnBrk="0" hangingPunct="1">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77" name="TextBox 76"/>
          <p:cNvSpPr txBox="1"/>
          <p:nvPr/>
        </p:nvSpPr>
        <p:spPr>
          <a:xfrm>
            <a:off x="6183255" y="4676562"/>
            <a:ext cx="1231199" cy="564499"/>
          </a:xfrm>
          <a:prstGeom prst="rect">
            <a:avLst/>
          </a:prstGeom>
          <a:noFill/>
        </p:spPr>
        <p:txBody>
          <a:bodyPr wrap="square" lIns="139851" tIns="111880" rIns="139851" bIns="111880" rtlCol="0">
            <a:spAutoFit/>
          </a:bodyPr>
          <a:lstStyle/>
          <a:p>
            <a:pPr marL="0" marR="0" lvl="0" indent="0" algn="ctr" defTabSz="932215" eaLnBrk="1" fontAlgn="auto" latinLnBrk="0" hangingPunct="1">
              <a:buClrTx/>
              <a:buSzTx/>
              <a:buFontTx/>
              <a:buNone/>
              <a:tabLst/>
              <a:defRPr/>
            </a:pPr>
            <a:r>
              <a:rPr kumimoji="0" lang="en-US" sz="1100" b="0" i="0" u="none" strike="noStrike" kern="0" cap="none" spc="0" normalizeH="0" baseline="0" noProof="0" dirty="0">
                <a:ln>
                  <a:noFill/>
                </a:ln>
                <a:effectLst/>
                <a:uLnTx/>
                <a:uFillTx/>
              </a:rPr>
              <a:t>The process repeats…</a:t>
            </a:r>
          </a:p>
        </p:txBody>
      </p:sp>
      <p:sp>
        <p:nvSpPr>
          <p:cNvPr id="74" name="Rectangle 73"/>
          <p:cNvSpPr/>
          <p:nvPr/>
        </p:nvSpPr>
        <p:spPr bwMode="auto">
          <a:xfrm>
            <a:off x="5958016" y="1476376"/>
            <a:ext cx="6021260" cy="5181573"/>
          </a:xfrm>
          <a:prstGeom prst="rect">
            <a:avLst/>
          </a:pr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endParaRPr lang="en-US" b="1" dirty="0">
              <a:solidFill>
                <a:srgbClr val="505050"/>
              </a:solidFill>
              <a:ea typeface="Segoe UI" pitchFamily="34" charset="0"/>
              <a:cs typeface="Segoe UI" pitchFamily="34" charset="0"/>
            </a:endParaRPr>
          </a:p>
        </p:txBody>
      </p:sp>
      <p:sp>
        <p:nvSpPr>
          <p:cNvPr id="4" name="Rectangle 3"/>
          <p:cNvSpPr/>
          <p:nvPr/>
        </p:nvSpPr>
        <p:spPr>
          <a:xfrm>
            <a:off x="457200" y="1069375"/>
            <a:ext cx="5317881" cy="369332"/>
          </a:xfrm>
          <a:prstGeom prst="rect">
            <a:avLst/>
          </a:prstGeom>
        </p:spPr>
        <p:txBody>
          <a:bodyPr wrap="square">
            <a:spAutoFit/>
          </a:bodyPr>
          <a:lstStyle/>
          <a:p>
            <a:pPr algn="ctr" defTabSz="932472" fontAlgn="base"/>
            <a:r>
              <a:rPr lang="en-US" b="1" dirty="0">
                <a:ea typeface="Segoe UI" pitchFamily="34" charset="0"/>
                <a:cs typeface="Segoe UI" pitchFamily="34" charset="0"/>
              </a:rPr>
              <a:t>Windows 10 Development/Deployment Rings</a:t>
            </a:r>
          </a:p>
        </p:txBody>
      </p:sp>
      <p:sp>
        <p:nvSpPr>
          <p:cNvPr id="7" name="Rectangle 6"/>
          <p:cNvSpPr/>
          <p:nvPr/>
        </p:nvSpPr>
        <p:spPr>
          <a:xfrm>
            <a:off x="5957642" y="1069375"/>
            <a:ext cx="6021634" cy="369332"/>
          </a:xfrm>
          <a:prstGeom prst="rect">
            <a:avLst/>
          </a:prstGeom>
        </p:spPr>
        <p:txBody>
          <a:bodyPr wrap="square">
            <a:spAutoFit/>
          </a:bodyPr>
          <a:lstStyle/>
          <a:p>
            <a:pPr lvl="0" algn="ctr" defTabSz="932472" fontAlgn="base"/>
            <a:r>
              <a:rPr lang="en-US" b="1" dirty="0">
                <a:solidFill>
                  <a:srgbClr val="505050"/>
                </a:solidFill>
                <a:ea typeface="Segoe UI" pitchFamily="34" charset="0"/>
                <a:cs typeface="Segoe UI" pitchFamily="34" charset="0"/>
              </a:rPr>
              <a:t>Deployment of Windows 10 Releases Over Time</a:t>
            </a:r>
          </a:p>
        </p:txBody>
      </p:sp>
    </p:spTree>
    <p:extLst>
      <p:ext uri="{BB962C8B-B14F-4D97-AF65-F5344CB8AC3E}">
        <p14:creationId xmlns:p14="http://schemas.microsoft.com/office/powerpoint/2010/main" val="37329643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ct 3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2" name="think-cell Slide" r:id="rId5" imgW="378" imgH="379" progId="TCLayout.ActiveDocument.1">
                  <p:embed/>
                </p:oleObj>
              </mc:Choice>
              <mc:Fallback>
                <p:oleObj name="think-cell Slide" r:id="rId5" imgW="378" imgH="379" progId="TCLayout.ActiveDocument.1">
                  <p:embed/>
                  <p:pic>
                    <p:nvPicPr>
                      <p:cNvPr id="33" name="Object 3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Customer/partner deployment by “rings”</a:t>
            </a:r>
            <a:endParaRPr lang="en-US" dirty="0"/>
          </a:p>
        </p:txBody>
      </p:sp>
      <p:sp>
        <p:nvSpPr>
          <p:cNvPr id="3" name="Freeform: Shape 109"/>
          <p:cNvSpPr/>
          <p:nvPr/>
        </p:nvSpPr>
        <p:spPr bwMode="auto">
          <a:xfrm>
            <a:off x="13836456" y="1043164"/>
            <a:ext cx="4738454" cy="4728695"/>
          </a:xfrm>
          <a:custGeom>
            <a:avLst/>
            <a:gdLst>
              <a:gd name="connsiteX0" fmla="*/ 9758 w 4738454"/>
              <a:gd name="connsiteY0" fmla="*/ 0 h 4728695"/>
              <a:gd name="connsiteX1" fmla="*/ 4732301 w 4738454"/>
              <a:gd name="connsiteY1" fmla="*/ 4485358 h 4728695"/>
              <a:gd name="connsiteX2" fmla="*/ 4738454 w 4738454"/>
              <a:gd name="connsiteY2" fmla="*/ 4728695 h 4728695"/>
              <a:gd name="connsiteX3" fmla="*/ 0 w 4738454"/>
              <a:gd name="connsiteY3" fmla="*/ 4728695 h 4728695"/>
              <a:gd name="connsiteX4" fmla="*/ 0 w 4738454"/>
              <a:gd name="connsiteY4" fmla="*/ 247 h 472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8454" h="4728695">
                <a:moveTo>
                  <a:pt x="9758" y="0"/>
                </a:moveTo>
                <a:cubicBezTo>
                  <a:pt x="2539733" y="0"/>
                  <a:pt x="4605652" y="1986858"/>
                  <a:pt x="4732301" y="4485358"/>
                </a:cubicBezTo>
                <a:lnTo>
                  <a:pt x="4738454" y="4728695"/>
                </a:lnTo>
                <a:lnTo>
                  <a:pt x="0" y="4728695"/>
                </a:lnTo>
                <a:lnTo>
                  <a:pt x="0" y="247"/>
                </a:lnTo>
                <a:close/>
              </a:path>
            </a:pathLst>
          </a:custGeom>
          <a:solidFill>
            <a:srgbClr val="005AA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 name="Freeform: Shape 111"/>
          <p:cNvSpPr/>
          <p:nvPr/>
        </p:nvSpPr>
        <p:spPr bwMode="auto">
          <a:xfrm>
            <a:off x="13836453" y="1502068"/>
            <a:ext cx="4280006" cy="4270247"/>
          </a:xfrm>
          <a:custGeom>
            <a:avLst/>
            <a:gdLst>
              <a:gd name="connsiteX0" fmla="*/ 9758 w 4280006"/>
              <a:gd name="connsiteY0" fmla="*/ 0 h 4270247"/>
              <a:gd name="connsiteX1" fmla="*/ 4274450 w 4280006"/>
              <a:gd name="connsiteY1" fmla="*/ 4050502 h 4270247"/>
              <a:gd name="connsiteX2" fmla="*/ 4280006 w 4280006"/>
              <a:gd name="connsiteY2" fmla="*/ 4270247 h 4270247"/>
              <a:gd name="connsiteX3" fmla="*/ 0 w 4280006"/>
              <a:gd name="connsiteY3" fmla="*/ 4270247 h 4270247"/>
              <a:gd name="connsiteX4" fmla="*/ 0 w 4280006"/>
              <a:gd name="connsiteY4" fmla="*/ 247 h 427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0006" h="4270247">
                <a:moveTo>
                  <a:pt x="9758" y="0"/>
                </a:moveTo>
                <a:cubicBezTo>
                  <a:pt x="2294451" y="0"/>
                  <a:pt x="4160079" y="1794231"/>
                  <a:pt x="4274450" y="4050502"/>
                </a:cubicBezTo>
                <a:lnTo>
                  <a:pt x="4280006" y="4270247"/>
                </a:lnTo>
                <a:lnTo>
                  <a:pt x="0" y="4270247"/>
                </a:lnTo>
                <a:lnTo>
                  <a:pt x="0" y="247"/>
                </a:lnTo>
                <a:close/>
              </a:path>
            </a:pathLst>
          </a:custGeom>
          <a:solidFill>
            <a:srgbClr val="005AA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5" name="Freeform: Shape 118"/>
          <p:cNvSpPr/>
          <p:nvPr/>
        </p:nvSpPr>
        <p:spPr bwMode="auto">
          <a:xfrm>
            <a:off x="13836456" y="1958812"/>
            <a:ext cx="3822806" cy="3813047"/>
          </a:xfrm>
          <a:custGeom>
            <a:avLst/>
            <a:gdLst>
              <a:gd name="connsiteX0" fmla="*/ 9758 w 3822806"/>
              <a:gd name="connsiteY0" fmla="*/ 0 h 3813047"/>
              <a:gd name="connsiteX1" fmla="*/ 3817845 w 3822806"/>
              <a:gd name="connsiteY1" fmla="*/ 3616829 h 3813047"/>
              <a:gd name="connsiteX2" fmla="*/ 3822806 w 3822806"/>
              <a:gd name="connsiteY2" fmla="*/ 3813047 h 3813047"/>
              <a:gd name="connsiteX3" fmla="*/ 0 w 3822806"/>
              <a:gd name="connsiteY3" fmla="*/ 3813047 h 3813047"/>
              <a:gd name="connsiteX4" fmla="*/ 0 w 3822806"/>
              <a:gd name="connsiteY4" fmla="*/ 247 h 381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806" h="3813047">
                <a:moveTo>
                  <a:pt x="9758" y="0"/>
                </a:moveTo>
                <a:cubicBezTo>
                  <a:pt x="2049837" y="0"/>
                  <a:pt x="3715719" y="1602130"/>
                  <a:pt x="3817845" y="3616829"/>
                </a:cubicBezTo>
                <a:lnTo>
                  <a:pt x="3822806" y="3813047"/>
                </a:lnTo>
                <a:lnTo>
                  <a:pt x="0" y="3813047"/>
                </a:lnTo>
                <a:lnTo>
                  <a:pt x="0" y="247"/>
                </a:lnTo>
                <a:close/>
              </a:path>
            </a:pathLst>
          </a:custGeom>
          <a:solidFill>
            <a:srgbClr val="005AA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6" name="Freeform: Shape 120"/>
          <p:cNvSpPr/>
          <p:nvPr/>
        </p:nvSpPr>
        <p:spPr bwMode="auto">
          <a:xfrm>
            <a:off x="13836456" y="2416012"/>
            <a:ext cx="3365606" cy="3355847"/>
          </a:xfrm>
          <a:custGeom>
            <a:avLst/>
            <a:gdLst>
              <a:gd name="connsiteX0" fmla="*/ 9758 w 3365606"/>
              <a:gd name="connsiteY0" fmla="*/ 0 h 3355847"/>
              <a:gd name="connsiteX1" fmla="*/ 3348280 w 3365606"/>
              <a:gd name="connsiteY1" fmla="*/ 3012732 h 3355847"/>
              <a:gd name="connsiteX2" fmla="*/ 3365606 w 3365606"/>
              <a:gd name="connsiteY2" fmla="*/ 3355847 h 3355847"/>
              <a:gd name="connsiteX3" fmla="*/ 0 w 3365606"/>
              <a:gd name="connsiteY3" fmla="*/ 3355847 h 3355847"/>
              <a:gd name="connsiteX4" fmla="*/ 0 w 3365606"/>
              <a:gd name="connsiteY4" fmla="*/ 493 h 3355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06" h="3355847">
                <a:moveTo>
                  <a:pt x="9758" y="0"/>
                </a:moveTo>
                <a:cubicBezTo>
                  <a:pt x="1747306" y="0"/>
                  <a:pt x="3176427" y="1320525"/>
                  <a:pt x="3348280" y="3012732"/>
                </a:cubicBezTo>
                <a:lnTo>
                  <a:pt x="3365606" y="3355847"/>
                </a:lnTo>
                <a:lnTo>
                  <a:pt x="0" y="3355847"/>
                </a:lnTo>
                <a:lnTo>
                  <a:pt x="0" y="493"/>
                </a:lnTo>
                <a:close/>
              </a:path>
            </a:pathLst>
          </a:custGeom>
          <a:solidFill>
            <a:srgbClr val="005AA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7" name="Freeform: Shape 122"/>
          <p:cNvSpPr/>
          <p:nvPr/>
        </p:nvSpPr>
        <p:spPr bwMode="auto">
          <a:xfrm>
            <a:off x="13836456" y="2873212"/>
            <a:ext cx="2908406" cy="2898647"/>
          </a:xfrm>
          <a:custGeom>
            <a:avLst/>
            <a:gdLst>
              <a:gd name="connsiteX0" fmla="*/ 9758 w 2908406"/>
              <a:gd name="connsiteY0" fmla="*/ 0 h 2898647"/>
              <a:gd name="connsiteX1" fmla="*/ 2893441 w 2908406"/>
              <a:gd name="connsiteY1" fmla="*/ 2602278 h 2898647"/>
              <a:gd name="connsiteX2" fmla="*/ 2908406 w 2908406"/>
              <a:gd name="connsiteY2" fmla="*/ 2898647 h 2898647"/>
              <a:gd name="connsiteX3" fmla="*/ 0 w 2908406"/>
              <a:gd name="connsiteY3" fmla="*/ 2898647 h 2898647"/>
              <a:gd name="connsiteX4" fmla="*/ 0 w 2908406"/>
              <a:gd name="connsiteY4" fmla="*/ 493 h 2898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406" h="2898647">
                <a:moveTo>
                  <a:pt x="9758" y="0"/>
                </a:moveTo>
                <a:cubicBezTo>
                  <a:pt x="1510582" y="0"/>
                  <a:pt x="2745001" y="1140618"/>
                  <a:pt x="2893441" y="2602278"/>
                </a:cubicBezTo>
                <a:lnTo>
                  <a:pt x="2908406" y="2898647"/>
                </a:lnTo>
                <a:lnTo>
                  <a:pt x="0" y="2898647"/>
                </a:lnTo>
                <a:lnTo>
                  <a:pt x="0" y="493"/>
                </a:lnTo>
                <a:close/>
              </a:path>
            </a:pathLst>
          </a:custGeom>
          <a:solidFill>
            <a:srgbClr val="0078D7"/>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124"/>
          <p:cNvSpPr/>
          <p:nvPr/>
        </p:nvSpPr>
        <p:spPr bwMode="auto">
          <a:xfrm>
            <a:off x="13836456" y="3346221"/>
            <a:ext cx="2451206" cy="2441447"/>
          </a:xfrm>
          <a:custGeom>
            <a:avLst/>
            <a:gdLst>
              <a:gd name="connsiteX0" fmla="*/ 9758 w 2451206"/>
              <a:gd name="connsiteY0" fmla="*/ 0 h 2441447"/>
              <a:gd name="connsiteX1" fmla="*/ 2438601 w 2451206"/>
              <a:gd name="connsiteY1" fmla="*/ 2191825 h 2441447"/>
              <a:gd name="connsiteX2" fmla="*/ 2451206 w 2451206"/>
              <a:gd name="connsiteY2" fmla="*/ 2441447 h 2441447"/>
              <a:gd name="connsiteX3" fmla="*/ 0 w 2451206"/>
              <a:gd name="connsiteY3" fmla="*/ 2441447 h 2441447"/>
              <a:gd name="connsiteX4" fmla="*/ 0 w 2451206"/>
              <a:gd name="connsiteY4" fmla="*/ 493 h 244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206" h="2441447">
                <a:moveTo>
                  <a:pt x="9758" y="0"/>
                </a:moveTo>
                <a:cubicBezTo>
                  <a:pt x="1273859" y="0"/>
                  <a:pt x="2313575" y="960710"/>
                  <a:pt x="2438601" y="2191825"/>
                </a:cubicBezTo>
                <a:lnTo>
                  <a:pt x="2451206" y="2441447"/>
                </a:lnTo>
                <a:lnTo>
                  <a:pt x="0" y="2441447"/>
                </a:lnTo>
                <a:lnTo>
                  <a:pt x="0" y="493"/>
                </a:lnTo>
                <a:close/>
              </a:path>
            </a:pathLst>
          </a:cu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32"/>
          <p:cNvSpPr/>
          <p:nvPr/>
        </p:nvSpPr>
        <p:spPr bwMode="auto">
          <a:xfrm>
            <a:off x="13836453" y="4700944"/>
            <a:ext cx="1079606" cy="1069847"/>
          </a:xfrm>
          <a:custGeom>
            <a:avLst/>
            <a:gdLst>
              <a:gd name="connsiteX0" fmla="*/ 9758 w 1079606"/>
              <a:gd name="connsiteY0" fmla="*/ 0 h 1069847"/>
              <a:gd name="connsiteX1" fmla="*/ 1057871 w 1079606"/>
              <a:gd name="connsiteY1" fmla="*/ 854237 h 1069847"/>
              <a:gd name="connsiteX2" fmla="*/ 1079606 w 1079606"/>
              <a:gd name="connsiteY2" fmla="*/ 1069847 h 1069847"/>
              <a:gd name="connsiteX3" fmla="*/ 0 w 1079606"/>
              <a:gd name="connsiteY3" fmla="*/ 1069847 h 1069847"/>
              <a:gd name="connsiteX4" fmla="*/ 0 w 1079606"/>
              <a:gd name="connsiteY4" fmla="*/ 984 h 106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06" h="1069847">
                <a:moveTo>
                  <a:pt x="9758" y="0"/>
                </a:moveTo>
                <a:cubicBezTo>
                  <a:pt x="526762" y="0"/>
                  <a:pt x="958111" y="366725"/>
                  <a:pt x="1057871" y="854237"/>
                </a:cubicBezTo>
                <a:lnTo>
                  <a:pt x="1079606" y="1069847"/>
                </a:lnTo>
                <a:lnTo>
                  <a:pt x="0" y="1069847"/>
                </a:lnTo>
                <a:lnTo>
                  <a:pt x="0" y="984"/>
                </a:lnTo>
                <a:close/>
              </a:path>
            </a:pathLst>
          </a:custGeom>
          <a:solidFill>
            <a:schemeClr val="bg1">
              <a:lumMod val="95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p:cNvCxnSpPr/>
          <p:nvPr/>
        </p:nvCxnSpPr>
        <p:spPr>
          <a:xfrm flipH="1">
            <a:off x="13794222" y="5771858"/>
            <a:ext cx="6038385" cy="0"/>
          </a:xfrm>
          <a:prstGeom prst="straightConnector1">
            <a:avLst/>
          </a:prstGeom>
          <a:ln w="25400">
            <a:solidFill>
              <a:schemeClr val="bg1">
                <a:lumMod val="6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836456" y="769774"/>
            <a:ext cx="0" cy="5121275"/>
          </a:xfrm>
          <a:prstGeom prst="straightConnector1">
            <a:avLst/>
          </a:prstGeom>
          <a:ln w="25400">
            <a:solidFill>
              <a:schemeClr val="bg1">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8770065" y="5893077"/>
            <a:ext cx="731520" cy="228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Time</a:t>
            </a:r>
          </a:p>
        </p:txBody>
      </p:sp>
      <p:sp>
        <p:nvSpPr>
          <p:cNvPr id="17" name="Rectangle 16"/>
          <p:cNvSpPr>
            <a:spLocks/>
          </p:cNvSpPr>
          <p:nvPr/>
        </p:nvSpPr>
        <p:spPr bwMode="auto">
          <a:xfrm>
            <a:off x="14859481" y="3849589"/>
            <a:ext cx="1005840" cy="640080"/>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13386" rtl="0" eaLnBrk="1" fontAlgn="base" latinLnBrk="0" hangingPunct="1">
              <a:spcBef>
                <a:spcPct val="0"/>
              </a:spcBef>
              <a:spcAft>
                <a:spcPct val="0"/>
              </a:spcAft>
              <a:buClrTx/>
              <a:buSzTx/>
              <a:buFontTx/>
              <a:buNone/>
              <a:tabLst/>
              <a:defRPr/>
            </a:pPr>
            <a:r>
              <a:rPr lang="en-US" sz="2000" kern="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Pilot</a:t>
            </a:r>
            <a:endParaRPr kumimoji="0" lang="en-US" sz="2000" i="0" u="none" strike="noStrike" kern="0" cap="none"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8" name="Rectangle 17"/>
          <p:cNvSpPr>
            <a:spLocks/>
          </p:cNvSpPr>
          <p:nvPr/>
        </p:nvSpPr>
        <p:spPr bwMode="auto">
          <a:xfrm>
            <a:off x="15878135" y="2826226"/>
            <a:ext cx="1509396" cy="640080"/>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386" rtl="0" eaLnBrk="1" fontAlgn="base" latinLnBrk="0" hangingPunct="1">
              <a:spcBef>
                <a:spcPct val="0"/>
              </a:spcBef>
              <a:spcAft>
                <a:spcPct val="0"/>
              </a:spcAft>
              <a:buClrTx/>
              <a:buSzTx/>
              <a:buFontTx/>
              <a:buNone/>
              <a:tabLst/>
              <a:defRPr/>
            </a:pPr>
            <a:r>
              <a:rPr lang="en-US" sz="2000" kern="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Broad Deployment</a:t>
            </a:r>
            <a:endParaRPr kumimoji="0" lang="en-US" sz="2000" i="0" u="none" strike="noStrike" kern="0" cap="none"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9" name="Rectangle 18"/>
          <p:cNvSpPr>
            <a:spLocks/>
          </p:cNvSpPr>
          <p:nvPr/>
        </p:nvSpPr>
        <p:spPr bwMode="auto">
          <a:xfrm>
            <a:off x="13936471" y="4414545"/>
            <a:ext cx="1097280" cy="387374"/>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3386" rtl="0" eaLnBrk="1" fontAlgn="base" latinLnBrk="0" hangingPunct="1">
              <a:spcBef>
                <a:spcPct val="0"/>
              </a:spcBef>
              <a:spcAft>
                <a:spcPct val="0"/>
              </a:spcAft>
              <a:buClrTx/>
              <a:buSzTx/>
              <a:buFontTx/>
              <a:buNone/>
              <a:tabLst/>
              <a:defRPr/>
            </a:pPr>
            <a:r>
              <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rPr>
              <a:t>More PCs, Apps</a:t>
            </a:r>
          </a:p>
        </p:txBody>
      </p:sp>
      <p:sp>
        <p:nvSpPr>
          <p:cNvPr id="20" name="Rectangle 19"/>
          <p:cNvSpPr>
            <a:spLocks/>
          </p:cNvSpPr>
          <p:nvPr/>
        </p:nvSpPr>
        <p:spPr bwMode="auto">
          <a:xfrm>
            <a:off x="13900101" y="4870618"/>
            <a:ext cx="674531" cy="274320"/>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3386" rtl="0" eaLnBrk="1" fontAlgn="base" latinLnBrk="0" hangingPunct="1">
              <a:spcBef>
                <a:spcPct val="0"/>
              </a:spcBef>
              <a:spcAft>
                <a:spcPct val="0"/>
              </a:spcAft>
              <a:buClrTx/>
              <a:buSzTx/>
              <a:buFontTx/>
              <a:buNone/>
              <a:tabLst/>
              <a:defRPr/>
            </a:pPr>
            <a:r>
              <a:rPr lang="en-US" sz="1000" kern="0" dirty="0">
                <a:ea typeface="Segoe UI" panose="020B0502040204020203" pitchFamily="34" charset="0"/>
                <a:cs typeface="Segoe UI Semibold" panose="020B0702040204020203" pitchFamily="34" charset="0"/>
              </a:rPr>
              <a:t>Small Group of PCs</a:t>
            </a:r>
            <a:endPar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endParaRPr>
          </a:p>
        </p:txBody>
      </p:sp>
      <p:sp>
        <p:nvSpPr>
          <p:cNvPr id="21" name="Rectangle 20"/>
          <p:cNvSpPr>
            <a:spLocks/>
          </p:cNvSpPr>
          <p:nvPr/>
        </p:nvSpPr>
        <p:spPr bwMode="auto">
          <a:xfrm>
            <a:off x="13936471" y="5435625"/>
            <a:ext cx="1097280" cy="274320"/>
          </a:xfrm>
          <a:prstGeom prst="rect">
            <a:avLst/>
          </a:prstGeom>
          <a:noFill/>
          <a:ln w="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3386" rtl="0" eaLnBrk="1" fontAlgn="base" latinLnBrk="0" hangingPunct="1">
              <a:spcBef>
                <a:spcPct val="0"/>
              </a:spcBef>
              <a:spcAft>
                <a:spcPct val="0"/>
              </a:spcAft>
              <a:buClrTx/>
              <a:buSzTx/>
              <a:buFontTx/>
              <a:buNone/>
              <a:tabLst/>
              <a:defRPr/>
            </a:pPr>
            <a:r>
              <a:rPr lang="en-US" sz="1000" kern="0" noProof="0" dirty="0">
                <a:ea typeface="Segoe UI" panose="020B0502040204020203" pitchFamily="34" charset="0"/>
                <a:cs typeface="Segoe UI Semibold" panose="020B0702040204020203" pitchFamily="34" charset="0"/>
              </a:rPr>
              <a:t>Testing</a:t>
            </a:r>
            <a:endParaRPr kumimoji="0" lang="en-US" sz="1000" i="0" u="none" strike="noStrike" kern="0" cap="none" normalizeH="0" baseline="0" noProof="0" dirty="0">
              <a:ln>
                <a:noFill/>
              </a:ln>
              <a:effectLst/>
              <a:uLnTx/>
              <a:uFillTx/>
              <a:ea typeface="Segoe UI" panose="020B0502040204020203" pitchFamily="34" charset="0"/>
              <a:cs typeface="Segoe UI Semibold" panose="020B0702040204020203" pitchFamily="34" charset="0"/>
            </a:endParaRPr>
          </a:p>
        </p:txBody>
      </p:sp>
      <p:sp>
        <p:nvSpPr>
          <p:cNvPr id="22" name="Rectangle 21"/>
          <p:cNvSpPr/>
          <p:nvPr/>
        </p:nvSpPr>
        <p:spPr>
          <a:xfrm>
            <a:off x="13936471" y="2523910"/>
            <a:ext cx="1097280" cy="274320"/>
          </a:xfrm>
          <a:prstGeom prst="rect">
            <a:avLst/>
          </a:prstGeom>
        </p:spPr>
        <p:txBody>
          <a:bodyPr wrap="square" lIns="0" tIns="0" rIns="0" bIns="0">
            <a:noAutofit/>
          </a:bodyPr>
          <a:lstStyle/>
          <a:p>
            <a:pPr defTabSz="913035" fontAlgn="base">
              <a:spcBef>
                <a:spcPct val="0"/>
              </a:spcBef>
              <a:spcAft>
                <a:spcPct val="0"/>
              </a:spcAft>
              <a:defRPr/>
            </a:pPr>
            <a:r>
              <a:rPr lang="en-US" sz="900" kern="0" dirty="0">
                <a:solidFill>
                  <a:schemeClr val="bg1"/>
                </a:solidFill>
                <a:ea typeface="Segoe UI" panose="020B0502040204020203" pitchFamily="34" charset="0"/>
                <a:cs typeface="Segoe UI Semibold" panose="020B0702040204020203" pitchFamily="34" charset="0"/>
              </a:rPr>
              <a:t>Broad Deployment Ring I</a:t>
            </a:r>
          </a:p>
        </p:txBody>
      </p:sp>
      <p:sp>
        <p:nvSpPr>
          <p:cNvPr id="23" name="Rectangle 22"/>
          <p:cNvSpPr/>
          <p:nvPr/>
        </p:nvSpPr>
        <p:spPr>
          <a:xfrm>
            <a:off x="13936471" y="2058609"/>
            <a:ext cx="1097280" cy="274320"/>
          </a:xfrm>
          <a:prstGeom prst="rect">
            <a:avLst/>
          </a:prstGeom>
        </p:spPr>
        <p:txBody>
          <a:bodyPr wrap="square" lIns="0" tIns="0" rIns="0" bIns="0">
            <a:noAutofit/>
          </a:bodyPr>
          <a:lstStyle/>
          <a:p>
            <a:pPr defTabSz="913035" fontAlgn="base">
              <a:spcBef>
                <a:spcPct val="0"/>
              </a:spcBef>
              <a:spcAft>
                <a:spcPct val="0"/>
              </a:spcAft>
              <a:defRPr/>
            </a:pPr>
            <a:r>
              <a:rPr lang="en-US" sz="900" kern="0" dirty="0">
                <a:solidFill>
                  <a:schemeClr val="bg1"/>
                </a:solidFill>
                <a:ea typeface="Segoe UI" panose="020B0502040204020203" pitchFamily="34" charset="0"/>
                <a:cs typeface="Segoe UI Semibold" panose="020B0702040204020203" pitchFamily="34" charset="0"/>
              </a:rPr>
              <a:t>Broad Deployment Ring II</a:t>
            </a:r>
          </a:p>
        </p:txBody>
      </p:sp>
      <p:sp>
        <p:nvSpPr>
          <p:cNvPr id="24" name="Rectangle 23"/>
          <p:cNvSpPr/>
          <p:nvPr/>
        </p:nvSpPr>
        <p:spPr>
          <a:xfrm>
            <a:off x="13936471" y="1612161"/>
            <a:ext cx="1097280" cy="274320"/>
          </a:xfrm>
          <a:prstGeom prst="rect">
            <a:avLst/>
          </a:prstGeom>
        </p:spPr>
        <p:txBody>
          <a:bodyPr wrap="square" lIns="0" tIns="0" rIns="0" bIns="0">
            <a:noAutofit/>
          </a:bodyPr>
          <a:lstStyle/>
          <a:p>
            <a:pPr defTabSz="913035" fontAlgn="base">
              <a:spcBef>
                <a:spcPct val="0"/>
              </a:spcBef>
              <a:spcAft>
                <a:spcPct val="0"/>
              </a:spcAft>
              <a:defRPr/>
            </a:pPr>
            <a:r>
              <a:rPr lang="en-US" sz="900" kern="0" dirty="0">
                <a:solidFill>
                  <a:schemeClr val="bg1"/>
                </a:solidFill>
                <a:ea typeface="Segoe UI" panose="020B0502040204020203" pitchFamily="34" charset="0"/>
                <a:cs typeface="Segoe UI Semibold" panose="020B0702040204020203" pitchFamily="34" charset="0"/>
              </a:rPr>
              <a:t>Broad Deployment Ring III</a:t>
            </a:r>
          </a:p>
        </p:txBody>
      </p:sp>
      <p:sp>
        <p:nvSpPr>
          <p:cNvPr id="25" name="Rectangle 24"/>
          <p:cNvSpPr/>
          <p:nvPr/>
        </p:nvSpPr>
        <p:spPr>
          <a:xfrm>
            <a:off x="13936471" y="1137434"/>
            <a:ext cx="1097280" cy="274320"/>
          </a:xfrm>
          <a:prstGeom prst="rect">
            <a:avLst/>
          </a:prstGeom>
        </p:spPr>
        <p:txBody>
          <a:bodyPr wrap="square" lIns="0" tIns="0" rIns="0" bIns="0">
            <a:spAutoFit/>
          </a:bodyPr>
          <a:lstStyle/>
          <a:p>
            <a:pPr defTabSz="913035" fontAlgn="base">
              <a:spcBef>
                <a:spcPct val="0"/>
              </a:spcBef>
              <a:spcAft>
                <a:spcPct val="0"/>
              </a:spcAft>
              <a:defRPr/>
            </a:pPr>
            <a:r>
              <a:rPr lang="en-US" sz="900" kern="0" dirty="0">
                <a:solidFill>
                  <a:schemeClr val="bg1"/>
                </a:solidFill>
                <a:ea typeface="Segoe UI" panose="020B0502040204020203" pitchFamily="34" charset="0"/>
                <a:cs typeface="Segoe UI Semibold" panose="020B0702040204020203" pitchFamily="34" charset="0"/>
              </a:rPr>
              <a:t>Broad Deployment Ring IV</a:t>
            </a:r>
          </a:p>
        </p:txBody>
      </p:sp>
      <p:sp>
        <p:nvSpPr>
          <p:cNvPr id="26" name="Rectangle 25"/>
          <p:cNvSpPr/>
          <p:nvPr/>
        </p:nvSpPr>
        <p:spPr>
          <a:xfrm>
            <a:off x="13936471" y="4064025"/>
            <a:ext cx="1097280" cy="274320"/>
          </a:xfrm>
          <a:prstGeom prst="rect">
            <a:avLst/>
          </a:prstGeom>
        </p:spPr>
        <p:txBody>
          <a:bodyPr wrap="square" lIns="0" tIns="0" rIns="0" bIns="0">
            <a:noAutofit/>
          </a:bodyPr>
          <a:lstStyle/>
          <a:p>
            <a:pPr defTabSz="913035" fontAlgn="base">
              <a:spcBef>
                <a:spcPct val="0"/>
              </a:spcBef>
              <a:spcAft>
                <a:spcPct val="0"/>
              </a:spcAft>
              <a:defRPr/>
            </a:pPr>
            <a:r>
              <a:rPr lang="en-US" sz="900" kern="0" dirty="0">
                <a:solidFill>
                  <a:schemeClr val="bg1"/>
                </a:solidFill>
                <a:ea typeface="Segoe UI" panose="020B0502040204020203" pitchFamily="34" charset="0"/>
                <a:cs typeface="Segoe UI Semibold" panose="020B0702040204020203" pitchFamily="34" charset="0"/>
              </a:rPr>
              <a:t>Pilot Ring IT</a:t>
            </a:r>
          </a:p>
        </p:txBody>
      </p:sp>
      <p:sp>
        <p:nvSpPr>
          <p:cNvPr id="27" name="Rectangle 26"/>
          <p:cNvSpPr/>
          <p:nvPr/>
        </p:nvSpPr>
        <p:spPr>
          <a:xfrm>
            <a:off x="13936471" y="3500145"/>
            <a:ext cx="1097280" cy="274320"/>
          </a:xfrm>
          <a:prstGeom prst="rect">
            <a:avLst/>
          </a:prstGeom>
        </p:spPr>
        <p:txBody>
          <a:bodyPr wrap="square" lIns="0" tIns="0" rIns="0" bIns="0">
            <a:noAutofit/>
          </a:bodyPr>
          <a:lstStyle/>
          <a:p>
            <a:pPr defTabSz="913035" fontAlgn="base">
              <a:spcBef>
                <a:spcPct val="0"/>
              </a:spcBef>
              <a:spcAft>
                <a:spcPct val="0"/>
              </a:spcAft>
              <a:defRPr/>
            </a:pPr>
            <a:r>
              <a:rPr lang="en-US" sz="900" kern="0" dirty="0">
                <a:solidFill>
                  <a:schemeClr val="bg1"/>
                </a:solidFill>
                <a:ea typeface="Segoe UI" panose="020B0502040204020203" pitchFamily="34" charset="0"/>
                <a:cs typeface="Segoe UI Semibold" panose="020B0702040204020203" pitchFamily="34" charset="0"/>
              </a:rPr>
              <a:t>Pilot Ring</a:t>
            </a:r>
          </a:p>
          <a:p>
            <a:pPr defTabSz="913035" fontAlgn="base">
              <a:spcBef>
                <a:spcPct val="0"/>
              </a:spcBef>
              <a:spcAft>
                <a:spcPct val="0"/>
              </a:spcAft>
              <a:defRPr/>
            </a:pPr>
            <a:r>
              <a:rPr lang="en-US" sz="900" kern="0" dirty="0">
                <a:solidFill>
                  <a:schemeClr val="bg1"/>
                </a:solidFill>
                <a:ea typeface="Segoe UI" panose="020B0502040204020203" pitchFamily="34" charset="0"/>
                <a:cs typeface="Segoe UI Semibold" panose="020B0702040204020203" pitchFamily="34" charset="0"/>
              </a:rPr>
              <a:t>QA</a:t>
            </a:r>
          </a:p>
        </p:txBody>
      </p:sp>
      <p:sp>
        <p:nvSpPr>
          <p:cNvPr id="28" name="Rectangle 27"/>
          <p:cNvSpPr/>
          <p:nvPr/>
        </p:nvSpPr>
        <p:spPr>
          <a:xfrm>
            <a:off x="13936471" y="2989210"/>
            <a:ext cx="1097280" cy="274320"/>
          </a:xfrm>
          <a:prstGeom prst="rect">
            <a:avLst/>
          </a:prstGeom>
        </p:spPr>
        <p:txBody>
          <a:bodyPr wrap="square" lIns="0" tIns="0" rIns="0" bIns="0">
            <a:noAutofit/>
          </a:bodyPr>
          <a:lstStyle/>
          <a:p>
            <a:pPr defTabSz="913035" fontAlgn="base">
              <a:spcBef>
                <a:spcPct val="0"/>
              </a:spcBef>
              <a:spcAft>
                <a:spcPct val="0"/>
              </a:spcAft>
              <a:defRPr/>
            </a:pPr>
            <a:r>
              <a:rPr lang="en-US" sz="900" kern="0" dirty="0">
                <a:solidFill>
                  <a:schemeClr val="bg1"/>
                </a:solidFill>
                <a:ea typeface="Segoe UI" panose="020B0502040204020203" pitchFamily="34" charset="0"/>
                <a:cs typeface="Segoe UI Semibold" panose="020B0702040204020203" pitchFamily="34" charset="0"/>
              </a:rPr>
              <a:t>Pilot Ring</a:t>
            </a:r>
            <a:br>
              <a:rPr lang="en-US" sz="900" kern="0" dirty="0">
                <a:solidFill>
                  <a:schemeClr val="bg1"/>
                </a:solidFill>
                <a:ea typeface="Segoe UI" panose="020B0502040204020203" pitchFamily="34" charset="0"/>
                <a:cs typeface="Segoe UI Semibold" panose="020B0702040204020203" pitchFamily="34" charset="0"/>
              </a:rPr>
            </a:br>
            <a:r>
              <a:rPr lang="en-US" sz="900" kern="0" dirty="0">
                <a:solidFill>
                  <a:schemeClr val="bg1"/>
                </a:solidFill>
                <a:ea typeface="Segoe UI" panose="020B0502040204020203" pitchFamily="34" charset="0"/>
                <a:cs typeface="Segoe UI Semibold" panose="020B0702040204020203" pitchFamily="34" charset="0"/>
              </a:rPr>
              <a:t>Early Adopters</a:t>
            </a:r>
          </a:p>
        </p:txBody>
      </p:sp>
      <p:sp>
        <p:nvSpPr>
          <p:cNvPr id="29" name="Right Bracket 28"/>
          <p:cNvSpPr/>
          <p:nvPr/>
        </p:nvSpPr>
        <p:spPr>
          <a:xfrm rot="16200000" flipH="1">
            <a:off x="14532445" y="5166558"/>
            <a:ext cx="144834" cy="1536806"/>
          </a:xfrm>
          <a:prstGeom prst="rightBracket">
            <a:avLst>
              <a:gd name="adj" fmla="val 0"/>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bwMode="auto">
          <a:xfrm>
            <a:off x="14257326" y="5837469"/>
            <a:ext cx="695073" cy="30297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1 Month</a:t>
            </a:r>
          </a:p>
        </p:txBody>
      </p:sp>
      <p:sp>
        <p:nvSpPr>
          <p:cNvPr id="36" name="10's"/>
          <p:cNvSpPr txBox="1"/>
          <p:nvPr/>
        </p:nvSpPr>
        <p:spPr>
          <a:xfrm>
            <a:off x="13604454" y="4778668"/>
            <a:ext cx="150683"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spcBef>
                <a:spcPct val="0"/>
              </a:spcBef>
              <a:spcAft>
                <a:spcPct val="0"/>
              </a:spcAft>
              <a:buClrTx/>
              <a:buSzTx/>
              <a:buFontTx/>
              <a:buNone/>
              <a:tabLst/>
              <a:defRPr/>
            </a:pP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10</a:t>
            </a:r>
          </a:p>
        </p:txBody>
      </p:sp>
      <p:sp>
        <p:nvSpPr>
          <p:cNvPr id="38" name="Left Brace 37"/>
          <p:cNvSpPr/>
          <p:nvPr/>
        </p:nvSpPr>
        <p:spPr>
          <a:xfrm>
            <a:off x="12979157" y="2873212"/>
            <a:ext cx="284861" cy="2914456"/>
          </a:xfrm>
          <a:prstGeom prst="leftBrace">
            <a:avLst>
              <a:gd name="adj1" fmla="val 27231"/>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rot="16200000">
            <a:off x="11583475" y="4038401"/>
            <a:ext cx="2278509"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gradFill>
                  <a:gsLst>
                    <a:gs pos="2917">
                      <a:schemeClr val="tx1"/>
                    </a:gs>
                    <a:gs pos="30000">
                      <a:schemeClr val="tx1"/>
                    </a:gs>
                  </a:gsLst>
                  <a:lin ang="5400000" scaled="0"/>
                </a:gradFill>
              </a:rPr>
              <a:t>Partner/Customer Validation</a:t>
            </a:r>
          </a:p>
        </p:txBody>
      </p:sp>
      <p:sp>
        <p:nvSpPr>
          <p:cNvPr id="40" name="Left Brace 39"/>
          <p:cNvSpPr/>
          <p:nvPr/>
        </p:nvSpPr>
        <p:spPr>
          <a:xfrm>
            <a:off x="12995109" y="954387"/>
            <a:ext cx="239646" cy="1871840"/>
          </a:xfrm>
          <a:prstGeom prst="leftBrace">
            <a:avLst>
              <a:gd name="adj1" fmla="val 27231"/>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rot="16200000">
            <a:off x="11681531" y="1690518"/>
            <a:ext cx="2142253"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gradFill>
                  <a:gsLst>
                    <a:gs pos="2917">
                      <a:schemeClr val="tx1"/>
                    </a:gs>
                    <a:gs pos="30000">
                      <a:schemeClr val="tx1"/>
                    </a:gs>
                  </a:gsLst>
                  <a:lin ang="5400000" scaled="0"/>
                </a:gradFill>
              </a:rPr>
              <a:t>Full Customer Deployment</a:t>
            </a:r>
          </a:p>
        </p:txBody>
      </p:sp>
      <p:sp>
        <p:nvSpPr>
          <p:cNvPr id="43" name="10's"/>
          <p:cNvSpPr txBox="1"/>
          <p:nvPr/>
        </p:nvSpPr>
        <p:spPr>
          <a:xfrm>
            <a:off x="13555471" y="2814345"/>
            <a:ext cx="226024"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spcBef>
                <a:spcPct val="0"/>
              </a:spcBef>
              <a:spcAft>
                <a:spcPct val="0"/>
              </a:spcAft>
              <a:buClrTx/>
              <a:buSzTx/>
              <a:buFontTx/>
              <a:buNone/>
              <a:tabLst/>
              <a:defRPr/>
            </a:pPr>
            <a:r>
              <a:rPr lang="en-US" sz="1100" kern="0" dirty="0">
                <a:ea typeface="Segoe UI" pitchFamily="34" charset="0"/>
                <a:cs typeface="Segoe UI Semibold" panose="020B0702040204020203" pitchFamily="34" charset="0"/>
              </a:rPr>
              <a:t>500</a:t>
            </a:r>
            <a:endParaRPr kumimoji="0" lang="en-US" sz="1100" i="0" u="none" strike="noStrike" kern="0" cap="none" normalizeH="0" baseline="0" noProof="0" dirty="0">
              <a:ln>
                <a:noFill/>
              </a:ln>
              <a:effectLst/>
              <a:uLnTx/>
              <a:uFillTx/>
              <a:ea typeface="Segoe UI" pitchFamily="34" charset="0"/>
              <a:cs typeface="Segoe UI Semibold" panose="020B0702040204020203" pitchFamily="34" charset="0"/>
            </a:endParaRPr>
          </a:p>
        </p:txBody>
      </p:sp>
      <p:sp>
        <p:nvSpPr>
          <p:cNvPr id="44" name="10's"/>
          <p:cNvSpPr txBox="1"/>
          <p:nvPr/>
        </p:nvSpPr>
        <p:spPr>
          <a:xfrm>
            <a:off x="13376907" y="985545"/>
            <a:ext cx="407164"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spcBef>
                <a:spcPct val="0"/>
              </a:spcBef>
              <a:spcAft>
                <a:spcPct val="0"/>
              </a:spcAft>
              <a:buClrTx/>
              <a:buSzTx/>
              <a:buFontTx/>
              <a:buNone/>
              <a:tabLst/>
              <a:defRPr/>
            </a:pPr>
            <a:r>
              <a:rPr lang="en-US" sz="1100" kern="0" dirty="0">
                <a:ea typeface="Segoe UI" pitchFamily="34" charset="0"/>
                <a:cs typeface="Segoe UI Semibold" panose="020B0702040204020203" pitchFamily="34" charset="0"/>
              </a:rPr>
              <a:t>2</a:t>
            </a: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0,000</a:t>
            </a:r>
          </a:p>
        </p:txBody>
      </p:sp>
      <p:sp>
        <p:nvSpPr>
          <p:cNvPr id="45" name="10's"/>
          <p:cNvSpPr txBox="1"/>
          <p:nvPr/>
        </p:nvSpPr>
        <p:spPr>
          <a:xfrm>
            <a:off x="13376907" y="1502068"/>
            <a:ext cx="407164"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spcBef>
                <a:spcPct val="0"/>
              </a:spcBef>
              <a:spcAft>
                <a:spcPct val="0"/>
              </a:spcAft>
              <a:buClrTx/>
              <a:buSzTx/>
              <a:buFontTx/>
              <a:buNone/>
              <a:tabLst/>
              <a:defRPr/>
            </a:pPr>
            <a:r>
              <a:rPr lang="en-US" sz="1100" kern="0" noProof="0" dirty="0">
                <a:ea typeface="Segoe UI" pitchFamily="34" charset="0"/>
                <a:cs typeface="Segoe UI Semibold" panose="020B0702040204020203" pitchFamily="34" charset="0"/>
              </a:rPr>
              <a:t>10</a:t>
            </a: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,000</a:t>
            </a:r>
          </a:p>
        </p:txBody>
      </p:sp>
      <p:sp>
        <p:nvSpPr>
          <p:cNvPr id="46" name="10's"/>
          <p:cNvSpPr txBox="1"/>
          <p:nvPr/>
        </p:nvSpPr>
        <p:spPr>
          <a:xfrm>
            <a:off x="13452249" y="2128545"/>
            <a:ext cx="331822" cy="169277"/>
          </a:xfrm>
          <a:prstGeom prst="rect">
            <a:avLst/>
          </a:prstGeom>
          <a:noFill/>
          <a:ln>
            <a:noFill/>
          </a:ln>
        </p:spPr>
        <p:txBody>
          <a:bodyPr wrap="none" lIns="0" tIns="0" rIns="0" bIns="0" rtlCol="0" anchor="ctr">
            <a:spAutoFit/>
          </a:bodyPr>
          <a:lstStyle/>
          <a:p>
            <a:pPr marL="0" marR="0" lvl="0" indent="0" algn="r" defTabSz="913386" rtl="0" eaLnBrk="1" fontAlgn="base" latinLnBrk="0" hangingPunct="1">
              <a:spcBef>
                <a:spcPct val="0"/>
              </a:spcBef>
              <a:spcAft>
                <a:spcPct val="0"/>
              </a:spcAft>
              <a:buClrTx/>
              <a:buSzTx/>
              <a:buFontTx/>
              <a:buNone/>
              <a:tabLst/>
              <a:defRPr/>
            </a:pPr>
            <a:r>
              <a:rPr lang="en-US" sz="1100" kern="0" noProof="0" dirty="0">
                <a:ea typeface="Segoe UI" pitchFamily="34" charset="0"/>
                <a:cs typeface="Segoe UI Semibold" panose="020B0702040204020203" pitchFamily="34" charset="0"/>
              </a:rPr>
              <a:t>5</a:t>
            </a:r>
            <a:r>
              <a:rPr kumimoji="0" lang="en-US" sz="1100" i="0" u="none" strike="noStrike" kern="0" cap="none" normalizeH="0" baseline="0" noProof="0" dirty="0">
                <a:ln>
                  <a:noFill/>
                </a:ln>
                <a:effectLst/>
                <a:uLnTx/>
                <a:uFillTx/>
                <a:ea typeface="Segoe UI" pitchFamily="34" charset="0"/>
                <a:cs typeface="Segoe UI Semibold" panose="020B0702040204020203" pitchFamily="34" charset="0"/>
              </a:rPr>
              <a:t>,000</a:t>
            </a:r>
          </a:p>
        </p:txBody>
      </p:sp>
      <p:sp>
        <p:nvSpPr>
          <p:cNvPr id="47" name="Rectangle 46"/>
          <p:cNvSpPr/>
          <p:nvPr/>
        </p:nvSpPr>
        <p:spPr>
          <a:xfrm>
            <a:off x="13936469" y="5142854"/>
            <a:ext cx="738177" cy="369332"/>
          </a:xfrm>
          <a:prstGeom prst="rect">
            <a:avLst/>
          </a:prstGeom>
        </p:spPr>
        <p:txBody>
          <a:bodyPr wrap="square">
            <a:spAutoFit/>
          </a:bodyPr>
          <a:lstStyle/>
          <a:p>
            <a:pPr lvl="0" algn="ctr" defTabSz="913386" fontAlgn="base">
              <a:spcBef>
                <a:spcPct val="0"/>
              </a:spcBef>
              <a:spcAft>
                <a:spcPct val="0"/>
              </a:spcAft>
              <a:defRPr/>
            </a:pPr>
            <a:r>
              <a:rPr lang="en-US" kern="0" dirty="0">
                <a:latin typeface="Segoe UI Semibold" panose="020B0702040204020203" pitchFamily="34" charset="0"/>
                <a:ea typeface="Segoe UI" panose="020B0502040204020203" pitchFamily="34" charset="0"/>
                <a:cs typeface="Segoe UI Semibold" panose="020B0702040204020203" pitchFamily="34" charset="0"/>
              </a:rPr>
              <a:t>POC</a:t>
            </a:r>
          </a:p>
        </p:txBody>
      </p:sp>
      <p:sp>
        <p:nvSpPr>
          <p:cNvPr id="48" name="Right Bracket 47"/>
          <p:cNvSpPr/>
          <p:nvPr/>
        </p:nvSpPr>
        <p:spPr>
          <a:xfrm rot="16200000" flipH="1">
            <a:off x="15978005" y="5224118"/>
            <a:ext cx="178516" cy="1388002"/>
          </a:xfrm>
          <a:prstGeom prst="rightBracket">
            <a:avLst>
              <a:gd name="adj" fmla="val 0"/>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ectangle 48"/>
          <p:cNvSpPr/>
          <p:nvPr/>
        </p:nvSpPr>
        <p:spPr bwMode="auto">
          <a:xfrm>
            <a:off x="15794129" y="5803786"/>
            <a:ext cx="620353" cy="35252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2 Months</a:t>
            </a:r>
          </a:p>
        </p:txBody>
      </p:sp>
      <p:sp>
        <p:nvSpPr>
          <p:cNvPr id="50" name="Right Bracket 49"/>
          <p:cNvSpPr/>
          <p:nvPr/>
        </p:nvSpPr>
        <p:spPr>
          <a:xfrm rot="16200000" flipH="1">
            <a:off x="17582314" y="5014782"/>
            <a:ext cx="171545" cy="1813645"/>
          </a:xfrm>
          <a:prstGeom prst="rightBracket">
            <a:avLst>
              <a:gd name="adj" fmla="val 0"/>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ectangle 50"/>
          <p:cNvSpPr/>
          <p:nvPr/>
        </p:nvSpPr>
        <p:spPr bwMode="auto">
          <a:xfrm>
            <a:off x="17182132" y="5810758"/>
            <a:ext cx="820283" cy="37131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3 Months</a:t>
            </a:r>
          </a:p>
        </p:txBody>
      </p:sp>
      <p:sp>
        <p:nvSpPr>
          <p:cNvPr id="9" name="TextBox 8"/>
          <p:cNvSpPr txBox="1"/>
          <p:nvPr/>
        </p:nvSpPr>
        <p:spPr>
          <a:xfrm>
            <a:off x="503237" y="1270544"/>
            <a:ext cx="4933082" cy="664797"/>
          </a:xfrm>
          <a:prstGeom prst="rect">
            <a:avLst/>
          </a:prstGeom>
          <a:noFill/>
        </p:spPr>
        <p:txBody>
          <a:bodyPr wrap="none" lIns="182880" tIns="146304" rIns="182880" bIns="146304" rtlCol="0">
            <a:spAutoFit/>
          </a:bodyPr>
          <a:lstStyle/>
          <a:p>
            <a:pPr>
              <a:spcAft>
                <a:spcPts val="600"/>
              </a:spcAft>
            </a:pPr>
            <a:r>
              <a:rPr lang="en-US" sz="2400" b="1" dirty="0"/>
              <a:t>Initial Windows 10 Deployment</a:t>
            </a:r>
          </a:p>
        </p:txBody>
      </p:sp>
      <p:sp>
        <p:nvSpPr>
          <p:cNvPr id="77" name="TextBox 76"/>
          <p:cNvSpPr txBox="1"/>
          <p:nvPr/>
        </p:nvSpPr>
        <p:spPr>
          <a:xfrm>
            <a:off x="7663389" y="1270544"/>
            <a:ext cx="4238148" cy="664797"/>
          </a:xfrm>
          <a:prstGeom prst="rect">
            <a:avLst/>
          </a:prstGeom>
          <a:noFill/>
        </p:spPr>
        <p:txBody>
          <a:bodyPr wrap="none" lIns="182880" tIns="146304" rIns="182880" bIns="146304" rtlCol="0">
            <a:spAutoFit/>
          </a:bodyPr>
          <a:lstStyle/>
          <a:p>
            <a:pPr>
              <a:spcAft>
                <a:spcPts val="600"/>
              </a:spcAft>
            </a:pPr>
            <a:r>
              <a:rPr lang="en-US" sz="2400" b="1" dirty="0"/>
              <a:t>Later Windows 10 Updates</a:t>
            </a:r>
          </a:p>
        </p:txBody>
      </p:sp>
      <p:grpSp>
        <p:nvGrpSpPr>
          <p:cNvPr id="128" name="Group 127"/>
          <p:cNvGrpSpPr/>
          <p:nvPr/>
        </p:nvGrpSpPr>
        <p:grpSpPr>
          <a:xfrm>
            <a:off x="7583841" y="2119667"/>
            <a:ext cx="4425596" cy="4425596"/>
            <a:chOff x="7962003" y="1211263"/>
            <a:chExt cx="3824493" cy="3824493"/>
          </a:xfrm>
        </p:grpSpPr>
        <p:grpSp>
          <p:nvGrpSpPr>
            <p:cNvPr id="129" name="Group 128"/>
            <p:cNvGrpSpPr/>
            <p:nvPr/>
          </p:nvGrpSpPr>
          <p:grpSpPr>
            <a:xfrm>
              <a:off x="7962003" y="1211263"/>
              <a:ext cx="3824493" cy="3824493"/>
              <a:chOff x="7630907" y="1404732"/>
              <a:chExt cx="4302330" cy="4302330"/>
            </a:xfrm>
          </p:grpSpPr>
          <p:sp>
            <p:nvSpPr>
              <p:cNvPr id="134" name="Freeform 16"/>
              <p:cNvSpPr/>
              <p:nvPr/>
            </p:nvSpPr>
            <p:spPr>
              <a:xfrm>
                <a:off x="7630907" y="1404732"/>
                <a:ext cx="4302330" cy="4302330"/>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rgbClr val="0078D7">
                    <a:alpha val="50000"/>
                  </a:srgbClr>
                </a:solidFill>
                <a:prstDash val="solid"/>
              </a:ln>
              <a:effectLst/>
            </p:spPr>
            <p:txBody>
              <a:bodyPr spcFirstLastPara="0" vert="horz" wrap="square" lIns="0" tIns="304932" rIns="0" bIns="3385409"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0078D7"/>
                  </a:solidFill>
                  <a:effectLst/>
                  <a:uLnTx/>
                  <a:uFillTx/>
                  <a:cs typeface="Segoe UI" panose="020B0502040204020203" pitchFamily="34" charset="0"/>
                </a:endParaRPr>
              </a:p>
            </p:txBody>
          </p:sp>
          <p:sp>
            <p:nvSpPr>
              <p:cNvPr id="135" name="Freeform 59"/>
              <p:cNvSpPr/>
              <p:nvPr/>
            </p:nvSpPr>
            <p:spPr>
              <a:xfrm>
                <a:off x="8126207" y="2395332"/>
                <a:ext cx="3311730" cy="3311730"/>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rgbClr val="0078D7">
                    <a:alpha val="50000"/>
                  </a:srgbClr>
                </a:solidFill>
                <a:prstDash val="solid"/>
              </a:ln>
              <a:effectLst/>
            </p:spPr>
            <p:txBody>
              <a:bodyPr spcFirstLastPara="0" vert="horz" wrap="square" lIns="0" tIns="304932" rIns="0" bIns="3385409"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0078D7"/>
                  </a:solidFill>
                  <a:effectLst/>
                  <a:uLnTx/>
                  <a:uFillTx/>
                  <a:cs typeface="Segoe UI" panose="020B0502040204020203" pitchFamily="34" charset="0"/>
                </a:endParaRPr>
              </a:p>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0078D7"/>
                  </a:solidFill>
                  <a:effectLst/>
                  <a:uLnTx/>
                  <a:uFillTx/>
                  <a:cs typeface="Segoe UI" panose="020B0502040204020203" pitchFamily="34" charset="0"/>
                </a:endParaRPr>
              </a:p>
            </p:txBody>
          </p:sp>
          <p:sp>
            <p:nvSpPr>
              <p:cNvPr id="136" name="Freeform 14"/>
              <p:cNvSpPr/>
              <p:nvPr/>
            </p:nvSpPr>
            <p:spPr>
              <a:xfrm>
                <a:off x="8570503" y="3283924"/>
                <a:ext cx="2423138" cy="2423138"/>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rgbClr val="0078D7">
                    <a:alpha val="50000"/>
                  </a:srgbClr>
                </a:solidFill>
                <a:prstDash val="solid"/>
              </a:ln>
              <a:effectLst/>
            </p:spPr>
            <p:txBody>
              <a:bodyPr spcFirstLastPara="0" vert="horz" wrap="square" lIns="0" tIns="304932" rIns="0" bIns="3385409"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0078D7"/>
                  </a:solidFill>
                  <a:effectLst/>
                  <a:uLnTx/>
                  <a:uFillTx/>
                  <a:cs typeface="Segoe UI" panose="020B0502040204020203" pitchFamily="34" charset="0"/>
                </a:endParaRPr>
              </a:p>
            </p:txBody>
          </p:sp>
          <p:sp>
            <p:nvSpPr>
              <p:cNvPr id="137" name="Freeform 11"/>
              <p:cNvSpPr/>
              <p:nvPr/>
            </p:nvSpPr>
            <p:spPr>
              <a:xfrm>
                <a:off x="9130185" y="4403288"/>
                <a:ext cx="1303774" cy="1303774"/>
              </a:xfrm>
              <a:custGeom>
                <a:avLst/>
                <a:gdLst>
                  <a:gd name="connsiteX0" fmla="*/ 0 w 3080475"/>
                  <a:gd name="connsiteY0" fmla="*/ 1540238 h 3080475"/>
                  <a:gd name="connsiteX1" fmla="*/ 1540238 w 3080475"/>
                  <a:gd name="connsiteY1" fmla="*/ 0 h 3080475"/>
                  <a:gd name="connsiteX2" fmla="*/ 3080476 w 3080475"/>
                  <a:gd name="connsiteY2" fmla="*/ 1540238 h 3080475"/>
                  <a:gd name="connsiteX3" fmla="*/ 1540238 w 3080475"/>
                  <a:gd name="connsiteY3" fmla="*/ 3080476 h 3080475"/>
                  <a:gd name="connsiteX4" fmla="*/ 0 w 3080475"/>
                  <a:gd name="connsiteY4" fmla="*/ 1540238 h 308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475" h="3080475">
                    <a:moveTo>
                      <a:pt x="0" y="1540238"/>
                    </a:moveTo>
                    <a:cubicBezTo>
                      <a:pt x="0" y="689588"/>
                      <a:pt x="689588" y="0"/>
                      <a:pt x="1540238" y="0"/>
                    </a:cubicBezTo>
                    <a:cubicBezTo>
                      <a:pt x="2390888" y="0"/>
                      <a:pt x="3080476" y="689588"/>
                      <a:pt x="3080476" y="1540238"/>
                    </a:cubicBezTo>
                    <a:cubicBezTo>
                      <a:pt x="3080476" y="2390888"/>
                      <a:pt x="2390888" y="3080476"/>
                      <a:pt x="1540238" y="3080476"/>
                    </a:cubicBezTo>
                    <a:cubicBezTo>
                      <a:pt x="689588" y="3080476"/>
                      <a:pt x="0" y="2390888"/>
                      <a:pt x="0" y="1540238"/>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1005840" rIns="0" bIns="2409924"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138" name="Freeform 12"/>
              <p:cNvSpPr/>
              <p:nvPr/>
            </p:nvSpPr>
            <p:spPr>
              <a:xfrm>
                <a:off x="9452624" y="5048164"/>
                <a:ext cx="658897" cy="658897"/>
              </a:xfrm>
              <a:custGeom>
                <a:avLst/>
                <a:gdLst>
                  <a:gd name="connsiteX0" fmla="*/ 0 w 2053650"/>
                  <a:gd name="connsiteY0" fmla="*/ 1026825 h 2053650"/>
                  <a:gd name="connsiteX1" fmla="*/ 1026825 w 2053650"/>
                  <a:gd name="connsiteY1" fmla="*/ 0 h 2053650"/>
                  <a:gd name="connsiteX2" fmla="*/ 2053650 w 2053650"/>
                  <a:gd name="connsiteY2" fmla="*/ 1026825 h 2053650"/>
                  <a:gd name="connsiteX3" fmla="*/ 1026825 w 2053650"/>
                  <a:gd name="connsiteY3" fmla="*/ 2053650 h 2053650"/>
                  <a:gd name="connsiteX4" fmla="*/ 0 w 2053650"/>
                  <a:gd name="connsiteY4" fmla="*/ 1026825 h 205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650" h="2053650">
                    <a:moveTo>
                      <a:pt x="0" y="1026825"/>
                    </a:moveTo>
                    <a:cubicBezTo>
                      <a:pt x="0" y="459725"/>
                      <a:pt x="459725" y="0"/>
                      <a:pt x="1026825" y="0"/>
                    </a:cubicBezTo>
                    <a:cubicBezTo>
                      <a:pt x="1593925" y="0"/>
                      <a:pt x="2053650" y="459725"/>
                      <a:pt x="2053650" y="1026825"/>
                    </a:cubicBezTo>
                    <a:cubicBezTo>
                      <a:pt x="2053650" y="1593925"/>
                      <a:pt x="1593925" y="2053650"/>
                      <a:pt x="1026825" y="2053650"/>
                    </a:cubicBezTo>
                    <a:cubicBezTo>
                      <a:pt x="459725" y="2053650"/>
                      <a:pt x="0" y="1593925"/>
                      <a:pt x="0" y="1026825"/>
                    </a:cubicBezTo>
                    <a:close/>
                  </a:path>
                </a:pathLst>
              </a:custGeom>
              <a:solidFill>
                <a:srgbClr val="002050">
                  <a:alpha val="65000"/>
                </a:srgbClr>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612980" rIns="0" bIns="612981"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100" b="1" i="0" u="none" strike="noStrike" kern="0" cap="none" spc="0" normalizeH="0" baseline="0" noProof="0" dirty="0">
                    <a:ln>
                      <a:noFill/>
                    </a:ln>
                    <a:solidFill>
                      <a:srgbClr val="FFFF00"/>
                    </a:solidFill>
                    <a:effectLst/>
                    <a:uLnTx/>
                    <a:uFillTx/>
                    <a:cs typeface="Segoe UI" panose="020B0502040204020203" pitchFamily="34" charset="0"/>
                  </a:rPr>
                  <a:t>Insider Preview</a:t>
                </a:r>
              </a:p>
            </p:txBody>
          </p:sp>
        </p:grpSp>
        <p:sp>
          <p:nvSpPr>
            <p:cNvPr id="130" name="Rectangle 129"/>
            <p:cNvSpPr/>
            <p:nvPr/>
          </p:nvSpPr>
          <p:spPr>
            <a:xfrm>
              <a:off x="9169952" y="3060249"/>
              <a:ext cx="1430544" cy="638336"/>
            </a:xfrm>
            <a:prstGeom prst="rect">
              <a:avLst/>
            </a:prstGeom>
          </p:spPr>
          <p:txBody>
            <a:bodyPr wrap="square" lIns="0" tIns="0" rIns="0" bIns="0">
              <a:sp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Wave 1 </a:t>
              </a:r>
              <a:br>
                <a:rPr kumimoji="0" lang="en-US" sz="1600" b="1" i="0" u="none" strike="noStrike" kern="0" cap="none" spc="0" normalizeH="0" baseline="0" noProof="0" dirty="0">
                  <a:ln>
                    <a:noFill/>
                  </a:ln>
                  <a:solidFill>
                    <a:srgbClr val="0078D7"/>
                  </a:solidFill>
                  <a:effectLst/>
                  <a:uLnTx/>
                  <a:uFillTx/>
                  <a:cs typeface="Segoe UI" panose="020B0502040204020203" pitchFamily="34" charset="0"/>
                </a:rPr>
              </a:b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Deployment</a:t>
              </a:r>
              <a:br>
                <a:rPr kumimoji="0" lang="en-US" sz="1600" b="1" i="0" u="none" strike="noStrike" kern="0" cap="none" spc="0" normalizeH="0" baseline="0" noProof="0" dirty="0">
                  <a:ln>
                    <a:noFill/>
                  </a:ln>
                  <a:solidFill>
                    <a:srgbClr val="0078D7"/>
                  </a:solidFill>
                  <a:effectLst/>
                  <a:uLnTx/>
                  <a:uFillTx/>
                  <a:cs typeface="Segoe UI" panose="020B0502040204020203" pitchFamily="34" charset="0"/>
                </a:rPr>
              </a:b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CBB</a:t>
              </a:r>
            </a:p>
          </p:txBody>
        </p:sp>
        <p:sp>
          <p:nvSpPr>
            <p:cNvPr id="131" name="Rectangle 130"/>
            <p:cNvSpPr/>
            <p:nvPr/>
          </p:nvSpPr>
          <p:spPr>
            <a:xfrm>
              <a:off x="9169952" y="2216385"/>
              <a:ext cx="1430544" cy="638336"/>
            </a:xfrm>
            <a:prstGeom prst="rect">
              <a:avLst/>
            </a:prstGeom>
          </p:spPr>
          <p:txBody>
            <a:bodyPr wrap="square" lIns="0" tIns="0" rIns="0" bIns="0">
              <a:sp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Wave 2 </a:t>
              </a:r>
              <a:br>
                <a:rPr kumimoji="0" lang="en-US" sz="1600" b="1" i="0" u="none" strike="noStrike" kern="0" cap="none" spc="0" normalizeH="0" baseline="0" noProof="0" dirty="0">
                  <a:ln>
                    <a:noFill/>
                  </a:ln>
                  <a:solidFill>
                    <a:srgbClr val="0078D7"/>
                  </a:solidFill>
                  <a:effectLst/>
                  <a:uLnTx/>
                  <a:uFillTx/>
                  <a:cs typeface="Segoe UI" panose="020B0502040204020203" pitchFamily="34" charset="0"/>
                </a:rPr>
              </a:b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Deployment</a:t>
              </a:r>
              <a:br>
                <a:rPr kumimoji="0" lang="en-US" sz="1600" b="1" i="0" u="none" strike="noStrike" kern="0" cap="none" spc="0" normalizeH="0" baseline="0" noProof="0" dirty="0">
                  <a:ln>
                    <a:noFill/>
                  </a:ln>
                  <a:solidFill>
                    <a:srgbClr val="0078D7"/>
                  </a:solidFill>
                  <a:effectLst/>
                  <a:uLnTx/>
                  <a:uFillTx/>
                  <a:cs typeface="Segoe UI" panose="020B0502040204020203" pitchFamily="34" charset="0"/>
                </a:rPr>
              </a:b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CBB</a:t>
              </a:r>
            </a:p>
          </p:txBody>
        </p:sp>
        <p:sp>
          <p:nvSpPr>
            <p:cNvPr id="132" name="Rectangle 131"/>
            <p:cNvSpPr/>
            <p:nvPr/>
          </p:nvSpPr>
          <p:spPr>
            <a:xfrm>
              <a:off x="9169952" y="1396472"/>
              <a:ext cx="1430544" cy="638336"/>
            </a:xfrm>
            <a:prstGeom prst="rect">
              <a:avLst/>
            </a:prstGeom>
          </p:spPr>
          <p:txBody>
            <a:bodyPr wrap="square" lIns="0" tIns="0" rIns="0" bIns="0">
              <a:sp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Wave 3 </a:t>
              </a:r>
              <a:br>
                <a:rPr kumimoji="0" lang="en-US" sz="1600" b="1" i="0" u="none" strike="noStrike" kern="0" cap="none" spc="0" normalizeH="0" baseline="0" noProof="0" dirty="0">
                  <a:ln>
                    <a:noFill/>
                  </a:ln>
                  <a:solidFill>
                    <a:srgbClr val="0078D7"/>
                  </a:solidFill>
                  <a:effectLst/>
                  <a:uLnTx/>
                  <a:uFillTx/>
                  <a:cs typeface="Segoe UI" panose="020B0502040204020203" pitchFamily="34" charset="0"/>
                </a:rPr>
              </a:b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Deployment</a:t>
              </a:r>
              <a:br>
                <a:rPr kumimoji="0" lang="en-US" sz="1600" b="1" i="0" u="none" strike="noStrike" kern="0" cap="none" spc="0" normalizeH="0" baseline="0" noProof="0" dirty="0">
                  <a:ln>
                    <a:noFill/>
                  </a:ln>
                  <a:solidFill>
                    <a:srgbClr val="0078D7"/>
                  </a:solidFill>
                  <a:effectLst/>
                  <a:uLnTx/>
                  <a:uFillTx/>
                  <a:cs typeface="Segoe UI" panose="020B0502040204020203" pitchFamily="34" charset="0"/>
                </a:rPr>
              </a:b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CBB</a:t>
              </a:r>
            </a:p>
          </p:txBody>
        </p:sp>
        <p:sp>
          <p:nvSpPr>
            <p:cNvPr id="133" name="Rectangle 132"/>
            <p:cNvSpPr/>
            <p:nvPr/>
          </p:nvSpPr>
          <p:spPr>
            <a:xfrm>
              <a:off x="9681003" y="3992647"/>
              <a:ext cx="386491" cy="425557"/>
            </a:xfrm>
            <a:prstGeom prst="rect">
              <a:avLst/>
            </a:prstGeom>
          </p:spPr>
          <p:txBody>
            <a:bodyPr wrap="none" lIns="0" tIns="0" rIns="0" bIns="0">
              <a:sp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FFFFFF"/>
                  </a:solidFill>
                  <a:effectLst/>
                  <a:uLnTx/>
                  <a:uFillTx/>
                  <a:cs typeface="Segoe UI" panose="020B0502040204020203" pitchFamily="34" charset="0"/>
                </a:rPr>
                <a:t>Pilot</a:t>
              </a:r>
              <a:br>
                <a:rPr kumimoji="0" lang="en-US" sz="16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600" b="1" i="0" u="none" strike="noStrike" kern="0" cap="none" spc="0" normalizeH="0" baseline="0" noProof="0" dirty="0">
                  <a:ln>
                    <a:noFill/>
                  </a:ln>
                  <a:solidFill>
                    <a:srgbClr val="FFFFFF"/>
                  </a:solidFill>
                  <a:effectLst/>
                  <a:uLnTx/>
                  <a:uFillTx/>
                  <a:cs typeface="Segoe UI" panose="020B0502040204020203" pitchFamily="34" charset="0"/>
                </a:rPr>
                <a:t>CB</a:t>
              </a:r>
            </a:p>
          </p:txBody>
        </p:sp>
      </p:grpSp>
      <p:grpSp>
        <p:nvGrpSpPr>
          <p:cNvPr id="139" name="Group 138"/>
          <p:cNvGrpSpPr/>
          <p:nvPr/>
        </p:nvGrpSpPr>
        <p:grpSpPr>
          <a:xfrm>
            <a:off x="756980" y="2119667"/>
            <a:ext cx="4425596" cy="4425596"/>
            <a:chOff x="7962003" y="1211263"/>
            <a:chExt cx="3824493" cy="3824493"/>
          </a:xfrm>
        </p:grpSpPr>
        <p:grpSp>
          <p:nvGrpSpPr>
            <p:cNvPr id="140" name="Group 139"/>
            <p:cNvGrpSpPr/>
            <p:nvPr/>
          </p:nvGrpSpPr>
          <p:grpSpPr>
            <a:xfrm>
              <a:off x="7962003" y="1211263"/>
              <a:ext cx="3824493" cy="3824493"/>
              <a:chOff x="7630907" y="1404732"/>
              <a:chExt cx="4302330" cy="4302330"/>
            </a:xfrm>
          </p:grpSpPr>
          <p:sp>
            <p:nvSpPr>
              <p:cNvPr id="145" name="Freeform 16"/>
              <p:cNvSpPr/>
              <p:nvPr/>
            </p:nvSpPr>
            <p:spPr>
              <a:xfrm>
                <a:off x="7630907" y="1404732"/>
                <a:ext cx="4302330" cy="4302330"/>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rgbClr val="0078D7">
                    <a:alpha val="50000"/>
                  </a:srgbClr>
                </a:solidFill>
                <a:prstDash val="solid"/>
              </a:ln>
              <a:effectLst/>
            </p:spPr>
            <p:txBody>
              <a:bodyPr spcFirstLastPara="0" vert="horz" wrap="square" lIns="0" tIns="304932" rIns="0" bIns="3385409"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0078D7">
                      <a:lumMod val="50000"/>
                    </a:srgbClr>
                  </a:solidFill>
                  <a:effectLst/>
                  <a:uLnTx/>
                  <a:uFillTx/>
                  <a:cs typeface="Segoe UI" panose="020B0502040204020203" pitchFamily="34" charset="0"/>
                </a:endParaRPr>
              </a:p>
            </p:txBody>
          </p:sp>
          <p:sp>
            <p:nvSpPr>
              <p:cNvPr id="146" name="Freeform 72"/>
              <p:cNvSpPr/>
              <p:nvPr/>
            </p:nvSpPr>
            <p:spPr>
              <a:xfrm>
                <a:off x="8126207" y="2395332"/>
                <a:ext cx="3311730" cy="3311730"/>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rgbClr val="0078D7">
                    <a:alpha val="50000"/>
                  </a:srgbClr>
                </a:solidFill>
                <a:prstDash val="solid"/>
              </a:ln>
              <a:effectLst/>
            </p:spPr>
            <p:txBody>
              <a:bodyPr spcFirstLastPara="0" vert="horz" wrap="square" lIns="0" tIns="304932" rIns="0" bIns="3385409"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0078D7">
                      <a:lumMod val="50000"/>
                    </a:srgbClr>
                  </a:solidFill>
                  <a:effectLst/>
                  <a:uLnTx/>
                  <a:uFillTx/>
                  <a:cs typeface="Segoe UI" panose="020B0502040204020203" pitchFamily="34" charset="0"/>
                </a:endParaRPr>
              </a:p>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0078D7">
                      <a:lumMod val="50000"/>
                    </a:srgbClr>
                  </a:solidFill>
                  <a:effectLst/>
                  <a:uLnTx/>
                  <a:uFillTx/>
                  <a:cs typeface="Segoe UI" panose="020B0502040204020203" pitchFamily="34" charset="0"/>
                </a:endParaRPr>
              </a:p>
            </p:txBody>
          </p:sp>
          <p:sp>
            <p:nvSpPr>
              <p:cNvPr id="147" name="Freeform 14"/>
              <p:cNvSpPr/>
              <p:nvPr/>
            </p:nvSpPr>
            <p:spPr>
              <a:xfrm>
                <a:off x="8570503" y="3283924"/>
                <a:ext cx="2423138" cy="2423138"/>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rgbClr val="0078D7">
                    <a:alpha val="50000"/>
                  </a:srgbClr>
                </a:solidFill>
                <a:prstDash val="solid"/>
              </a:ln>
              <a:effectLst/>
            </p:spPr>
            <p:txBody>
              <a:bodyPr spcFirstLastPara="0" vert="horz" wrap="square" lIns="0" tIns="304932" rIns="0" bIns="3385409"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0078D7">
                      <a:lumMod val="50000"/>
                    </a:srgbClr>
                  </a:solidFill>
                  <a:effectLst/>
                  <a:uLnTx/>
                  <a:uFillTx/>
                  <a:cs typeface="Segoe UI" panose="020B0502040204020203" pitchFamily="34" charset="0"/>
                </a:endParaRPr>
              </a:p>
            </p:txBody>
          </p:sp>
          <p:sp>
            <p:nvSpPr>
              <p:cNvPr id="148" name="Freeform 11"/>
              <p:cNvSpPr/>
              <p:nvPr/>
            </p:nvSpPr>
            <p:spPr>
              <a:xfrm>
                <a:off x="9130185" y="4403288"/>
                <a:ext cx="1303774" cy="1303774"/>
              </a:xfrm>
              <a:custGeom>
                <a:avLst/>
                <a:gdLst>
                  <a:gd name="connsiteX0" fmla="*/ 0 w 3080475"/>
                  <a:gd name="connsiteY0" fmla="*/ 1540238 h 3080475"/>
                  <a:gd name="connsiteX1" fmla="*/ 1540238 w 3080475"/>
                  <a:gd name="connsiteY1" fmla="*/ 0 h 3080475"/>
                  <a:gd name="connsiteX2" fmla="*/ 3080476 w 3080475"/>
                  <a:gd name="connsiteY2" fmla="*/ 1540238 h 3080475"/>
                  <a:gd name="connsiteX3" fmla="*/ 1540238 w 3080475"/>
                  <a:gd name="connsiteY3" fmla="*/ 3080476 h 3080475"/>
                  <a:gd name="connsiteX4" fmla="*/ 0 w 3080475"/>
                  <a:gd name="connsiteY4" fmla="*/ 1540238 h 308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475" h="3080475">
                    <a:moveTo>
                      <a:pt x="0" y="1540238"/>
                    </a:moveTo>
                    <a:cubicBezTo>
                      <a:pt x="0" y="689588"/>
                      <a:pt x="689588" y="0"/>
                      <a:pt x="1540238" y="0"/>
                    </a:cubicBezTo>
                    <a:cubicBezTo>
                      <a:pt x="2390888" y="0"/>
                      <a:pt x="3080476" y="689588"/>
                      <a:pt x="3080476" y="1540238"/>
                    </a:cubicBezTo>
                    <a:cubicBezTo>
                      <a:pt x="3080476" y="2390888"/>
                      <a:pt x="2390888" y="3080476"/>
                      <a:pt x="1540238" y="3080476"/>
                    </a:cubicBezTo>
                    <a:cubicBezTo>
                      <a:pt x="689588" y="3080476"/>
                      <a:pt x="0" y="2390888"/>
                      <a:pt x="0" y="1540238"/>
                    </a:cubicBezTo>
                    <a:close/>
                  </a:path>
                </a:pathLst>
              </a:custGeom>
              <a:solidFill>
                <a:srgbClr val="0078D7"/>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1005840" rIns="0" bIns="2409924"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endParaRPr kumimoji="0" lang="en-US" sz="1800" b="1"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149" name="Freeform 12"/>
              <p:cNvSpPr/>
              <p:nvPr/>
            </p:nvSpPr>
            <p:spPr>
              <a:xfrm>
                <a:off x="9452624" y="5048164"/>
                <a:ext cx="658897" cy="658897"/>
              </a:xfrm>
              <a:custGeom>
                <a:avLst/>
                <a:gdLst>
                  <a:gd name="connsiteX0" fmla="*/ 0 w 2053650"/>
                  <a:gd name="connsiteY0" fmla="*/ 1026825 h 2053650"/>
                  <a:gd name="connsiteX1" fmla="*/ 1026825 w 2053650"/>
                  <a:gd name="connsiteY1" fmla="*/ 0 h 2053650"/>
                  <a:gd name="connsiteX2" fmla="*/ 2053650 w 2053650"/>
                  <a:gd name="connsiteY2" fmla="*/ 1026825 h 2053650"/>
                  <a:gd name="connsiteX3" fmla="*/ 1026825 w 2053650"/>
                  <a:gd name="connsiteY3" fmla="*/ 2053650 h 2053650"/>
                  <a:gd name="connsiteX4" fmla="*/ 0 w 2053650"/>
                  <a:gd name="connsiteY4" fmla="*/ 1026825 h 205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650" h="2053650">
                    <a:moveTo>
                      <a:pt x="0" y="1026825"/>
                    </a:moveTo>
                    <a:cubicBezTo>
                      <a:pt x="0" y="459725"/>
                      <a:pt x="459725" y="0"/>
                      <a:pt x="1026825" y="0"/>
                    </a:cubicBezTo>
                    <a:cubicBezTo>
                      <a:pt x="1593925" y="0"/>
                      <a:pt x="2053650" y="459725"/>
                      <a:pt x="2053650" y="1026825"/>
                    </a:cubicBezTo>
                    <a:cubicBezTo>
                      <a:pt x="2053650" y="1593925"/>
                      <a:pt x="1593925" y="2053650"/>
                      <a:pt x="1026825" y="2053650"/>
                    </a:cubicBezTo>
                    <a:cubicBezTo>
                      <a:pt x="459725" y="2053650"/>
                      <a:pt x="0" y="1593925"/>
                      <a:pt x="0" y="1026825"/>
                    </a:cubicBezTo>
                    <a:close/>
                  </a:path>
                </a:pathLst>
              </a:custGeom>
              <a:solidFill>
                <a:srgbClr val="002050">
                  <a:alpha val="65000"/>
                </a:srgbClr>
              </a:solidFill>
              <a:ln w="17145" cap="flat" cmpd="sng" algn="ctr">
                <a:solidFill>
                  <a:srgbClr val="FFFFFF">
                    <a:hueOff val="0"/>
                    <a:satOff val="0"/>
                    <a:lumOff val="0"/>
                    <a:alphaOff val="0"/>
                    <a:shade val="95000"/>
                    <a:alpha val="50000"/>
                    <a:satMod val="150000"/>
                  </a:srgbClr>
                </a:solidFill>
                <a:prstDash val="solid"/>
              </a:ln>
              <a:effectLst/>
            </p:spPr>
            <p:txBody>
              <a:bodyPr spcFirstLastPara="0" vert="horz" wrap="square" lIns="0" tIns="612980" rIns="0" bIns="612981"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00"/>
                    </a:solidFill>
                    <a:effectLst/>
                    <a:uLnTx/>
                    <a:uFillTx/>
                    <a:cs typeface="Segoe UI" panose="020B0502040204020203" pitchFamily="34" charset="0"/>
                  </a:rPr>
                  <a:t>POC</a:t>
                </a:r>
              </a:p>
            </p:txBody>
          </p:sp>
        </p:grpSp>
        <p:sp>
          <p:nvSpPr>
            <p:cNvPr id="141" name="Rectangle 140"/>
            <p:cNvSpPr/>
            <p:nvPr/>
          </p:nvSpPr>
          <p:spPr>
            <a:xfrm>
              <a:off x="9158977" y="3218865"/>
              <a:ext cx="1430544" cy="425557"/>
            </a:xfrm>
            <a:prstGeom prst="rect">
              <a:avLst/>
            </a:prstGeom>
          </p:spPr>
          <p:txBody>
            <a:bodyPr wrap="square" lIns="0" tIns="0" rIns="0" bIns="0">
              <a:sp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Wave 1 </a:t>
              </a:r>
              <a:br>
                <a:rPr kumimoji="0" lang="en-US" sz="1600" b="1" i="0" u="none" strike="noStrike" kern="0" cap="none" spc="0" normalizeH="0" baseline="0" noProof="0" dirty="0">
                  <a:ln>
                    <a:noFill/>
                  </a:ln>
                  <a:solidFill>
                    <a:srgbClr val="0078D7"/>
                  </a:solidFill>
                  <a:effectLst/>
                  <a:uLnTx/>
                  <a:uFillTx/>
                  <a:cs typeface="Segoe UI" panose="020B0502040204020203" pitchFamily="34" charset="0"/>
                </a:rPr>
              </a:b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Deployment</a:t>
              </a:r>
            </a:p>
          </p:txBody>
        </p:sp>
        <p:sp>
          <p:nvSpPr>
            <p:cNvPr id="142" name="Rectangle 141"/>
            <p:cNvSpPr/>
            <p:nvPr/>
          </p:nvSpPr>
          <p:spPr>
            <a:xfrm>
              <a:off x="9158977" y="2262273"/>
              <a:ext cx="1430544" cy="425557"/>
            </a:xfrm>
            <a:prstGeom prst="rect">
              <a:avLst/>
            </a:prstGeom>
          </p:spPr>
          <p:txBody>
            <a:bodyPr wrap="square" lIns="0" tIns="0" rIns="0" bIns="0">
              <a:sp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Wave 2 </a:t>
              </a:r>
              <a:br>
                <a:rPr kumimoji="0" lang="en-US" sz="1600" b="1" i="0" u="none" strike="noStrike" kern="0" cap="none" spc="0" normalizeH="0" baseline="0" noProof="0" dirty="0">
                  <a:ln>
                    <a:noFill/>
                  </a:ln>
                  <a:solidFill>
                    <a:srgbClr val="0078D7"/>
                  </a:solidFill>
                  <a:effectLst/>
                  <a:uLnTx/>
                  <a:uFillTx/>
                  <a:cs typeface="Segoe UI" panose="020B0502040204020203" pitchFamily="34" charset="0"/>
                </a:rPr>
              </a:b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Deployment</a:t>
              </a:r>
            </a:p>
          </p:txBody>
        </p:sp>
        <p:sp>
          <p:nvSpPr>
            <p:cNvPr id="143" name="Rectangle 142"/>
            <p:cNvSpPr/>
            <p:nvPr/>
          </p:nvSpPr>
          <p:spPr>
            <a:xfrm>
              <a:off x="9158977" y="1477049"/>
              <a:ext cx="1430544" cy="425557"/>
            </a:xfrm>
            <a:prstGeom prst="rect">
              <a:avLst/>
            </a:prstGeom>
          </p:spPr>
          <p:txBody>
            <a:bodyPr wrap="square" lIns="0" tIns="0" rIns="0" bIns="0">
              <a:sp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Wave 3 </a:t>
              </a:r>
              <a:br>
                <a:rPr kumimoji="0" lang="en-US" sz="1600" b="1" i="0" u="none" strike="noStrike" kern="0" cap="none" spc="0" normalizeH="0" baseline="0" noProof="0" dirty="0">
                  <a:ln>
                    <a:noFill/>
                  </a:ln>
                  <a:solidFill>
                    <a:srgbClr val="0078D7"/>
                  </a:solidFill>
                  <a:effectLst/>
                  <a:uLnTx/>
                  <a:uFillTx/>
                  <a:cs typeface="Segoe UI" panose="020B0502040204020203" pitchFamily="34" charset="0"/>
                </a:rPr>
              </a:br>
              <a:r>
                <a:rPr kumimoji="0" lang="en-US" sz="1600" b="1" i="0" u="none" strike="noStrike" kern="0" cap="none" spc="0" normalizeH="0" baseline="0" noProof="0" dirty="0">
                  <a:ln>
                    <a:noFill/>
                  </a:ln>
                  <a:solidFill>
                    <a:srgbClr val="0078D7"/>
                  </a:solidFill>
                  <a:effectLst/>
                  <a:uLnTx/>
                  <a:uFillTx/>
                  <a:cs typeface="Segoe UI" panose="020B0502040204020203" pitchFamily="34" charset="0"/>
                </a:rPr>
                <a:t>Deployment</a:t>
              </a:r>
            </a:p>
          </p:txBody>
        </p:sp>
        <p:sp>
          <p:nvSpPr>
            <p:cNvPr id="144" name="Rectangle 143"/>
            <p:cNvSpPr/>
            <p:nvPr/>
          </p:nvSpPr>
          <p:spPr>
            <a:xfrm>
              <a:off x="9681003" y="4099652"/>
              <a:ext cx="386491" cy="212778"/>
            </a:xfrm>
            <a:prstGeom prst="rect">
              <a:avLst/>
            </a:prstGeom>
          </p:spPr>
          <p:txBody>
            <a:bodyPr wrap="none" lIns="0" tIns="0" rIns="0" bIns="0">
              <a:sp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600" b="1" i="0" u="none" strike="noStrike" kern="0" cap="none" spc="0" normalizeH="0" baseline="0" noProof="0" dirty="0">
                  <a:ln>
                    <a:noFill/>
                  </a:ln>
                  <a:solidFill>
                    <a:srgbClr val="FFFFFF"/>
                  </a:solidFill>
                  <a:effectLst/>
                  <a:uLnTx/>
                  <a:uFillTx/>
                  <a:cs typeface="Segoe UI" panose="020B0502040204020203" pitchFamily="34" charset="0"/>
                </a:rPr>
                <a:t>Pilot</a:t>
              </a:r>
            </a:p>
          </p:txBody>
        </p:sp>
      </p:grpSp>
      <p:sp>
        <p:nvSpPr>
          <p:cNvPr id="150" name="TextBox 149"/>
          <p:cNvSpPr txBox="1"/>
          <p:nvPr/>
        </p:nvSpPr>
        <p:spPr>
          <a:xfrm>
            <a:off x="5003356" y="2963862"/>
            <a:ext cx="2683964" cy="158812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rPr>
              <a:t>Divide up broad population balanced for risk reduction, business impact, network load, functional role, application use, and geography</a:t>
            </a:r>
          </a:p>
        </p:txBody>
      </p:sp>
      <p:sp>
        <p:nvSpPr>
          <p:cNvPr id="151" name="Freeform 16"/>
          <p:cNvSpPr/>
          <p:nvPr/>
        </p:nvSpPr>
        <p:spPr>
          <a:xfrm>
            <a:off x="4439257" y="1820862"/>
            <a:ext cx="743320" cy="743320"/>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rgbClr val="0078D7">
                <a:alpha val="50000"/>
              </a:srgbClr>
            </a:solidFill>
            <a:prstDash val="solid"/>
          </a:ln>
          <a:effectLst/>
        </p:spPr>
        <p:txBody>
          <a:bodyPr spcFirstLastPara="0" vert="horz" wrap="square" lIns="0" tIns="0" rIns="0" bIns="0"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800" b="1" i="0" u="none" strike="noStrike" kern="0" cap="none" spc="0" normalizeH="0" baseline="0" noProof="0" dirty="0">
                <a:ln>
                  <a:noFill/>
                </a:ln>
                <a:solidFill>
                  <a:srgbClr val="0078D7"/>
                </a:solidFill>
                <a:effectLst/>
                <a:uLnTx/>
                <a:uFillTx/>
                <a:cs typeface="Segoe UI" panose="020B0502040204020203" pitchFamily="34" charset="0"/>
              </a:rPr>
              <a:t>LTSB</a:t>
            </a:r>
          </a:p>
        </p:txBody>
      </p:sp>
      <p:sp>
        <p:nvSpPr>
          <p:cNvPr id="152" name="Freeform 16"/>
          <p:cNvSpPr/>
          <p:nvPr/>
        </p:nvSpPr>
        <p:spPr>
          <a:xfrm>
            <a:off x="11284661" y="1820862"/>
            <a:ext cx="743320" cy="743320"/>
          </a:xfrm>
          <a:custGeom>
            <a:avLst/>
            <a:gdLst>
              <a:gd name="connsiteX0" fmla="*/ 0 w 4107300"/>
              <a:gd name="connsiteY0" fmla="*/ 2053650 h 4107300"/>
              <a:gd name="connsiteX1" fmla="*/ 2053650 w 4107300"/>
              <a:gd name="connsiteY1" fmla="*/ 0 h 4107300"/>
              <a:gd name="connsiteX2" fmla="*/ 4107300 w 4107300"/>
              <a:gd name="connsiteY2" fmla="*/ 2053650 h 4107300"/>
              <a:gd name="connsiteX3" fmla="*/ 2053650 w 4107300"/>
              <a:gd name="connsiteY3" fmla="*/ 4107300 h 4107300"/>
              <a:gd name="connsiteX4" fmla="*/ 0 w 4107300"/>
              <a:gd name="connsiteY4" fmla="*/ 2053650 h 410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300" h="4107300">
                <a:moveTo>
                  <a:pt x="0" y="2053650"/>
                </a:moveTo>
                <a:cubicBezTo>
                  <a:pt x="0" y="919450"/>
                  <a:pt x="919450" y="0"/>
                  <a:pt x="2053650" y="0"/>
                </a:cubicBezTo>
                <a:cubicBezTo>
                  <a:pt x="3187850" y="0"/>
                  <a:pt x="4107300" y="919450"/>
                  <a:pt x="4107300" y="2053650"/>
                </a:cubicBezTo>
                <a:cubicBezTo>
                  <a:pt x="4107300" y="3187850"/>
                  <a:pt x="3187850" y="4107300"/>
                  <a:pt x="2053650" y="4107300"/>
                </a:cubicBezTo>
                <a:cubicBezTo>
                  <a:pt x="919450" y="4107300"/>
                  <a:pt x="0" y="3187850"/>
                  <a:pt x="0" y="2053650"/>
                </a:cubicBezTo>
                <a:close/>
              </a:path>
            </a:pathLst>
          </a:custGeom>
          <a:solidFill>
            <a:srgbClr val="FFFFFF"/>
          </a:solidFill>
          <a:ln w="17145" cap="flat" cmpd="sng" algn="ctr">
            <a:solidFill>
              <a:srgbClr val="0078D7">
                <a:alpha val="50000"/>
              </a:srgbClr>
            </a:solidFill>
            <a:prstDash val="solid"/>
          </a:ln>
          <a:effectLst/>
        </p:spPr>
        <p:txBody>
          <a:bodyPr spcFirstLastPara="0" vert="horz" wrap="square" lIns="0" tIns="0" rIns="0" bIns="0" numCol="1" spcCol="1270" anchor="ctr" anchorCtr="0">
            <a:noAutofit/>
          </a:bodyPr>
          <a:lstStyle/>
          <a:p>
            <a:pPr marL="0" marR="0" lvl="0" indent="0" algn="ctr" defTabSz="622300" eaLnBrk="1" fontAlgn="auto" latinLnBrk="0" hangingPunct="1">
              <a:lnSpc>
                <a:spcPct val="100000"/>
              </a:lnSpc>
              <a:spcBef>
                <a:spcPct val="0"/>
              </a:spcBef>
              <a:spcAft>
                <a:spcPct val="35000"/>
              </a:spcAft>
              <a:buClrTx/>
              <a:buSzTx/>
              <a:buFontTx/>
              <a:buNone/>
              <a:tabLst/>
              <a:defRPr/>
            </a:pPr>
            <a:r>
              <a:rPr kumimoji="0" lang="en-US" sz="1800" b="1" i="0" u="none" strike="noStrike" kern="0" cap="none" spc="0" normalizeH="0" baseline="0" noProof="0" dirty="0">
                <a:ln>
                  <a:noFill/>
                </a:ln>
                <a:solidFill>
                  <a:srgbClr val="0078D7"/>
                </a:solidFill>
                <a:effectLst/>
                <a:uLnTx/>
                <a:uFillTx/>
                <a:cs typeface="Segoe UI" panose="020B0502040204020203" pitchFamily="34" charset="0"/>
              </a:rPr>
              <a:t>LTSB</a:t>
            </a:r>
          </a:p>
        </p:txBody>
      </p:sp>
      <p:cxnSp>
        <p:nvCxnSpPr>
          <p:cNvPr id="153" name="Straight Arrow Connector 152"/>
          <p:cNvCxnSpPr/>
          <p:nvPr/>
        </p:nvCxnSpPr>
        <p:spPr>
          <a:xfrm>
            <a:off x="3303836" y="5568171"/>
            <a:ext cx="6124240" cy="0"/>
          </a:xfrm>
          <a:prstGeom prst="straightConnector1">
            <a:avLst/>
          </a:prstGeom>
          <a:noFill/>
          <a:ln w="9525" cap="flat" cmpd="sng" algn="ctr">
            <a:solidFill>
              <a:srgbClr val="000000"/>
            </a:solidFill>
            <a:prstDash val="solid"/>
            <a:headEnd type="triangle" w="lg" len="med"/>
            <a:tailEnd type="triangle" w="lg" len="med"/>
          </a:ln>
          <a:effectLst/>
        </p:spPr>
      </p:cxnSp>
      <p:cxnSp>
        <p:nvCxnSpPr>
          <p:cNvPr id="154" name="Straight Arrow Connector 153"/>
          <p:cNvCxnSpPr>
            <a:cxnSpLocks/>
          </p:cNvCxnSpPr>
          <p:nvPr/>
        </p:nvCxnSpPr>
        <p:spPr>
          <a:xfrm>
            <a:off x="3381172" y="6206374"/>
            <a:ext cx="6046904" cy="0"/>
          </a:xfrm>
          <a:prstGeom prst="straightConnector1">
            <a:avLst/>
          </a:prstGeom>
          <a:noFill/>
          <a:ln w="9525" cap="flat" cmpd="sng" algn="ctr">
            <a:solidFill>
              <a:srgbClr val="000000"/>
            </a:solidFill>
            <a:prstDash val="solid"/>
            <a:headEnd type="triangle" w="lg" len="med"/>
            <a:tailEnd type="triangle" w="lg" len="med"/>
          </a:ln>
          <a:effectLst/>
        </p:spPr>
      </p:cxnSp>
      <p:sp>
        <p:nvSpPr>
          <p:cNvPr id="155" name="TextBox 154"/>
          <p:cNvSpPr txBox="1"/>
          <p:nvPr/>
        </p:nvSpPr>
        <p:spPr>
          <a:xfrm>
            <a:off x="5259289" y="5345116"/>
            <a:ext cx="2003836" cy="430887"/>
          </a:xfrm>
          <a:prstGeom prst="rect">
            <a:avLst/>
          </a:prstGeom>
          <a:solidFill>
            <a:srgbClr val="F2F2F2"/>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rPr>
              <a:t>Representative Sample</a:t>
            </a:r>
            <a:br>
              <a:rPr kumimoji="0" lang="en-US" sz="1400" b="1" i="0" u="none" strike="noStrike" kern="0" cap="none" spc="0" normalizeH="0" baseline="0" noProof="0" dirty="0">
                <a:ln>
                  <a:noFill/>
                </a:ln>
                <a:solidFill>
                  <a:srgbClr val="505050"/>
                </a:solidFill>
                <a:effectLst/>
                <a:uLnTx/>
                <a:uFillTx/>
              </a:rPr>
            </a:br>
            <a:r>
              <a:rPr kumimoji="0" lang="en-US" sz="1400" b="1" i="0" u="none" strike="noStrike" kern="0" cap="none" spc="0" normalizeH="0" baseline="0" noProof="0" dirty="0">
                <a:ln>
                  <a:noFill/>
                </a:ln>
                <a:solidFill>
                  <a:srgbClr val="505050"/>
                </a:solidFill>
                <a:effectLst/>
                <a:uLnTx/>
                <a:uFillTx/>
              </a:rPr>
              <a:t> of Volunteer Users</a:t>
            </a:r>
          </a:p>
        </p:txBody>
      </p:sp>
      <p:sp>
        <p:nvSpPr>
          <p:cNvPr id="156" name="TextBox 155"/>
          <p:cNvSpPr txBox="1"/>
          <p:nvPr/>
        </p:nvSpPr>
        <p:spPr>
          <a:xfrm>
            <a:off x="5616959" y="6091458"/>
            <a:ext cx="1356822" cy="215444"/>
          </a:xfrm>
          <a:prstGeom prst="rect">
            <a:avLst/>
          </a:prstGeom>
          <a:solidFill>
            <a:srgbClr val="F2F2F2"/>
          </a:solid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rPr>
              <a:t>IT Test Devices</a:t>
            </a:r>
          </a:p>
        </p:txBody>
      </p:sp>
      <p:cxnSp>
        <p:nvCxnSpPr>
          <p:cNvPr id="157" name="Straight Arrow Connector 156"/>
          <p:cNvCxnSpPr/>
          <p:nvPr/>
        </p:nvCxnSpPr>
        <p:spPr>
          <a:xfrm>
            <a:off x="5160421" y="2023638"/>
            <a:ext cx="6124240" cy="0"/>
          </a:xfrm>
          <a:prstGeom prst="straightConnector1">
            <a:avLst/>
          </a:prstGeom>
          <a:noFill/>
          <a:ln w="9525" cap="flat" cmpd="sng" algn="ctr">
            <a:solidFill>
              <a:srgbClr val="000000"/>
            </a:solidFill>
            <a:prstDash val="solid"/>
            <a:headEnd type="triangle" w="lg" len="med"/>
            <a:tailEnd type="triangle" w="lg" len="med"/>
          </a:ln>
          <a:effectLst/>
        </p:spPr>
      </p:cxnSp>
      <p:sp>
        <p:nvSpPr>
          <p:cNvPr id="158" name="TextBox 157"/>
          <p:cNvSpPr txBox="1"/>
          <p:nvPr/>
        </p:nvSpPr>
        <p:spPr>
          <a:xfrm>
            <a:off x="5649379" y="1668462"/>
            <a:ext cx="1613746" cy="1157240"/>
          </a:xfrm>
          <a:prstGeom prst="rect">
            <a:avLst/>
          </a:prstGeom>
          <a:solidFill>
            <a:srgbClr val="F2F2F2"/>
          </a:solidFill>
        </p:spPr>
        <p:txBody>
          <a:bodyPr wrap="square" lIns="0" tIns="146304" rIns="0" bIns="146304"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505050"/>
                </a:solidFill>
                <a:effectLst/>
                <a:uLnTx/>
                <a:uFillTx/>
              </a:rPr>
              <a:t>Special purpose dedicated devices Security patched but not updated</a:t>
            </a:r>
          </a:p>
        </p:txBody>
      </p:sp>
      <p:grpSp>
        <p:nvGrpSpPr>
          <p:cNvPr id="159" name="Group 158"/>
          <p:cNvGrpSpPr/>
          <p:nvPr/>
        </p:nvGrpSpPr>
        <p:grpSpPr>
          <a:xfrm>
            <a:off x="3811904" y="2296887"/>
            <a:ext cx="1370672" cy="2724375"/>
            <a:chOff x="3937884" y="2424222"/>
            <a:chExt cx="1370672" cy="2597040"/>
          </a:xfrm>
        </p:grpSpPr>
        <p:cxnSp>
          <p:nvCxnSpPr>
            <p:cNvPr id="160" name="Straight Arrow Connector 159"/>
            <p:cNvCxnSpPr>
              <a:cxnSpLocks/>
            </p:cNvCxnSpPr>
            <p:nvPr/>
          </p:nvCxnSpPr>
          <p:spPr>
            <a:xfrm flipH="1">
              <a:off x="4160837" y="3673581"/>
              <a:ext cx="1147719" cy="0"/>
            </a:xfrm>
            <a:prstGeom prst="straightConnector1">
              <a:avLst/>
            </a:prstGeom>
            <a:noFill/>
            <a:ln w="9525" cap="flat" cmpd="sng" algn="ctr">
              <a:solidFill>
                <a:srgbClr val="000000"/>
              </a:solidFill>
              <a:prstDash val="solid"/>
              <a:headEnd type="none" w="lg" len="med"/>
              <a:tailEnd type="triangle" w="lg" len="med"/>
            </a:ln>
            <a:effectLst/>
          </p:spPr>
        </p:cxnSp>
        <p:sp>
          <p:nvSpPr>
            <p:cNvPr id="161" name="Right Brace 160"/>
            <p:cNvSpPr/>
            <p:nvPr/>
          </p:nvSpPr>
          <p:spPr>
            <a:xfrm>
              <a:off x="3937884" y="2424222"/>
              <a:ext cx="222952" cy="2597040"/>
            </a:xfrm>
            <a:prstGeom prst="rightBrace">
              <a:avLst>
                <a:gd name="adj1" fmla="val 25731"/>
                <a:gd name="adj2" fmla="val 48166"/>
              </a:avLst>
            </a:prstGeom>
            <a:noFill/>
            <a:ln w="9525" cap="flat" cmpd="sng" algn="ctr">
              <a:solidFill>
                <a:srgbClr val="000000"/>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2" name="Group 161"/>
          <p:cNvGrpSpPr/>
          <p:nvPr/>
        </p:nvGrpSpPr>
        <p:grpSpPr>
          <a:xfrm flipH="1">
            <a:off x="7500080" y="2296887"/>
            <a:ext cx="1492273" cy="2724375"/>
            <a:chOff x="3943343" y="2424222"/>
            <a:chExt cx="1492273" cy="2597040"/>
          </a:xfrm>
        </p:grpSpPr>
        <p:cxnSp>
          <p:nvCxnSpPr>
            <p:cNvPr id="163" name="Straight Arrow Connector 162"/>
            <p:cNvCxnSpPr>
              <a:cxnSpLocks/>
            </p:cNvCxnSpPr>
            <p:nvPr/>
          </p:nvCxnSpPr>
          <p:spPr>
            <a:xfrm flipH="1">
              <a:off x="4160837" y="3673581"/>
              <a:ext cx="1274779" cy="0"/>
            </a:xfrm>
            <a:prstGeom prst="straightConnector1">
              <a:avLst/>
            </a:prstGeom>
            <a:noFill/>
            <a:ln w="9525" cap="flat" cmpd="sng" algn="ctr">
              <a:solidFill>
                <a:srgbClr val="000000"/>
              </a:solidFill>
              <a:prstDash val="solid"/>
              <a:headEnd type="none" w="lg" len="med"/>
              <a:tailEnd type="triangle" w="lg" len="med"/>
            </a:ln>
            <a:effectLst/>
          </p:spPr>
        </p:cxnSp>
        <p:sp>
          <p:nvSpPr>
            <p:cNvPr id="164" name="Right Brace 163"/>
            <p:cNvSpPr/>
            <p:nvPr/>
          </p:nvSpPr>
          <p:spPr>
            <a:xfrm>
              <a:off x="3943343" y="2424222"/>
              <a:ext cx="217494" cy="2597040"/>
            </a:xfrm>
            <a:prstGeom prst="rightBrace">
              <a:avLst>
                <a:gd name="adj1" fmla="val 25399"/>
                <a:gd name="adj2" fmla="val 48166"/>
              </a:avLst>
            </a:prstGeom>
            <a:noFill/>
            <a:ln w="9525" cap="flat" cmpd="sng" algn="ctr">
              <a:solidFill>
                <a:srgbClr val="000000"/>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552978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6" name="think-cell Slide" r:id="rId5" imgW="378" imgH="379" progId="TCLayout.ActiveDocument.1">
                  <p:embed/>
                </p:oleObj>
              </mc:Choice>
              <mc:Fallback>
                <p:oleObj name="think-cell Slide" r:id="rId5" imgW="378" imgH="379" progId="TCLayout.ActiveDocument.1">
                  <p:embed/>
                  <p:pic>
                    <p:nvPicPr>
                      <p:cNvPr id="17" name="Object 1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Thinking through deployment strategy</a:t>
            </a:r>
          </a:p>
        </p:txBody>
      </p:sp>
      <p:sp>
        <p:nvSpPr>
          <p:cNvPr id="6" name="Oval 5"/>
          <p:cNvSpPr/>
          <p:nvPr/>
        </p:nvSpPr>
        <p:spPr bwMode="auto">
          <a:xfrm>
            <a:off x="498475" y="1353457"/>
            <a:ext cx="552450" cy="552450"/>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0078D7"/>
                </a:solidFill>
                <a:latin typeface="Segoe UI Light"/>
                <a:ea typeface="Segoe UI" pitchFamily="34" charset="0"/>
                <a:cs typeface="Segoe UI" pitchFamily="34" charset="0"/>
              </a:rPr>
              <a:t>1</a:t>
            </a:r>
          </a:p>
        </p:txBody>
      </p:sp>
      <p:sp>
        <p:nvSpPr>
          <p:cNvPr id="7" name="Rectangle 6"/>
          <p:cNvSpPr/>
          <p:nvPr/>
        </p:nvSpPr>
        <p:spPr>
          <a:xfrm>
            <a:off x="1243962" y="1391165"/>
            <a:ext cx="9538006" cy="477034"/>
          </a:xfrm>
          <a:prstGeom prst="rect">
            <a:avLst/>
          </a:pr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65361" rIns="104219" bIns="65362" numCol="1" spcCol="1270" anchor="t" anchorCtr="0">
            <a:noAutofit/>
          </a:bodyPr>
          <a:lstStyle/>
          <a:p>
            <a:pPr marL="0" lvl="1" defTabSz="906691">
              <a:spcBef>
                <a:spcPts val="600"/>
              </a:spcBef>
              <a:defRPr/>
            </a:pPr>
            <a:r>
              <a:rPr lang="en-US" sz="2400" kern="0" dirty="0">
                <a:solidFill>
                  <a:srgbClr val="0078D7"/>
                </a:solidFill>
              </a:rPr>
              <a:t>Configure</a:t>
            </a:r>
            <a:r>
              <a:rPr lang="en-US" sz="2400" b="1" kern="0" dirty="0">
                <a:solidFill>
                  <a:sysClr val="windowText" lastClr="000000"/>
                </a:solidFill>
                <a:latin typeface="Segoe UI Light"/>
              </a:rPr>
              <a:t> </a:t>
            </a:r>
            <a:r>
              <a:rPr lang="en-US" sz="2400" kern="0" dirty="0">
                <a:solidFill>
                  <a:schemeClr val="tx1"/>
                </a:solidFill>
                <a:latin typeface="Segoe UI Light"/>
              </a:rPr>
              <a:t>Your Insider Preview PCs </a:t>
            </a:r>
          </a:p>
          <a:p>
            <a:pPr marL="225425" lvl="1" indent="-174625" defTabSz="906691">
              <a:spcBef>
                <a:spcPts val="100"/>
              </a:spcBef>
              <a:spcAft>
                <a:spcPts val="300"/>
              </a:spcAft>
              <a:buFont typeface="Arial" panose="020B0604020202020204" pitchFamily="34" charset="0"/>
              <a:buChar char="•"/>
              <a:defRPr/>
            </a:pPr>
            <a:r>
              <a:rPr lang="en-US" sz="1600" kern="0" dirty="0">
                <a:solidFill>
                  <a:srgbClr val="505050"/>
                </a:solidFill>
              </a:rPr>
              <a:t>Lab or secondary PCs</a:t>
            </a:r>
          </a:p>
          <a:p>
            <a:pPr marL="225425" lvl="1" indent="-174625" defTabSz="906691">
              <a:spcBef>
                <a:spcPts val="100"/>
              </a:spcBef>
              <a:spcAft>
                <a:spcPts val="300"/>
              </a:spcAft>
              <a:buFont typeface="Arial" panose="020B0604020202020204" pitchFamily="34" charset="0"/>
              <a:buChar char="•"/>
              <a:defRPr/>
            </a:pPr>
            <a:r>
              <a:rPr lang="en-US" sz="1600" kern="0" dirty="0">
                <a:solidFill>
                  <a:srgbClr val="505050"/>
                </a:solidFill>
              </a:rPr>
              <a:t>Enough to explore new features, measure compatibility on behalf of your customer(s)</a:t>
            </a:r>
          </a:p>
        </p:txBody>
      </p:sp>
      <p:sp>
        <p:nvSpPr>
          <p:cNvPr id="8" name="Oval 7"/>
          <p:cNvSpPr/>
          <p:nvPr/>
        </p:nvSpPr>
        <p:spPr bwMode="auto">
          <a:xfrm>
            <a:off x="498475" y="2506396"/>
            <a:ext cx="552450" cy="552450"/>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0078D7"/>
                </a:solidFill>
                <a:latin typeface="Segoe UI Light"/>
                <a:ea typeface="Segoe UI" pitchFamily="34" charset="0"/>
                <a:cs typeface="Segoe UI" pitchFamily="34" charset="0"/>
              </a:rPr>
              <a:t>2</a:t>
            </a:r>
          </a:p>
        </p:txBody>
      </p:sp>
      <p:sp>
        <p:nvSpPr>
          <p:cNvPr id="9" name="Rectangle 8"/>
          <p:cNvSpPr/>
          <p:nvPr/>
        </p:nvSpPr>
        <p:spPr>
          <a:xfrm>
            <a:off x="1243962" y="3738685"/>
            <a:ext cx="9538006" cy="477034"/>
          </a:xfrm>
          <a:prstGeom prst="rect">
            <a:avLst/>
          </a:pr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65361" rIns="104219" bIns="65362" numCol="1" spcCol="1270" anchor="t" anchorCtr="0">
            <a:noAutofit/>
          </a:bodyPr>
          <a:lstStyle/>
          <a:p>
            <a:pPr marL="0" lvl="1" defTabSz="906691">
              <a:spcBef>
                <a:spcPts val="600"/>
              </a:spcBef>
              <a:defRPr/>
            </a:pPr>
            <a:r>
              <a:rPr lang="en-US" sz="2400" kern="0" dirty="0">
                <a:solidFill>
                  <a:srgbClr val="0078D7"/>
                </a:solidFill>
              </a:rPr>
              <a:t>Identify</a:t>
            </a:r>
            <a:r>
              <a:rPr lang="en-US" sz="2400" kern="0" dirty="0">
                <a:solidFill>
                  <a:sysClr val="windowText" lastClr="000000"/>
                </a:solidFill>
              </a:rPr>
              <a:t> </a:t>
            </a:r>
            <a:r>
              <a:rPr lang="en-US" sz="2400" kern="0" dirty="0">
                <a:solidFill>
                  <a:schemeClr val="tx1"/>
                </a:solidFill>
                <a:latin typeface="Segoe UI Light"/>
              </a:rPr>
              <a:t>LTSB PC candidates</a:t>
            </a:r>
          </a:p>
          <a:p>
            <a:pPr marL="225425" lvl="1" indent="-174625" defTabSz="906691">
              <a:spcBef>
                <a:spcPts val="100"/>
              </a:spcBef>
              <a:spcAft>
                <a:spcPts val="300"/>
              </a:spcAft>
              <a:buFont typeface="Arial" panose="020B0604020202020204" pitchFamily="34" charset="0"/>
              <a:buChar char="•"/>
              <a:defRPr/>
            </a:pPr>
            <a:r>
              <a:rPr lang="en-US" sz="1600" kern="0" dirty="0">
                <a:solidFill>
                  <a:srgbClr val="505050"/>
                </a:solidFill>
              </a:rPr>
              <a:t>Deploy Windows 10 Enterprise LTSB</a:t>
            </a:r>
          </a:p>
          <a:p>
            <a:pPr marL="225425" lvl="1" indent="-174625" defTabSz="906691">
              <a:spcBef>
                <a:spcPts val="100"/>
              </a:spcBef>
              <a:spcAft>
                <a:spcPts val="300"/>
              </a:spcAft>
              <a:buFont typeface="Arial" panose="020B0604020202020204" pitchFamily="34" charset="0"/>
              <a:buChar char="•"/>
              <a:defRPr/>
            </a:pPr>
            <a:r>
              <a:rPr lang="en-US" sz="1600" kern="0" dirty="0">
                <a:solidFill>
                  <a:srgbClr val="505050"/>
                </a:solidFill>
              </a:rPr>
              <a:t>Limited numbers (we hope)</a:t>
            </a:r>
          </a:p>
        </p:txBody>
      </p:sp>
      <p:sp>
        <p:nvSpPr>
          <p:cNvPr id="10" name="Oval 9"/>
          <p:cNvSpPr/>
          <p:nvPr/>
        </p:nvSpPr>
        <p:spPr bwMode="auto">
          <a:xfrm>
            <a:off x="498475" y="3659335"/>
            <a:ext cx="552450" cy="552450"/>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0078D7"/>
                </a:solidFill>
                <a:latin typeface="Segoe UI Light"/>
                <a:ea typeface="Segoe UI" pitchFamily="34" charset="0"/>
                <a:cs typeface="Segoe UI" pitchFamily="34" charset="0"/>
              </a:rPr>
              <a:t>3</a:t>
            </a:r>
          </a:p>
        </p:txBody>
      </p:sp>
      <p:sp>
        <p:nvSpPr>
          <p:cNvPr id="11" name="Rectangle 10"/>
          <p:cNvSpPr/>
          <p:nvPr/>
        </p:nvSpPr>
        <p:spPr>
          <a:xfrm>
            <a:off x="1243962" y="2539319"/>
            <a:ext cx="9538006" cy="477034"/>
          </a:xfrm>
          <a:prstGeom prst="rect">
            <a:avLst/>
          </a:pr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65361" rIns="104219" bIns="65362" numCol="1" spcCol="1270" anchor="t" anchorCtr="0">
            <a:noAutofit/>
          </a:bodyPr>
          <a:lstStyle/>
          <a:p>
            <a:pPr marL="0" lvl="1" defTabSz="906691">
              <a:spcBef>
                <a:spcPts val="600"/>
              </a:spcBef>
              <a:defRPr/>
            </a:pPr>
            <a:r>
              <a:rPr lang="en-US" sz="2400" kern="0" dirty="0">
                <a:solidFill>
                  <a:srgbClr val="0078D7"/>
                </a:solidFill>
              </a:rPr>
              <a:t>Recruit</a:t>
            </a:r>
            <a:r>
              <a:rPr lang="en-US" sz="2400" kern="0" dirty="0">
                <a:solidFill>
                  <a:sysClr val="windowText" lastClr="000000"/>
                </a:solidFill>
              </a:rPr>
              <a:t> </a:t>
            </a:r>
            <a:r>
              <a:rPr lang="en-US" sz="2400" kern="0" dirty="0">
                <a:solidFill>
                  <a:schemeClr val="tx1"/>
                </a:solidFill>
                <a:latin typeface="Segoe UI Light"/>
              </a:rPr>
              <a:t>volunteers for pilots</a:t>
            </a:r>
          </a:p>
          <a:p>
            <a:pPr marL="225425" lvl="1" indent="-174625" defTabSz="906691">
              <a:spcBef>
                <a:spcPts val="100"/>
              </a:spcBef>
              <a:spcAft>
                <a:spcPts val="300"/>
              </a:spcAft>
              <a:buFont typeface="Arial" panose="020B0604020202020204" pitchFamily="34" charset="0"/>
              <a:buChar char="•"/>
              <a:defRPr/>
            </a:pPr>
            <a:r>
              <a:rPr lang="en-US" sz="1600" kern="0" dirty="0">
                <a:solidFill>
                  <a:srgbClr val="505050"/>
                </a:solidFill>
              </a:rPr>
              <a:t>Willing participants who will provide feedback</a:t>
            </a:r>
          </a:p>
          <a:p>
            <a:pPr marL="225425" lvl="1" indent="-174625" defTabSz="906691">
              <a:spcBef>
                <a:spcPts val="100"/>
              </a:spcBef>
              <a:spcAft>
                <a:spcPts val="300"/>
              </a:spcAft>
              <a:buFont typeface="Arial" panose="020B0604020202020204" pitchFamily="34" charset="0"/>
              <a:buChar char="•"/>
              <a:defRPr/>
            </a:pPr>
            <a:r>
              <a:rPr lang="en-US" sz="1600" kern="0" dirty="0">
                <a:solidFill>
                  <a:srgbClr val="505050"/>
                </a:solidFill>
              </a:rPr>
              <a:t>Cover the broadest set of apps and devices possible</a:t>
            </a:r>
          </a:p>
        </p:txBody>
      </p:sp>
      <p:sp>
        <p:nvSpPr>
          <p:cNvPr id="12" name="Oval 11"/>
          <p:cNvSpPr/>
          <p:nvPr/>
        </p:nvSpPr>
        <p:spPr bwMode="auto">
          <a:xfrm>
            <a:off x="498475" y="4812273"/>
            <a:ext cx="552450" cy="552450"/>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0078D7"/>
                </a:solidFill>
                <a:latin typeface="Segoe UI Light"/>
                <a:ea typeface="Segoe UI" pitchFamily="34" charset="0"/>
                <a:cs typeface="Segoe UI" pitchFamily="34" charset="0"/>
              </a:rPr>
              <a:t>4</a:t>
            </a:r>
          </a:p>
        </p:txBody>
      </p:sp>
      <p:sp>
        <p:nvSpPr>
          <p:cNvPr id="13" name="Rectangle 12"/>
          <p:cNvSpPr/>
          <p:nvPr/>
        </p:nvSpPr>
        <p:spPr>
          <a:xfrm>
            <a:off x="1243962" y="4849981"/>
            <a:ext cx="9538006" cy="477034"/>
          </a:xfrm>
          <a:prstGeom prst="rect">
            <a:avLst/>
          </a:pr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65361" rIns="104219" bIns="65362" numCol="1" spcCol="1270" anchor="t" anchorCtr="0">
            <a:noAutofit/>
          </a:bodyPr>
          <a:lstStyle/>
          <a:p>
            <a:pPr marL="0" lvl="1" defTabSz="906691">
              <a:spcBef>
                <a:spcPts val="600"/>
              </a:spcBef>
              <a:defRPr/>
            </a:pPr>
            <a:r>
              <a:rPr lang="en-US" sz="2400" kern="0" dirty="0">
                <a:solidFill>
                  <a:srgbClr val="0078D7"/>
                </a:solidFill>
              </a:rPr>
              <a:t>Divide </a:t>
            </a:r>
            <a:r>
              <a:rPr lang="en-US" sz="2400" kern="0" dirty="0">
                <a:solidFill>
                  <a:srgbClr val="505050"/>
                </a:solidFill>
                <a:latin typeface="Segoe UI Light"/>
              </a:rPr>
              <a:t>broad population of PCs for roll-out</a:t>
            </a:r>
          </a:p>
          <a:p>
            <a:pPr marL="225425" lvl="1" indent="-174625" defTabSz="906691">
              <a:spcBef>
                <a:spcPts val="100"/>
              </a:spcBef>
              <a:spcAft>
                <a:spcPts val="300"/>
              </a:spcAft>
              <a:buFont typeface="Arial" panose="020B0604020202020204" pitchFamily="34" charset="0"/>
              <a:buChar char="•"/>
              <a:defRPr/>
            </a:pPr>
            <a:r>
              <a:rPr lang="en-US" sz="1600" kern="0" dirty="0">
                <a:solidFill>
                  <a:srgbClr val="505050"/>
                </a:solidFill>
              </a:rPr>
              <a:t>Standard deployment best practice</a:t>
            </a:r>
          </a:p>
          <a:p>
            <a:pPr marL="225425" lvl="1" indent="-174625" defTabSz="906691">
              <a:spcBef>
                <a:spcPts val="100"/>
              </a:spcBef>
              <a:spcAft>
                <a:spcPts val="300"/>
              </a:spcAft>
              <a:buFont typeface="Arial" panose="020B0604020202020204" pitchFamily="34" charset="0"/>
              <a:buChar char="•"/>
              <a:defRPr/>
            </a:pPr>
            <a:r>
              <a:rPr lang="en-US" sz="1600" kern="0" dirty="0">
                <a:solidFill>
                  <a:srgbClr val="505050"/>
                </a:solidFill>
              </a:rPr>
              <a:t>Focus on risk reduction, minimizing disruption</a:t>
            </a:r>
          </a:p>
          <a:p>
            <a:pPr marL="225425" lvl="1" indent="-174625" defTabSz="906691">
              <a:spcBef>
                <a:spcPts val="100"/>
              </a:spcBef>
              <a:spcAft>
                <a:spcPts val="300"/>
              </a:spcAft>
              <a:buFont typeface="Arial" panose="020B0604020202020204" pitchFamily="34" charset="0"/>
              <a:buChar char="•"/>
              <a:defRPr/>
            </a:pPr>
            <a:r>
              <a:rPr lang="en-US" sz="1600" kern="0" dirty="0">
                <a:solidFill>
                  <a:srgbClr val="505050"/>
                </a:solidFill>
              </a:rPr>
              <a:t>Consider deploying waves by functional area, applications utilized, and geography</a:t>
            </a:r>
          </a:p>
        </p:txBody>
      </p:sp>
    </p:spTree>
    <p:extLst>
      <p:ext uri="{BB962C8B-B14F-4D97-AF65-F5344CB8AC3E}">
        <p14:creationId xmlns:p14="http://schemas.microsoft.com/office/powerpoint/2010/main" val="37034106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0" name="think-cell Slide" r:id="rId5" imgW="378" imgH="379" progId="TCLayout.ActiveDocument.1">
                  <p:embed/>
                </p:oleObj>
              </mc:Choice>
              <mc:Fallback>
                <p:oleObj name="think-cell Slide" r:id="rId5" imgW="378" imgH="379"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Why Windows-as-a-Service updates run better</a:t>
            </a:r>
            <a:endParaRPr lang="en-US" dirty="0"/>
          </a:p>
        </p:txBody>
      </p:sp>
      <p:sp>
        <p:nvSpPr>
          <p:cNvPr id="6" name="Rectangle 5"/>
          <p:cNvSpPr/>
          <p:nvPr/>
        </p:nvSpPr>
        <p:spPr bwMode="auto">
          <a:xfrm>
            <a:off x="457200" y="1630363"/>
            <a:ext cx="4029119" cy="4365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spcBef>
                <a:spcPts val="600"/>
              </a:spcBef>
              <a:buClrTx/>
              <a:buSzTx/>
              <a:buFontTx/>
              <a:buNone/>
              <a:tabLst/>
              <a:defRPr/>
            </a:pPr>
            <a:r>
              <a:rPr kumimoji="0" lang="en-US" sz="2000" b="1" i="0" u="none" strike="noStrike" kern="0" cap="none" spc="0" normalizeH="0" baseline="0" noProof="0" dirty="0">
                <a:ln>
                  <a:noFill/>
                </a:ln>
                <a:solidFill>
                  <a:schemeClr val="bg1"/>
                </a:solidFill>
                <a:effectLst/>
                <a:uLnTx/>
                <a:uFillTx/>
                <a:ea typeface="Segoe UI" pitchFamily="34" charset="0"/>
                <a:cs typeface="Segoe UI" pitchFamily="34" charset="0"/>
              </a:rPr>
              <a:t>Windows 7 and 8 Servicing</a:t>
            </a:r>
          </a:p>
        </p:txBody>
      </p:sp>
      <p:sp>
        <p:nvSpPr>
          <p:cNvPr id="19" name="Rectangle 18"/>
          <p:cNvSpPr/>
          <p:nvPr/>
        </p:nvSpPr>
        <p:spPr bwMode="auto">
          <a:xfrm>
            <a:off x="457200" y="2068513"/>
            <a:ext cx="4029119" cy="44465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spcBef>
                <a:spcPts val="600"/>
              </a:spcBef>
              <a:buClrTx/>
              <a:buSzTx/>
              <a:buFontTx/>
              <a:buNone/>
              <a:tabLst/>
              <a:defRPr/>
            </a:pPr>
            <a:r>
              <a:rPr kumimoji="0" lang="en-US" sz="1500" b="1" i="0" u="none" strike="noStrike" kern="0" cap="none" spc="0" normalizeH="0" baseline="0" noProof="0" dirty="0">
                <a:ln>
                  <a:noFill/>
                </a:ln>
                <a:solidFill>
                  <a:srgbClr val="0078D7"/>
                </a:solidFill>
                <a:effectLst/>
                <a:uLnTx/>
                <a:uFillTx/>
                <a:ea typeface="Segoe UI" pitchFamily="34" charset="0"/>
                <a:cs typeface="Segoe UI" pitchFamily="34" charset="0"/>
              </a:rPr>
              <a:t>Security Updates </a:t>
            </a:r>
            <a:endParaRPr kumimoji="0" lang="en-US" sz="1500" b="0" i="0" u="none" strike="noStrike" kern="0" cap="none" spc="0" normalizeH="0" baseline="0" noProof="0" dirty="0">
              <a:ln>
                <a:noFill/>
              </a:ln>
              <a:solidFill>
                <a:srgbClr val="0078D7"/>
              </a:solidFill>
              <a:effectLst/>
              <a:uLnTx/>
              <a:uFillTx/>
              <a:ea typeface="Segoe UI" pitchFamily="34" charset="0"/>
              <a:cs typeface="Segoe UI" pitchFamily="34" charset="0"/>
            </a:endParaRPr>
          </a:p>
          <a:p>
            <a:pPr marL="228600" marR="0" lvl="0" indent="-171450" defTabSz="914400" eaLnBrk="1" fontAlgn="auto" latinLnBrk="0" hangingPunct="1">
              <a:spcBef>
                <a:spcPts val="100"/>
              </a:spcBef>
              <a:spcAft>
                <a:spcPts val="300"/>
              </a:spcAft>
              <a:buClrTx/>
              <a:buSzTx/>
              <a:buFont typeface="Arial" panose="020B0604020202020204" pitchFamily="34" charset="0"/>
              <a:buChar char="•"/>
              <a:tabLst/>
              <a:defRPr/>
            </a:pPr>
            <a:r>
              <a:rPr kumimoji="0" lang="en-US" sz="1500" b="0" i="0" u="none" strike="noStrike" kern="0" cap="none" spc="0" normalizeH="0" baseline="0" noProof="0" dirty="0">
                <a:ln>
                  <a:noFill/>
                </a:ln>
                <a:solidFill>
                  <a:schemeClr val="tx1"/>
                </a:solidFill>
                <a:effectLst/>
                <a:uLnTx/>
                <a:uFillTx/>
                <a:ea typeface="Segoe UI" pitchFamily="34" charset="0"/>
                <a:cs typeface="Segoe UI" pitchFamily="34" charset="0"/>
              </a:rPr>
              <a:t>Most organizations deploy right away</a:t>
            </a:r>
          </a:p>
          <a:p>
            <a:pPr marL="228600" marR="0" lvl="0" indent="-171450" defTabSz="914400" eaLnBrk="1" fontAlgn="auto" latinLnBrk="0" hangingPunct="1">
              <a:spcBef>
                <a:spcPts val="100"/>
              </a:spcBef>
              <a:spcAft>
                <a:spcPts val="300"/>
              </a:spcAft>
              <a:buClrTx/>
              <a:buSzTx/>
              <a:buFont typeface="Arial" panose="020B0604020202020204" pitchFamily="34" charset="0"/>
              <a:buChar char="•"/>
              <a:tabLst/>
              <a:defRPr/>
            </a:pPr>
            <a:r>
              <a:rPr kumimoji="0" lang="en-US" sz="1500" b="0" i="0" u="none" strike="noStrike" kern="0" cap="none" spc="0" normalizeH="0" baseline="0" noProof="0" dirty="0">
                <a:ln>
                  <a:noFill/>
                </a:ln>
                <a:solidFill>
                  <a:schemeClr val="tx1"/>
                </a:solidFill>
                <a:effectLst/>
                <a:uLnTx/>
                <a:uFillTx/>
                <a:ea typeface="Segoe UI" pitchFamily="34" charset="0"/>
                <a:cs typeface="Segoe UI" pitchFamily="34" charset="0"/>
              </a:rPr>
              <a:t>Limited Partner/Customer pre-trial</a:t>
            </a:r>
          </a:p>
          <a:p>
            <a:pPr marL="0" marR="0" lvl="0" indent="0" defTabSz="914400" eaLnBrk="1" fontAlgn="auto" latinLnBrk="0" hangingPunct="1">
              <a:spcBef>
                <a:spcPts val="600"/>
              </a:spcBef>
              <a:buClrTx/>
              <a:buSzTx/>
              <a:buFontTx/>
              <a:buNone/>
              <a:tabLst/>
              <a:defRPr/>
            </a:pPr>
            <a:r>
              <a:rPr kumimoji="0" lang="en-US" sz="1500" b="1" i="0" u="none" strike="noStrike" kern="0" cap="none" spc="0" normalizeH="0" baseline="0" noProof="0" dirty="0">
                <a:ln>
                  <a:noFill/>
                </a:ln>
                <a:solidFill>
                  <a:srgbClr val="0078D7"/>
                </a:solidFill>
                <a:effectLst/>
                <a:uLnTx/>
                <a:uFillTx/>
                <a:ea typeface="Segoe UI" pitchFamily="34" charset="0"/>
                <a:cs typeface="Segoe UI" pitchFamily="34" charset="0"/>
              </a:rPr>
              <a:t>Non-Security Updates </a:t>
            </a:r>
            <a:endParaRPr kumimoji="0" lang="en-US" sz="1500" b="0" i="0" u="none" strike="noStrike" kern="0" cap="none" spc="0" normalizeH="0" baseline="0" noProof="0" dirty="0">
              <a:ln>
                <a:noFill/>
              </a:ln>
              <a:solidFill>
                <a:srgbClr val="0078D7"/>
              </a:solidFill>
              <a:effectLst/>
              <a:uLnTx/>
              <a:uFillTx/>
              <a:ea typeface="Segoe UI" pitchFamily="34" charset="0"/>
              <a:cs typeface="Segoe UI" pitchFamily="34" charset="0"/>
            </a:endParaRP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Reliability, bug fixes, etc. </a:t>
            </a: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Deployed ad-hoc or sometimes not at all</a:t>
            </a:r>
          </a:p>
          <a:p>
            <a:pPr lvl="0" defTabSz="914400">
              <a:spcBef>
                <a:spcPts val="600"/>
              </a:spcBef>
            </a:pPr>
            <a:r>
              <a:rPr lang="en-US" sz="1600" kern="0" dirty="0">
                <a:solidFill>
                  <a:srgbClr val="0078D7"/>
                </a:solidFill>
                <a:ea typeface="Segoe UI" pitchFamily="34" charset="0"/>
                <a:cs typeface="Segoe UI" pitchFamily="34" charset="0"/>
              </a:rPr>
              <a:t>The</a:t>
            </a:r>
            <a:r>
              <a:rPr kumimoji="0" lang="en-US" sz="1600" b="0" i="0" u="none" strike="noStrike" kern="0" cap="none" spc="0" normalizeH="0" noProof="0" dirty="0">
                <a:ln>
                  <a:noFill/>
                </a:ln>
                <a:solidFill>
                  <a:srgbClr val="0078D7"/>
                </a:solidFill>
                <a:effectLst/>
                <a:uLnTx/>
                <a:uFillTx/>
                <a:ea typeface="Segoe UI" pitchFamily="34" charset="0"/>
                <a:cs typeface="Segoe UI" pitchFamily="34" charset="0"/>
              </a:rPr>
              <a:t> </a:t>
            </a:r>
            <a:r>
              <a:rPr lang="en-US" sz="1600" kern="0" noProof="0" dirty="0">
                <a:solidFill>
                  <a:srgbClr val="0078D7"/>
                </a:solidFill>
                <a:ea typeface="Segoe UI" pitchFamily="34" charset="0"/>
                <a:cs typeface="Segoe UI" pitchFamily="34" charset="0"/>
              </a:rPr>
              <a:t>option</a:t>
            </a:r>
            <a:r>
              <a:rPr lang="en-US" sz="1600" kern="0" dirty="0">
                <a:solidFill>
                  <a:srgbClr val="0078D7"/>
                </a:solidFill>
                <a:ea typeface="Segoe UI" pitchFamily="34" charset="0"/>
                <a:cs typeface="Segoe UI" pitchFamily="34" charset="0"/>
              </a:rPr>
              <a:t> to take each service upgrade or not (selective patching) in </a:t>
            </a:r>
            <a:r>
              <a:rPr kumimoji="0" lang="en-US" sz="1600" b="0" i="0" u="none" strike="noStrike" kern="0" cap="none" spc="0" normalizeH="0" baseline="0" noProof="0" dirty="0">
                <a:ln>
                  <a:noFill/>
                </a:ln>
                <a:solidFill>
                  <a:srgbClr val="0078D7"/>
                </a:solidFill>
                <a:effectLst/>
                <a:uLnTx/>
                <a:uFillTx/>
                <a:ea typeface="Segoe UI" pitchFamily="34" charset="0"/>
                <a:cs typeface="Segoe UI" pitchFamily="34" charset="0"/>
              </a:rPr>
              <a:t>Windows 7 and 8</a:t>
            </a:r>
            <a:r>
              <a:rPr lang="en-US" sz="1600" kern="0" dirty="0">
                <a:solidFill>
                  <a:srgbClr val="0078D7"/>
                </a:solidFill>
                <a:ea typeface="Segoe UI" pitchFamily="34" charset="0"/>
                <a:cs typeface="Segoe UI" pitchFamily="34" charset="0"/>
              </a:rPr>
              <a:t>, increased fragmentation, added </a:t>
            </a:r>
            <a:r>
              <a:rPr kumimoji="0" lang="en-US" sz="1600" b="0" i="0" u="none" strike="noStrike" kern="0" cap="none" spc="0" normalizeH="0" baseline="0" noProof="0" dirty="0">
                <a:ln>
                  <a:noFill/>
                </a:ln>
                <a:solidFill>
                  <a:srgbClr val="0078D7"/>
                </a:solidFill>
                <a:effectLst/>
                <a:uLnTx/>
                <a:uFillTx/>
                <a:ea typeface="Segoe UI" pitchFamily="34" charset="0"/>
                <a:cs typeface="Segoe UI" pitchFamily="34" charset="0"/>
              </a:rPr>
              <a:t>complexity and cost, and reduced quality</a:t>
            </a:r>
            <a:endParaRPr kumimoji="0" lang="en-US" sz="1500" b="0" i="0" u="none" strike="noStrike" kern="0" cap="none" spc="0" normalizeH="0" baseline="0" noProof="0" dirty="0">
              <a:ln>
                <a:noFill/>
              </a:ln>
              <a:solidFill>
                <a:srgbClr val="505050"/>
              </a:solidFill>
              <a:effectLst/>
              <a:uLnTx/>
              <a:uFillTx/>
              <a:ea typeface="Segoe UI" pitchFamily="34" charset="0"/>
              <a:cs typeface="Segoe UI" pitchFamily="34" charset="0"/>
            </a:endParaRPr>
          </a:p>
          <a:p>
            <a:pPr lvl="0" defTabSz="914400">
              <a:spcBef>
                <a:spcPts val="600"/>
              </a:spcBef>
              <a:defRPr/>
            </a:pPr>
            <a:r>
              <a:rPr lang="en-US" sz="1500" b="1" kern="0" dirty="0">
                <a:solidFill>
                  <a:srgbClr val="0078D7"/>
                </a:solidFill>
                <a:ea typeface="Segoe UI" pitchFamily="34" charset="0"/>
                <a:cs typeface="Segoe UI" pitchFamily="34" charset="0"/>
              </a:rPr>
              <a:t>Version Upgrades </a:t>
            </a:r>
            <a:endParaRPr lang="en-US" sz="1500" kern="0" dirty="0">
              <a:solidFill>
                <a:srgbClr val="0078D7"/>
              </a:solidFill>
              <a:ea typeface="Segoe UI" pitchFamily="34" charset="0"/>
              <a:cs typeface="Segoe UI" pitchFamily="34" charset="0"/>
            </a:endParaRP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New features, new UI, new architecture</a:t>
            </a: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Deployed years apart with customers running non-current versions</a:t>
            </a:r>
          </a:p>
        </p:txBody>
      </p:sp>
      <p:grpSp>
        <p:nvGrpSpPr>
          <p:cNvPr id="10" name="Group 9"/>
          <p:cNvGrpSpPr/>
          <p:nvPr/>
        </p:nvGrpSpPr>
        <p:grpSpPr>
          <a:xfrm>
            <a:off x="7599752" y="1630363"/>
            <a:ext cx="4379524" cy="4884737"/>
            <a:chOff x="7762787" y="1630363"/>
            <a:chExt cx="4297680" cy="4884737"/>
          </a:xfrm>
        </p:grpSpPr>
        <p:sp>
          <p:nvSpPr>
            <p:cNvPr id="18" name="Rectangle 17"/>
            <p:cNvSpPr/>
            <p:nvPr/>
          </p:nvSpPr>
          <p:spPr bwMode="auto">
            <a:xfrm>
              <a:off x="7762787" y="1630363"/>
              <a:ext cx="4297680" cy="4365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spcBef>
                  <a:spcPts val="600"/>
                </a:spcBef>
                <a:buClrTx/>
                <a:buSzTx/>
                <a:buFontTx/>
                <a:buNone/>
                <a:tabLst/>
                <a:defRPr/>
              </a:pPr>
              <a:r>
                <a:rPr kumimoji="0" lang="en-US" sz="2000" b="1" i="0" u="none" strike="noStrike" kern="0" cap="none" spc="0" normalizeH="0" baseline="0" noProof="0" dirty="0">
                  <a:ln>
                    <a:noFill/>
                  </a:ln>
                  <a:solidFill>
                    <a:schemeClr val="bg1"/>
                  </a:solidFill>
                  <a:effectLst/>
                  <a:uLnTx/>
                  <a:uFillTx/>
                  <a:ea typeface="Segoe UI" pitchFamily="34" charset="0"/>
                  <a:cs typeface="Segoe UI" pitchFamily="34" charset="0"/>
                </a:rPr>
                <a:t>Windows 10 Servicing</a:t>
              </a:r>
            </a:p>
          </p:txBody>
        </p:sp>
        <p:sp>
          <p:nvSpPr>
            <p:cNvPr id="20" name="Rectangle 19"/>
            <p:cNvSpPr/>
            <p:nvPr/>
          </p:nvSpPr>
          <p:spPr bwMode="auto">
            <a:xfrm>
              <a:off x="7762787" y="2066925"/>
              <a:ext cx="4297680" cy="4448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spcBef>
                  <a:spcPts val="600"/>
                </a:spcBef>
                <a:buClrTx/>
                <a:buSzTx/>
                <a:buFontTx/>
                <a:buNone/>
                <a:tabLst/>
                <a:defRPr/>
              </a:pPr>
              <a:r>
                <a:rPr kumimoji="0" lang="en-US" sz="1500" b="1" i="0" u="none" strike="noStrike" kern="0" cap="none" spc="0" normalizeH="0" baseline="0" noProof="0" dirty="0">
                  <a:ln>
                    <a:noFill/>
                  </a:ln>
                  <a:solidFill>
                    <a:srgbClr val="0078D7"/>
                  </a:solidFill>
                  <a:effectLst/>
                  <a:uLnTx/>
                  <a:uFillTx/>
                  <a:ea typeface="Segoe UI" pitchFamily="34" charset="0"/>
                  <a:cs typeface="Segoe UI" pitchFamily="34" charset="0"/>
                </a:rPr>
                <a:t>Quality Updates </a:t>
              </a:r>
              <a:endParaRPr kumimoji="0" lang="en-US" sz="1500" b="0" i="0" u="none" strike="noStrike" kern="0" cap="none" spc="0" normalizeH="0" baseline="0" noProof="0" dirty="0">
                <a:ln>
                  <a:noFill/>
                </a:ln>
                <a:solidFill>
                  <a:srgbClr val="0078D7"/>
                </a:solidFill>
                <a:effectLst/>
                <a:uLnTx/>
                <a:uFillTx/>
                <a:ea typeface="Segoe UI" pitchFamily="34" charset="0"/>
                <a:cs typeface="Segoe UI" pitchFamily="34" charset="0"/>
              </a:endParaRP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A single </a:t>
              </a:r>
              <a:r>
                <a:rPr lang="en-US" sz="1500" u="sng" kern="0" dirty="0">
                  <a:solidFill>
                    <a:schemeClr val="tx1"/>
                  </a:solidFill>
                  <a:ea typeface="Segoe UI" pitchFamily="34" charset="0"/>
                  <a:cs typeface="Segoe UI" pitchFamily="34" charset="0"/>
                </a:rPr>
                <a:t>cumulative</a:t>
              </a:r>
              <a:r>
                <a:rPr lang="en-US" sz="1500" kern="0" dirty="0">
                  <a:solidFill>
                    <a:schemeClr val="tx1"/>
                  </a:solidFill>
                  <a:ea typeface="Segoe UI" pitchFamily="34" charset="0"/>
                  <a:cs typeface="Segoe UI" pitchFamily="34" charset="0"/>
                </a:rPr>
                <a:t> update each month, which supersedes the previous month’s update</a:t>
              </a: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Security fixes, reliability fixes, bug fixes, etc. but no new features</a:t>
              </a: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Partner/customer pre-trial with Security Update Validation Program (SUVP)</a:t>
              </a:r>
            </a:p>
            <a:p>
              <a:pPr marL="0" marR="0" lvl="0" indent="0" defTabSz="914400" eaLnBrk="1" fontAlgn="auto" latinLnBrk="0" hangingPunct="1">
                <a:spcBef>
                  <a:spcPts val="600"/>
                </a:spcBef>
                <a:buClrTx/>
                <a:buSzTx/>
                <a:buFontTx/>
                <a:buNone/>
                <a:tabLst/>
                <a:defRPr/>
              </a:pPr>
              <a:r>
                <a:rPr kumimoji="0" lang="en-US" sz="1500" b="1" i="0" u="none" strike="noStrike" kern="0" cap="none" spc="0" normalizeH="0" baseline="0" noProof="0" dirty="0">
                  <a:ln>
                    <a:noFill/>
                  </a:ln>
                  <a:solidFill>
                    <a:srgbClr val="0078D7"/>
                  </a:solidFill>
                  <a:effectLst/>
                  <a:uLnTx/>
                  <a:uFillTx/>
                  <a:ea typeface="Segoe UI" pitchFamily="34" charset="0"/>
                  <a:cs typeface="Segoe UI" pitchFamily="34" charset="0"/>
                </a:rPr>
                <a:t>Feature Updates</a:t>
              </a: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Targeting twice per year with new capabilities</a:t>
              </a: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Very reliable, with built-in rollback capabilities</a:t>
              </a: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Simple deployment using in-place upgrade, </a:t>
              </a:r>
              <a:br>
                <a:rPr lang="en-US" sz="1500" kern="0" dirty="0">
                  <a:solidFill>
                    <a:schemeClr val="tx1"/>
                  </a:solidFill>
                  <a:ea typeface="Segoe UI" pitchFamily="34" charset="0"/>
                  <a:cs typeface="Segoe UI" pitchFamily="34" charset="0"/>
                </a:rPr>
              </a:br>
              <a:r>
                <a:rPr lang="en-US" sz="1500" kern="0" dirty="0">
                  <a:solidFill>
                    <a:schemeClr val="tx1"/>
                  </a:solidFill>
                  <a:ea typeface="Segoe UI" pitchFamily="34" charset="0"/>
                  <a:cs typeface="Segoe UI" pitchFamily="34" charset="0"/>
                </a:rPr>
                <a:t>driven by existing tools</a:t>
              </a:r>
            </a:p>
            <a:p>
              <a:pPr marL="228600" indent="-171450" defTabSz="914400">
                <a:spcBef>
                  <a:spcPts val="100"/>
                </a:spcBef>
                <a:spcAft>
                  <a:spcPts val="300"/>
                </a:spcAft>
                <a:buFont typeface="Arial" panose="020B0604020202020204" pitchFamily="34" charset="0"/>
                <a:buChar char="•"/>
                <a:defRPr/>
              </a:pPr>
              <a:r>
                <a:rPr lang="en-US" sz="1500" kern="0" dirty="0">
                  <a:solidFill>
                    <a:schemeClr val="tx1"/>
                  </a:solidFill>
                  <a:ea typeface="Segoe UI" pitchFamily="34" charset="0"/>
                  <a:cs typeface="Segoe UI" pitchFamily="34" charset="0"/>
                </a:rPr>
                <a:t>Partner/customer pre-trial with Insider Preview</a:t>
              </a:r>
            </a:p>
            <a:p>
              <a:pPr marL="57150" marR="0" lvl="0" indent="0" defTabSz="914400" eaLnBrk="1" fontAlgn="auto" latinLnBrk="0" hangingPunct="1">
                <a:spcBef>
                  <a:spcPts val="600"/>
                </a:spcBef>
                <a:buClrTx/>
                <a:buSzTx/>
                <a:buFontTx/>
                <a:buNone/>
                <a:tabLst/>
                <a:defRPr/>
              </a:pPr>
              <a:endParaRPr kumimoji="0" lang="en-US" sz="1500" b="0" i="0" u="none" strike="noStrike" kern="0" cap="none" spc="0" normalizeH="0" baseline="0" noProof="0" dirty="0">
                <a:ln>
                  <a:noFill/>
                </a:ln>
                <a:solidFill>
                  <a:srgbClr val="505050"/>
                </a:solidFill>
                <a:effectLst/>
                <a:uLnTx/>
                <a:uFillTx/>
                <a:ea typeface="Segoe UI" pitchFamily="34" charset="0"/>
                <a:cs typeface="Segoe UI" pitchFamily="34" charset="0"/>
              </a:endParaRPr>
            </a:p>
          </p:txBody>
        </p:sp>
      </p:grpSp>
      <p:sp>
        <p:nvSpPr>
          <p:cNvPr id="7" name="Rectangle 6"/>
          <p:cNvSpPr/>
          <p:nvPr/>
        </p:nvSpPr>
        <p:spPr bwMode="auto">
          <a:xfrm>
            <a:off x="4574995" y="1630363"/>
            <a:ext cx="2936082" cy="16176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spcBef>
                <a:spcPts val="600"/>
              </a:spcBef>
              <a:buClrTx/>
              <a:buSzTx/>
              <a:buFontTx/>
              <a:buNone/>
              <a:tabLst/>
              <a:defRPr/>
            </a:pPr>
            <a:r>
              <a:rPr kumimoji="0" lang="en-US" sz="1600" b="1" i="0" u="none" strike="noStrike" kern="0" cap="none" spc="0" normalizeH="0" baseline="0" noProof="0" dirty="0">
                <a:ln>
                  <a:noFill/>
                </a:ln>
                <a:solidFill>
                  <a:schemeClr val="tx1"/>
                </a:solidFill>
                <a:effectLst/>
                <a:uLnTx/>
                <a:uFillTx/>
              </a:rPr>
              <a:t>What Microsoft Tests</a:t>
            </a:r>
          </a:p>
          <a:p>
            <a:pPr marL="0" marR="0" lvl="0" indent="0" algn="ctr" defTabSz="914400" eaLnBrk="1" fontAlgn="auto" latinLnBrk="0" hangingPunct="1">
              <a:spcBef>
                <a:spcPts val="600"/>
              </a:spcBef>
              <a:buClrTx/>
              <a:buSzTx/>
              <a:buFontTx/>
              <a:buNone/>
              <a:tabLst/>
              <a:defRPr/>
            </a:pPr>
            <a:r>
              <a:rPr kumimoji="0" lang="en-US" sz="1400" b="1" i="0" u="none" strike="noStrike" kern="0" cap="none" spc="0" normalizeH="0" baseline="0" noProof="0" dirty="0">
                <a:ln>
                  <a:noFill/>
                </a:ln>
                <a:solidFill>
                  <a:srgbClr val="0078D7"/>
                </a:solidFill>
                <a:effectLst/>
                <a:uLnTx/>
                <a:uFillTx/>
                <a:cs typeface="Segoe UI Semibold" panose="020B0702040204020203" pitchFamily="34" charset="0"/>
              </a:rPr>
              <a:t>Windows Test Lab PC:</a:t>
            </a:r>
            <a:br>
              <a:rPr kumimoji="0" lang="en-US" sz="1400" b="1" i="0" u="none" strike="noStrike" kern="0" cap="none" spc="0" normalizeH="0" baseline="0" noProof="0" dirty="0">
                <a:ln>
                  <a:noFill/>
                </a:ln>
                <a:solidFill>
                  <a:srgbClr val="0078D7"/>
                </a:solidFill>
                <a:effectLst/>
                <a:uLnTx/>
                <a:uFillTx/>
                <a:cs typeface="Segoe UI Semibold" panose="020B0702040204020203" pitchFamily="34" charset="0"/>
              </a:rPr>
            </a:br>
            <a:r>
              <a:rPr kumimoji="0" lang="en-US" sz="1400" b="1" i="0" u="none" strike="noStrike" kern="0" cap="none" spc="0" normalizeH="0" baseline="0" noProof="0" dirty="0">
                <a:ln>
                  <a:noFill/>
                </a:ln>
                <a:solidFill>
                  <a:srgbClr val="0078D7"/>
                </a:solidFill>
                <a:effectLst/>
                <a:uLnTx/>
                <a:uFillTx/>
                <a:cs typeface="Segoe UI Semibold" panose="020B0702040204020203" pitchFamily="34" charset="0"/>
              </a:rPr>
              <a:t>Fully Patched</a:t>
            </a:r>
          </a:p>
          <a:p>
            <a:pPr marL="0" marR="0" lvl="0" indent="0" algn="ctr" defTabSz="914400" eaLnBrk="1" fontAlgn="auto" latinLnBrk="0" hangingPunct="1">
              <a:spcBef>
                <a:spcPts val="600"/>
              </a:spcBef>
              <a:buClrTx/>
              <a:buSzTx/>
              <a:buFontTx/>
              <a:buNone/>
              <a:tabLst/>
              <a:defRPr/>
            </a:pPr>
            <a:endParaRPr kumimoji="0" lang="en-US" sz="1600" b="1" i="0" u="none" strike="noStrike" kern="0" cap="none" spc="0" normalizeH="0" baseline="0" noProof="0" dirty="0">
              <a:ln>
                <a:noFill/>
              </a:ln>
              <a:solidFill>
                <a:srgbClr val="505050"/>
              </a:solidFill>
              <a:effectLst/>
              <a:uLnTx/>
              <a:uFillTx/>
            </a:endParaRPr>
          </a:p>
        </p:txBody>
      </p:sp>
      <p:sp>
        <p:nvSpPr>
          <p:cNvPr id="21" name="Rectangle 20"/>
          <p:cNvSpPr/>
          <p:nvPr/>
        </p:nvSpPr>
        <p:spPr bwMode="auto">
          <a:xfrm>
            <a:off x="4574994" y="3325812"/>
            <a:ext cx="2936082" cy="31892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eaLnBrk="1" fontAlgn="base" latinLnBrk="0" hangingPunct="1">
              <a:spcBef>
                <a:spcPts val="600"/>
              </a:spcBef>
              <a:buClrTx/>
              <a:buSzTx/>
              <a:buFontTx/>
              <a:buNone/>
              <a:tabLst/>
              <a:defRPr/>
            </a:pPr>
            <a:r>
              <a:rPr kumimoji="0" lang="en-US" sz="1600" b="1" i="0" u="none" strike="noStrike" kern="0" cap="none" spc="0" normalizeH="0" baseline="0" noProof="0" dirty="0">
                <a:ln>
                  <a:noFill/>
                </a:ln>
                <a:solidFill>
                  <a:schemeClr val="tx1"/>
                </a:solidFill>
                <a:effectLst/>
                <a:uLnTx/>
                <a:uFillTx/>
                <a:ea typeface="Segoe UI" pitchFamily="34" charset="0"/>
                <a:cs typeface="Segoe UI" pitchFamily="34" charset="0"/>
              </a:rPr>
              <a:t>What Customers Are Running</a:t>
            </a:r>
          </a:p>
          <a:p>
            <a:pPr marL="0" marR="0" lvl="0" indent="0" algn="ctr" defTabSz="932472" eaLnBrk="1" fontAlgn="base" latinLnBrk="0" hangingPunct="1">
              <a:spcBef>
                <a:spcPts val="600"/>
              </a:spcBef>
              <a:buClrTx/>
              <a:buSzTx/>
              <a:buFontTx/>
              <a:buNone/>
              <a:tabLst/>
              <a:defRPr/>
            </a:pPr>
            <a:r>
              <a:rPr kumimoji="0" lang="en-US" sz="1400" b="1" i="0" u="none" strike="noStrike" kern="0" cap="none" spc="0" normalizeH="0" baseline="0" noProof="0" dirty="0">
                <a:ln>
                  <a:noFill/>
                </a:ln>
                <a:solidFill>
                  <a:srgbClr val="0078D7"/>
                </a:solidFill>
                <a:effectLst/>
                <a:uLnTx/>
                <a:uFillTx/>
                <a:cs typeface="Segoe UI Semibold" panose="020B0702040204020203" pitchFamily="34" charset="0"/>
              </a:rPr>
              <a:t>Typical Windows 7 PC:</a:t>
            </a:r>
            <a:br>
              <a:rPr kumimoji="0" lang="en-US" sz="1400" b="1" i="0" u="none" strike="noStrike" kern="0" cap="none" spc="0" normalizeH="0" baseline="0" noProof="0" dirty="0">
                <a:ln>
                  <a:noFill/>
                </a:ln>
                <a:solidFill>
                  <a:srgbClr val="0078D7"/>
                </a:solidFill>
                <a:effectLst/>
                <a:uLnTx/>
                <a:uFillTx/>
                <a:cs typeface="Segoe UI Semibold" panose="020B0702040204020203" pitchFamily="34" charset="0"/>
              </a:rPr>
            </a:br>
            <a:r>
              <a:rPr kumimoji="0" lang="en-US" sz="1400" b="1" i="0" u="none" strike="noStrike" kern="0" cap="none" spc="0" normalizeH="0" baseline="0" noProof="0" dirty="0">
                <a:ln>
                  <a:noFill/>
                </a:ln>
                <a:solidFill>
                  <a:srgbClr val="0078D7"/>
                </a:solidFill>
                <a:effectLst/>
                <a:uLnTx/>
                <a:uFillTx/>
                <a:cs typeface="Segoe UI Semibold" panose="020B0702040204020203" pitchFamily="34" charset="0"/>
              </a:rPr>
              <a:t>Selectively Patched</a:t>
            </a:r>
          </a:p>
          <a:p>
            <a:pPr marL="0" marR="0" lvl="0" indent="0" algn="ctr" defTabSz="932472" eaLnBrk="1" fontAlgn="base" latinLnBrk="0" hangingPunct="1">
              <a:spcBef>
                <a:spcPts val="600"/>
              </a:spcBef>
              <a:buClrTx/>
              <a:buSzTx/>
              <a:buFontTx/>
              <a:buNone/>
              <a:tabLst/>
              <a:defRPr/>
            </a:pPr>
            <a:endParaRPr kumimoji="0" lang="en-US" sz="1600" b="1"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472" eaLnBrk="1" fontAlgn="base" latinLnBrk="0" hangingPunct="1">
              <a:spcBef>
                <a:spcPts val="600"/>
              </a:spcBef>
              <a:buClrTx/>
              <a:buSzTx/>
              <a:buFontTx/>
              <a:buNone/>
              <a:tabLst/>
              <a:defRPr/>
            </a:pPr>
            <a:endParaRPr kumimoji="0" lang="en-US" sz="1600" b="1"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aphicFrame>
        <p:nvGraphicFramePr>
          <p:cNvPr id="23" name="Table 22"/>
          <p:cNvGraphicFramePr>
            <a:graphicFrameLocks noGrp="1"/>
          </p:cNvGraphicFramePr>
          <p:nvPr>
            <p:extLst/>
          </p:nvPr>
        </p:nvGraphicFramePr>
        <p:xfrm>
          <a:off x="5115584" y="2523332"/>
          <a:ext cx="1854900" cy="618300"/>
        </p:xfrm>
        <a:graphic>
          <a:graphicData uri="http://schemas.openxmlformats.org/drawingml/2006/table">
            <a:tbl>
              <a:tblPr firstRow="1" bandRow="1">
                <a:tableStyleId>{5C22544A-7EE6-4342-B048-85BDC9FD1C3A}</a:tableStyleId>
              </a:tblPr>
              <a:tblGrid>
                <a:gridCol w="103050">
                  <a:extLst>
                    <a:ext uri="{9D8B030D-6E8A-4147-A177-3AD203B41FA5}">
                      <a16:colId xmlns:a16="http://schemas.microsoft.com/office/drawing/2014/main" val="20007"/>
                    </a:ext>
                  </a:extLst>
                </a:gridCol>
                <a:gridCol w="103050">
                  <a:extLst>
                    <a:ext uri="{9D8B030D-6E8A-4147-A177-3AD203B41FA5}">
                      <a16:colId xmlns:a16="http://schemas.microsoft.com/office/drawing/2014/main" val="20008"/>
                    </a:ext>
                  </a:extLst>
                </a:gridCol>
                <a:gridCol w="103050">
                  <a:extLst>
                    <a:ext uri="{9D8B030D-6E8A-4147-A177-3AD203B41FA5}">
                      <a16:colId xmlns:a16="http://schemas.microsoft.com/office/drawing/2014/main" val="20009"/>
                    </a:ext>
                  </a:extLst>
                </a:gridCol>
                <a:gridCol w="103050">
                  <a:extLst>
                    <a:ext uri="{9D8B030D-6E8A-4147-A177-3AD203B41FA5}">
                      <a16:colId xmlns:a16="http://schemas.microsoft.com/office/drawing/2014/main" val="20010"/>
                    </a:ext>
                  </a:extLst>
                </a:gridCol>
                <a:gridCol w="103050">
                  <a:extLst>
                    <a:ext uri="{9D8B030D-6E8A-4147-A177-3AD203B41FA5}">
                      <a16:colId xmlns:a16="http://schemas.microsoft.com/office/drawing/2014/main" val="20011"/>
                    </a:ext>
                  </a:extLst>
                </a:gridCol>
                <a:gridCol w="103050">
                  <a:extLst>
                    <a:ext uri="{9D8B030D-6E8A-4147-A177-3AD203B41FA5}">
                      <a16:colId xmlns:a16="http://schemas.microsoft.com/office/drawing/2014/main" val="20012"/>
                    </a:ext>
                  </a:extLst>
                </a:gridCol>
                <a:gridCol w="103050">
                  <a:extLst>
                    <a:ext uri="{9D8B030D-6E8A-4147-A177-3AD203B41FA5}">
                      <a16:colId xmlns:a16="http://schemas.microsoft.com/office/drawing/2014/main" val="20013"/>
                    </a:ext>
                  </a:extLst>
                </a:gridCol>
                <a:gridCol w="103050">
                  <a:extLst>
                    <a:ext uri="{9D8B030D-6E8A-4147-A177-3AD203B41FA5}">
                      <a16:colId xmlns:a16="http://schemas.microsoft.com/office/drawing/2014/main" val="20014"/>
                    </a:ext>
                  </a:extLst>
                </a:gridCol>
                <a:gridCol w="103050">
                  <a:extLst>
                    <a:ext uri="{9D8B030D-6E8A-4147-A177-3AD203B41FA5}">
                      <a16:colId xmlns:a16="http://schemas.microsoft.com/office/drawing/2014/main" val="20015"/>
                    </a:ext>
                  </a:extLst>
                </a:gridCol>
                <a:gridCol w="103050">
                  <a:extLst>
                    <a:ext uri="{9D8B030D-6E8A-4147-A177-3AD203B41FA5}">
                      <a16:colId xmlns:a16="http://schemas.microsoft.com/office/drawing/2014/main" val="20016"/>
                    </a:ext>
                  </a:extLst>
                </a:gridCol>
                <a:gridCol w="103050">
                  <a:extLst>
                    <a:ext uri="{9D8B030D-6E8A-4147-A177-3AD203B41FA5}">
                      <a16:colId xmlns:a16="http://schemas.microsoft.com/office/drawing/2014/main" val="20017"/>
                    </a:ext>
                  </a:extLst>
                </a:gridCol>
                <a:gridCol w="103050">
                  <a:extLst>
                    <a:ext uri="{9D8B030D-6E8A-4147-A177-3AD203B41FA5}">
                      <a16:colId xmlns:a16="http://schemas.microsoft.com/office/drawing/2014/main" val="20018"/>
                    </a:ext>
                  </a:extLst>
                </a:gridCol>
                <a:gridCol w="103050">
                  <a:extLst>
                    <a:ext uri="{9D8B030D-6E8A-4147-A177-3AD203B41FA5}">
                      <a16:colId xmlns:a16="http://schemas.microsoft.com/office/drawing/2014/main" val="20020"/>
                    </a:ext>
                  </a:extLst>
                </a:gridCol>
                <a:gridCol w="103050">
                  <a:extLst>
                    <a:ext uri="{9D8B030D-6E8A-4147-A177-3AD203B41FA5}">
                      <a16:colId xmlns:a16="http://schemas.microsoft.com/office/drawing/2014/main" val="20021"/>
                    </a:ext>
                  </a:extLst>
                </a:gridCol>
                <a:gridCol w="103050">
                  <a:extLst>
                    <a:ext uri="{9D8B030D-6E8A-4147-A177-3AD203B41FA5}">
                      <a16:colId xmlns:a16="http://schemas.microsoft.com/office/drawing/2014/main" val="20022"/>
                    </a:ext>
                  </a:extLst>
                </a:gridCol>
                <a:gridCol w="103050">
                  <a:extLst>
                    <a:ext uri="{9D8B030D-6E8A-4147-A177-3AD203B41FA5}">
                      <a16:colId xmlns:a16="http://schemas.microsoft.com/office/drawing/2014/main" val="20023"/>
                    </a:ext>
                  </a:extLst>
                </a:gridCol>
                <a:gridCol w="103050">
                  <a:extLst>
                    <a:ext uri="{9D8B030D-6E8A-4147-A177-3AD203B41FA5}">
                      <a16:colId xmlns:a16="http://schemas.microsoft.com/office/drawing/2014/main" val="20024"/>
                    </a:ext>
                  </a:extLst>
                </a:gridCol>
                <a:gridCol w="103050">
                  <a:extLst>
                    <a:ext uri="{9D8B030D-6E8A-4147-A177-3AD203B41FA5}">
                      <a16:colId xmlns:a16="http://schemas.microsoft.com/office/drawing/2014/main" val="20025"/>
                    </a:ext>
                  </a:extLst>
                </a:gridCol>
              </a:tblGrid>
              <a:tr h="0">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0">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0">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0">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0">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1"/>
                  </a:ext>
                </a:extLst>
              </a:tr>
              <a:tr h="0">
                <a:tc>
                  <a:txBody>
                    <a:bodyPr/>
                    <a:lstStyle/>
                    <a:p>
                      <a:endParaRPr lang="en-US" sz="10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38825" marR="38825" marT="38825" marB="388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2"/>
                  </a:ext>
                </a:extLst>
              </a:tr>
            </a:tbl>
          </a:graphicData>
        </a:graphic>
      </p:graphicFrame>
      <p:sp>
        <p:nvSpPr>
          <p:cNvPr id="9" name="Rectangle 8"/>
          <p:cNvSpPr/>
          <p:nvPr/>
        </p:nvSpPr>
        <p:spPr bwMode="auto">
          <a:xfrm>
            <a:off x="5019097" y="5172075"/>
            <a:ext cx="2047874" cy="514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spcBef>
                <a:spcPts val="600"/>
              </a:spcBef>
              <a:buClrTx/>
              <a:buSzTx/>
              <a:buFontTx/>
              <a:buNone/>
              <a:tabLst/>
              <a:defRPr/>
            </a:pPr>
            <a:r>
              <a:rPr kumimoji="0" lang="en-US" sz="1400" b="1" i="0" u="none" strike="noStrike" kern="0" cap="none" spc="0" normalizeH="0" baseline="0" noProof="0" dirty="0">
                <a:ln>
                  <a:noFill/>
                </a:ln>
                <a:solidFill>
                  <a:srgbClr val="0078D7"/>
                </a:solidFill>
                <a:effectLst/>
                <a:uLnTx/>
                <a:uFillTx/>
                <a:cs typeface="Segoe UI Semibold" panose="020B0702040204020203" pitchFamily="34" charset="0"/>
              </a:rPr>
              <a:t>Windows 10 PC:</a:t>
            </a:r>
          </a:p>
          <a:p>
            <a:pPr marL="0" marR="0" lvl="0" indent="0" algn="ctr" defTabSz="914400" eaLnBrk="1" fontAlgn="auto" latinLnBrk="0" hangingPunct="1">
              <a:spcBef>
                <a:spcPts val="600"/>
              </a:spcBef>
              <a:buClrTx/>
              <a:buSzTx/>
              <a:buFontTx/>
              <a:buNone/>
              <a:tabLst/>
              <a:defRPr/>
            </a:pPr>
            <a:r>
              <a:rPr kumimoji="0" lang="en-US" sz="1400" b="1" i="0" u="none" strike="noStrike" kern="0" cap="none" spc="0" normalizeH="0" baseline="0" noProof="0" dirty="0">
                <a:ln>
                  <a:noFill/>
                </a:ln>
                <a:solidFill>
                  <a:srgbClr val="0078D7"/>
                </a:solidFill>
                <a:effectLst/>
                <a:uLnTx/>
                <a:uFillTx/>
                <a:cs typeface="Segoe UI Semibold" panose="020B0702040204020203" pitchFamily="34" charset="0"/>
              </a:rPr>
              <a:t>Cumulative Update</a:t>
            </a:r>
            <a:endParaRPr kumimoji="0" lang="en-US" sz="1600" b="1" i="0" u="none" strike="noStrike" kern="0" cap="none" spc="0" normalizeH="0" baseline="0" noProof="0" dirty="0">
              <a:ln>
                <a:noFill/>
              </a:ln>
              <a:solidFill>
                <a:srgbClr val="0078D7"/>
              </a:solidFill>
              <a:effectLst/>
              <a:uLnTx/>
              <a:uFillTx/>
              <a:cs typeface="Segoe UI Semibold" panose="020B0702040204020203" pitchFamily="34" charset="0"/>
            </a:endParaRPr>
          </a:p>
        </p:txBody>
      </p:sp>
      <p:graphicFrame>
        <p:nvGraphicFramePr>
          <p:cNvPr id="26" name="Table 25"/>
          <p:cNvGraphicFramePr>
            <a:graphicFrameLocks noGrp="1"/>
          </p:cNvGraphicFramePr>
          <p:nvPr>
            <p:extLst/>
          </p:nvPr>
        </p:nvGraphicFramePr>
        <p:xfrm>
          <a:off x="4991474" y="5710872"/>
          <a:ext cx="2103120" cy="701040"/>
        </p:xfrm>
        <a:graphic>
          <a:graphicData uri="http://schemas.openxmlformats.org/drawingml/2006/table">
            <a:tbl>
              <a:tblPr firstRow="1" bandRow="1">
                <a:tableStyleId>{5C22544A-7EE6-4342-B048-85BDC9FD1C3A}</a:tableStyleId>
              </a:tblPr>
              <a:tblGrid>
                <a:gridCol w="116840">
                  <a:extLst>
                    <a:ext uri="{9D8B030D-6E8A-4147-A177-3AD203B41FA5}">
                      <a16:colId xmlns:a16="http://schemas.microsoft.com/office/drawing/2014/main" val="20007"/>
                    </a:ext>
                  </a:extLst>
                </a:gridCol>
                <a:gridCol w="116840">
                  <a:extLst>
                    <a:ext uri="{9D8B030D-6E8A-4147-A177-3AD203B41FA5}">
                      <a16:colId xmlns:a16="http://schemas.microsoft.com/office/drawing/2014/main" val="20008"/>
                    </a:ext>
                  </a:extLst>
                </a:gridCol>
                <a:gridCol w="116840">
                  <a:extLst>
                    <a:ext uri="{9D8B030D-6E8A-4147-A177-3AD203B41FA5}">
                      <a16:colId xmlns:a16="http://schemas.microsoft.com/office/drawing/2014/main" val="20009"/>
                    </a:ext>
                  </a:extLst>
                </a:gridCol>
                <a:gridCol w="116840">
                  <a:extLst>
                    <a:ext uri="{9D8B030D-6E8A-4147-A177-3AD203B41FA5}">
                      <a16:colId xmlns:a16="http://schemas.microsoft.com/office/drawing/2014/main" val="20010"/>
                    </a:ext>
                  </a:extLst>
                </a:gridCol>
                <a:gridCol w="116840">
                  <a:extLst>
                    <a:ext uri="{9D8B030D-6E8A-4147-A177-3AD203B41FA5}">
                      <a16:colId xmlns:a16="http://schemas.microsoft.com/office/drawing/2014/main" val="20011"/>
                    </a:ext>
                  </a:extLst>
                </a:gridCol>
                <a:gridCol w="116840">
                  <a:extLst>
                    <a:ext uri="{9D8B030D-6E8A-4147-A177-3AD203B41FA5}">
                      <a16:colId xmlns:a16="http://schemas.microsoft.com/office/drawing/2014/main" val="20012"/>
                    </a:ext>
                  </a:extLst>
                </a:gridCol>
                <a:gridCol w="116840">
                  <a:extLst>
                    <a:ext uri="{9D8B030D-6E8A-4147-A177-3AD203B41FA5}">
                      <a16:colId xmlns:a16="http://schemas.microsoft.com/office/drawing/2014/main" val="20013"/>
                    </a:ext>
                  </a:extLst>
                </a:gridCol>
                <a:gridCol w="116840">
                  <a:extLst>
                    <a:ext uri="{9D8B030D-6E8A-4147-A177-3AD203B41FA5}">
                      <a16:colId xmlns:a16="http://schemas.microsoft.com/office/drawing/2014/main" val="20014"/>
                    </a:ext>
                  </a:extLst>
                </a:gridCol>
                <a:gridCol w="116840">
                  <a:extLst>
                    <a:ext uri="{9D8B030D-6E8A-4147-A177-3AD203B41FA5}">
                      <a16:colId xmlns:a16="http://schemas.microsoft.com/office/drawing/2014/main" val="20015"/>
                    </a:ext>
                  </a:extLst>
                </a:gridCol>
                <a:gridCol w="116840">
                  <a:extLst>
                    <a:ext uri="{9D8B030D-6E8A-4147-A177-3AD203B41FA5}">
                      <a16:colId xmlns:a16="http://schemas.microsoft.com/office/drawing/2014/main" val="20016"/>
                    </a:ext>
                  </a:extLst>
                </a:gridCol>
                <a:gridCol w="116840">
                  <a:extLst>
                    <a:ext uri="{9D8B030D-6E8A-4147-A177-3AD203B41FA5}">
                      <a16:colId xmlns:a16="http://schemas.microsoft.com/office/drawing/2014/main" val="20017"/>
                    </a:ext>
                  </a:extLst>
                </a:gridCol>
                <a:gridCol w="116840">
                  <a:extLst>
                    <a:ext uri="{9D8B030D-6E8A-4147-A177-3AD203B41FA5}">
                      <a16:colId xmlns:a16="http://schemas.microsoft.com/office/drawing/2014/main" val="20018"/>
                    </a:ext>
                  </a:extLst>
                </a:gridCol>
                <a:gridCol w="116840">
                  <a:extLst>
                    <a:ext uri="{9D8B030D-6E8A-4147-A177-3AD203B41FA5}">
                      <a16:colId xmlns:a16="http://schemas.microsoft.com/office/drawing/2014/main" val="20020"/>
                    </a:ext>
                  </a:extLst>
                </a:gridCol>
                <a:gridCol w="116840">
                  <a:extLst>
                    <a:ext uri="{9D8B030D-6E8A-4147-A177-3AD203B41FA5}">
                      <a16:colId xmlns:a16="http://schemas.microsoft.com/office/drawing/2014/main" val="20021"/>
                    </a:ext>
                  </a:extLst>
                </a:gridCol>
                <a:gridCol w="116840">
                  <a:extLst>
                    <a:ext uri="{9D8B030D-6E8A-4147-A177-3AD203B41FA5}">
                      <a16:colId xmlns:a16="http://schemas.microsoft.com/office/drawing/2014/main" val="20022"/>
                    </a:ext>
                  </a:extLst>
                </a:gridCol>
                <a:gridCol w="116840">
                  <a:extLst>
                    <a:ext uri="{9D8B030D-6E8A-4147-A177-3AD203B41FA5}">
                      <a16:colId xmlns:a16="http://schemas.microsoft.com/office/drawing/2014/main" val="20023"/>
                    </a:ext>
                  </a:extLst>
                </a:gridCol>
                <a:gridCol w="116840">
                  <a:extLst>
                    <a:ext uri="{9D8B030D-6E8A-4147-A177-3AD203B41FA5}">
                      <a16:colId xmlns:a16="http://schemas.microsoft.com/office/drawing/2014/main" val="20024"/>
                    </a:ext>
                  </a:extLst>
                </a:gridCol>
                <a:gridCol w="116840">
                  <a:extLst>
                    <a:ext uri="{9D8B030D-6E8A-4147-A177-3AD203B41FA5}">
                      <a16:colId xmlns:a16="http://schemas.microsoft.com/office/drawing/2014/main" val="20025"/>
                    </a:ext>
                  </a:extLst>
                </a:gridCol>
              </a:tblGrid>
              <a:tr h="0">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0">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0">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0">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0">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1"/>
                  </a:ext>
                </a:extLst>
              </a:tr>
              <a:tr h="0">
                <a:tc>
                  <a:txBody>
                    <a:bodyPr/>
                    <a:lstStyle/>
                    <a:p>
                      <a:endParaRPr lang="en-US" sz="10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2"/>
                  </a:ext>
                </a:extLst>
              </a:tr>
            </a:tbl>
          </a:graphicData>
        </a:graphic>
      </p:graphicFrame>
      <p:sp>
        <p:nvSpPr>
          <p:cNvPr id="27" name="Rectangle 26"/>
          <p:cNvSpPr/>
          <p:nvPr/>
        </p:nvSpPr>
        <p:spPr bwMode="auto">
          <a:xfrm>
            <a:off x="7599752" y="5840412"/>
            <a:ext cx="4379524" cy="6746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400" eaLnBrk="1" fontAlgn="auto" latinLnBrk="0" hangingPunct="1">
              <a:spcBef>
                <a:spcPts val="600"/>
              </a:spcBef>
              <a:buClrTx/>
              <a:buSzTx/>
              <a:buFontTx/>
              <a:buNone/>
              <a:tabLst/>
              <a:defRPr/>
            </a:pPr>
            <a:r>
              <a:rPr kumimoji="0" lang="en-US" sz="1600" b="0" i="0" u="none" strike="noStrike" kern="0" cap="none" spc="0" normalizeH="0" baseline="0" noProof="0" dirty="0">
                <a:ln>
                  <a:noFill/>
                </a:ln>
                <a:solidFill>
                  <a:srgbClr val="0078D7"/>
                </a:solidFill>
                <a:effectLst/>
                <a:uLnTx/>
                <a:uFillTx/>
                <a:ea typeface="Segoe UI" pitchFamily="34" charset="0"/>
                <a:cs typeface="Segoe UI" pitchFamily="34" charset="0"/>
              </a:rPr>
              <a:t>With Windows 10 servicing, consistency and simplicity are paramount </a:t>
            </a:r>
          </a:p>
        </p:txBody>
      </p:sp>
      <p:graphicFrame>
        <p:nvGraphicFramePr>
          <p:cNvPr id="17" name="Table 16"/>
          <p:cNvGraphicFramePr>
            <a:graphicFrameLocks noGrp="1"/>
          </p:cNvGraphicFramePr>
          <p:nvPr>
            <p:extLst/>
          </p:nvPr>
        </p:nvGraphicFramePr>
        <p:xfrm>
          <a:off x="4963851" y="4419442"/>
          <a:ext cx="2103120" cy="701040"/>
        </p:xfrm>
        <a:graphic>
          <a:graphicData uri="http://schemas.openxmlformats.org/drawingml/2006/table">
            <a:tbl>
              <a:tblPr firstRow="1" bandRow="1"/>
              <a:tblGrid>
                <a:gridCol w="116840">
                  <a:extLst>
                    <a:ext uri="{9D8B030D-6E8A-4147-A177-3AD203B41FA5}">
                      <a16:colId xmlns:a16="http://schemas.microsoft.com/office/drawing/2014/main" val="20000"/>
                    </a:ext>
                  </a:extLst>
                </a:gridCol>
                <a:gridCol w="116840">
                  <a:extLst>
                    <a:ext uri="{9D8B030D-6E8A-4147-A177-3AD203B41FA5}">
                      <a16:colId xmlns:a16="http://schemas.microsoft.com/office/drawing/2014/main" val="20001"/>
                    </a:ext>
                  </a:extLst>
                </a:gridCol>
                <a:gridCol w="116840">
                  <a:extLst>
                    <a:ext uri="{9D8B030D-6E8A-4147-A177-3AD203B41FA5}">
                      <a16:colId xmlns:a16="http://schemas.microsoft.com/office/drawing/2014/main" val="20002"/>
                    </a:ext>
                  </a:extLst>
                </a:gridCol>
                <a:gridCol w="116840">
                  <a:extLst>
                    <a:ext uri="{9D8B030D-6E8A-4147-A177-3AD203B41FA5}">
                      <a16:colId xmlns:a16="http://schemas.microsoft.com/office/drawing/2014/main" val="20003"/>
                    </a:ext>
                  </a:extLst>
                </a:gridCol>
                <a:gridCol w="116840">
                  <a:extLst>
                    <a:ext uri="{9D8B030D-6E8A-4147-A177-3AD203B41FA5}">
                      <a16:colId xmlns:a16="http://schemas.microsoft.com/office/drawing/2014/main" val="20004"/>
                    </a:ext>
                  </a:extLst>
                </a:gridCol>
                <a:gridCol w="116840">
                  <a:extLst>
                    <a:ext uri="{9D8B030D-6E8A-4147-A177-3AD203B41FA5}">
                      <a16:colId xmlns:a16="http://schemas.microsoft.com/office/drawing/2014/main" val="20005"/>
                    </a:ext>
                  </a:extLst>
                </a:gridCol>
                <a:gridCol w="116840">
                  <a:extLst>
                    <a:ext uri="{9D8B030D-6E8A-4147-A177-3AD203B41FA5}">
                      <a16:colId xmlns:a16="http://schemas.microsoft.com/office/drawing/2014/main" val="20006"/>
                    </a:ext>
                  </a:extLst>
                </a:gridCol>
                <a:gridCol w="116840">
                  <a:extLst>
                    <a:ext uri="{9D8B030D-6E8A-4147-A177-3AD203B41FA5}">
                      <a16:colId xmlns:a16="http://schemas.microsoft.com/office/drawing/2014/main" val="20007"/>
                    </a:ext>
                  </a:extLst>
                </a:gridCol>
                <a:gridCol w="116840">
                  <a:extLst>
                    <a:ext uri="{9D8B030D-6E8A-4147-A177-3AD203B41FA5}">
                      <a16:colId xmlns:a16="http://schemas.microsoft.com/office/drawing/2014/main" val="20008"/>
                    </a:ext>
                  </a:extLst>
                </a:gridCol>
                <a:gridCol w="116840">
                  <a:extLst>
                    <a:ext uri="{9D8B030D-6E8A-4147-A177-3AD203B41FA5}">
                      <a16:colId xmlns:a16="http://schemas.microsoft.com/office/drawing/2014/main" val="20009"/>
                    </a:ext>
                  </a:extLst>
                </a:gridCol>
                <a:gridCol w="116840">
                  <a:extLst>
                    <a:ext uri="{9D8B030D-6E8A-4147-A177-3AD203B41FA5}">
                      <a16:colId xmlns:a16="http://schemas.microsoft.com/office/drawing/2014/main" val="20010"/>
                    </a:ext>
                  </a:extLst>
                </a:gridCol>
                <a:gridCol w="116840">
                  <a:extLst>
                    <a:ext uri="{9D8B030D-6E8A-4147-A177-3AD203B41FA5}">
                      <a16:colId xmlns:a16="http://schemas.microsoft.com/office/drawing/2014/main" val="20011"/>
                    </a:ext>
                  </a:extLst>
                </a:gridCol>
                <a:gridCol w="116840">
                  <a:extLst>
                    <a:ext uri="{9D8B030D-6E8A-4147-A177-3AD203B41FA5}">
                      <a16:colId xmlns:a16="http://schemas.microsoft.com/office/drawing/2014/main" val="20012"/>
                    </a:ext>
                  </a:extLst>
                </a:gridCol>
                <a:gridCol w="116840">
                  <a:extLst>
                    <a:ext uri="{9D8B030D-6E8A-4147-A177-3AD203B41FA5}">
                      <a16:colId xmlns:a16="http://schemas.microsoft.com/office/drawing/2014/main" val="20013"/>
                    </a:ext>
                  </a:extLst>
                </a:gridCol>
                <a:gridCol w="116840">
                  <a:extLst>
                    <a:ext uri="{9D8B030D-6E8A-4147-A177-3AD203B41FA5}">
                      <a16:colId xmlns:a16="http://schemas.microsoft.com/office/drawing/2014/main" val="20014"/>
                    </a:ext>
                  </a:extLst>
                </a:gridCol>
                <a:gridCol w="116840">
                  <a:extLst>
                    <a:ext uri="{9D8B030D-6E8A-4147-A177-3AD203B41FA5}">
                      <a16:colId xmlns:a16="http://schemas.microsoft.com/office/drawing/2014/main" val="20015"/>
                    </a:ext>
                  </a:extLst>
                </a:gridCol>
                <a:gridCol w="116840">
                  <a:extLst>
                    <a:ext uri="{9D8B030D-6E8A-4147-A177-3AD203B41FA5}">
                      <a16:colId xmlns:a16="http://schemas.microsoft.com/office/drawing/2014/main" val="20016"/>
                    </a:ext>
                  </a:extLst>
                </a:gridCol>
                <a:gridCol w="116840">
                  <a:extLst>
                    <a:ext uri="{9D8B030D-6E8A-4147-A177-3AD203B41FA5}">
                      <a16:colId xmlns:a16="http://schemas.microsoft.com/office/drawing/2014/main" val="20017"/>
                    </a:ext>
                  </a:extLst>
                </a:gridCol>
              </a:tblGrid>
              <a:tr h="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9"/>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10"/>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11"/>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00" dirty="0"/>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4504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4" name="think-cell Slide" r:id="rId5" imgW="378" imgH="379" progId="TCLayout.ActiveDocument.1">
                  <p:embed/>
                </p:oleObj>
              </mc:Choice>
              <mc:Fallback>
                <p:oleObj name="think-cell Slide" r:id="rId5" imgW="378" imgH="379"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sz="quarter" idx="10"/>
          </p:nvPr>
        </p:nvSpPr>
        <p:spPr>
          <a:xfrm>
            <a:off x="457199" y="1668463"/>
            <a:ext cx="5959785" cy="4846638"/>
          </a:xfrm>
        </p:spPr>
        <p:txBody>
          <a:bodyPr lIns="0" tIns="0" rIns="0" bIns="0">
            <a:noAutofit/>
          </a:bodyPr>
          <a:lstStyle/>
          <a:p>
            <a:pPr marL="231775" indent="-231775">
              <a:lnSpc>
                <a:spcPct val="100000"/>
              </a:lnSpc>
              <a:spcBef>
                <a:spcPts val="600"/>
              </a:spcBef>
            </a:pPr>
            <a:r>
              <a:rPr lang="en-US" sz="2400" dirty="0">
                <a:solidFill>
                  <a:schemeClr val="tx1"/>
                </a:solidFill>
              </a:rPr>
              <a:t>Free service from Microsoft </a:t>
            </a:r>
          </a:p>
          <a:p>
            <a:pPr marL="231775" indent="-231775">
              <a:lnSpc>
                <a:spcPct val="100000"/>
              </a:lnSpc>
              <a:spcBef>
                <a:spcPts val="600"/>
              </a:spcBef>
            </a:pPr>
            <a:r>
              <a:rPr lang="en-US" sz="2400" dirty="0">
                <a:solidFill>
                  <a:schemeClr val="tx1"/>
                </a:solidFill>
              </a:rPr>
              <a:t>Deployment dashboard </a:t>
            </a:r>
          </a:p>
          <a:p>
            <a:pPr marL="231775" indent="-231775">
              <a:lnSpc>
                <a:spcPct val="100000"/>
              </a:lnSpc>
              <a:spcBef>
                <a:spcPts val="600"/>
              </a:spcBef>
            </a:pPr>
            <a:r>
              <a:rPr lang="en-US" sz="2400" dirty="0">
                <a:solidFill>
                  <a:schemeClr val="tx1"/>
                </a:solidFill>
              </a:rPr>
              <a:t>“Devices Ready to Deploy” Reports</a:t>
            </a:r>
          </a:p>
          <a:p>
            <a:pPr marL="231775" indent="-231775">
              <a:lnSpc>
                <a:spcPct val="100000"/>
              </a:lnSpc>
              <a:spcBef>
                <a:spcPts val="600"/>
              </a:spcBef>
            </a:pPr>
            <a:r>
              <a:rPr lang="en-US" sz="2400" dirty="0">
                <a:solidFill>
                  <a:schemeClr val="tx1"/>
                </a:solidFill>
              </a:rPr>
              <a:t>Inventory reports: devices, drivers and applications</a:t>
            </a:r>
          </a:p>
          <a:p>
            <a:pPr marL="231775" indent="-231775">
              <a:lnSpc>
                <a:spcPct val="100000"/>
              </a:lnSpc>
              <a:spcBef>
                <a:spcPts val="600"/>
              </a:spcBef>
            </a:pPr>
            <a:r>
              <a:rPr lang="en-US" sz="2400" dirty="0">
                <a:solidFill>
                  <a:schemeClr val="tx1"/>
                </a:solidFill>
              </a:rPr>
              <a:t>Device level app usage information </a:t>
            </a:r>
          </a:p>
          <a:p>
            <a:pPr marL="231775" indent="-231775">
              <a:lnSpc>
                <a:spcPct val="100000"/>
              </a:lnSpc>
              <a:spcBef>
                <a:spcPts val="600"/>
              </a:spcBef>
            </a:pPr>
            <a:r>
              <a:rPr lang="en-US" sz="2400" dirty="0">
                <a:solidFill>
                  <a:schemeClr val="tx1"/>
                </a:solidFill>
              </a:rPr>
              <a:t>App and driver report – known issues to Microsoft</a:t>
            </a:r>
          </a:p>
          <a:p>
            <a:pPr marL="231775" indent="-231775">
              <a:lnSpc>
                <a:spcPct val="100000"/>
              </a:lnSpc>
              <a:spcBef>
                <a:spcPts val="600"/>
              </a:spcBef>
            </a:pPr>
            <a:r>
              <a:rPr lang="en-US" sz="2400" dirty="0">
                <a:solidFill>
                  <a:schemeClr val="tx1"/>
                </a:solidFill>
              </a:rPr>
              <a:t>Deployment validation tool</a:t>
            </a:r>
          </a:p>
          <a:p>
            <a:pPr marL="231775" indent="-231775">
              <a:lnSpc>
                <a:spcPct val="100000"/>
              </a:lnSpc>
              <a:spcBef>
                <a:spcPts val="600"/>
              </a:spcBef>
            </a:pPr>
            <a:r>
              <a:rPr lang="en-US" sz="2400" dirty="0">
                <a:solidFill>
                  <a:schemeClr val="tx1"/>
                </a:solidFill>
              </a:rPr>
              <a:t>Data export into management tools (e.g. SCCM)</a:t>
            </a:r>
          </a:p>
        </p:txBody>
      </p:sp>
      <p:sp>
        <p:nvSpPr>
          <p:cNvPr id="2" name="Title 1"/>
          <p:cNvSpPr>
            <a:spLocks noGrp="1"/>
          </p:cNvSpPr>
          <p:nvPr>
            <p:ph type="title"/>
          </p:nvPr>
        </p:nvSpPr>
        <p:spPr>
          <a:xfrm>
            <a:off x="274639" y="144462"/>
            <a:ext cx="11889564" cy="917575"/>
          </a:xfrm>
        </p:spPr>
        <p:txBody>
          <a:bodyPr/>
          <a:lstStyle/>
          <a:p>
            <a:r>
              <a:rPr lang="en-US" sz="4400" dirty="0">
                <a:solidFill>
                  <a:schemeClr val="tx1"/>
                </a:solidFill>
              </a:rPr>
              <a:t>New Upgrade Analytics Service supports your management of Windows 10 and future upgrades</a:t>
            </a:r>
            <a:endParaRPr lang="en-US" sz="3200" dirty="0">
              <a:solidFill>
                <a:schemeClr val="tx1"/>
              </a:solidFill>
            </a:endParaRPr>
          </a:p>
        </p:txBody>
      </p:sp>
      <p:pic>
        <p:nvPicPr>
          <p:cNvPr id="5" name="Picture 4"/>
          <p:cNvPicPr>
            <a:picLocks noChangeAspect="1"/>
          </p:cNvPicPr>
          <p:nvPr/>
        </p:nvPicPr>
        <p:blipFill rotWithShape="1">
          <a:blip r:embed="rId7"/>
          <a:srcRect t="1344" b="33077"/>
          <a:stretch/>
        </p:blipFill>
        <p:spPr>
          <a:xfrm>
            <a:off x="9310230" y="1555431"/>
            <a:ext cx="2669045" cy="2875871"/>
          </a:xfrm>
          <a:prstGeom prst="rect">
            <a:avLst/>
          </a:prstGeom>
          <a:ln>
            <a:noFill/>
          </a:ln>
          <a:effectLst/>
        </p:spPr>
      </p:pic>
      <p:pic>
        <p:nvPicPr>
          <p:cNvPr id="6" name="Picture 5"/>
          <p:cNvPicPr>
            <a:picLocks noChangeAspect="1"/>
          </p:cNvPicPr>
          <p:nvPr/>
        </p:nvPicPr>
        <p:blipFill rotWithShape="1">
          <a:blip r:embed="rId8"/>
          <a:srcRect b="33077"/>
          <a:stretch/>
        </p:blipFill>
        <p:spPr>
          <a:xfrm>
            <a:off x="6551101" y="1555431"/>
            <a:ext cx="2625013" cy="2875871"/>
          </a:xfrm>
          <a:prstGeom prst="rect">
            <a:avLst/>
          </a:prstGeom>
          <a:ln>
            <a:noFill/>
          </a:ln>
          <a:effectLst/>
        </p:spPr>
      </p:pic>
      <p:pic>
        <p:nvPicPr>
          <p:cNvPr id="8" name="Picture 7"/>
          <p:cNvPicPr>
            <a:picLocks noChangeAspect="1"/>
          </p:cNvPicPr>
          <p:nvPr/>
        </p:nvPicPr>
        <p:blipFill rotWithShape="1">
          <a:blip r:embed="rId9"/>
          <a:srcRect b="35897"/>
          <a:stretch/>
        </p:blipFill>
        <p:spPr>
          <a:xfrm>
            <a:off x="6551101" y="4576360"/>
            <a:ext cx="5428174" cy="1821736"/>
          </a:xfrm>
          <a:prstGeom prst="rect">
            <a:avLst/>
          </a:prstGeom>
          <a:ln>
            <a:noFill/>
          </a:ln>
          <a:effectLst/>
        </p:spPr>
      </p:pic>
      <p:sp>
        <p:nvSpPr>
          <p:cNvPr id="4" name="TextBox 3"/>
          <p:cNvSpPr txBox="1"/>
          <p:nvPr/>
        </p:nvSpPr>
        <p:spPr>
          <a:xfrm>
            <a:off x="457200" y="6191251"/>
            <a:ext cx="612129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10"/>
              </a:rPr>
              <a:t>Upgrade Analytics Service for Windows 10</a:t>
            </a:r>
            <a:endParaRPr lang="en-US" sz="2400" dirty="0">
              <a:solidFill>
                <a:srgbClr val="FF0000"/>
              </a:solidFill>
              <a:highlight>
                <a:srgbClr val="FFFF00"/>
              </a:highlight>
            </a:endParaRPr>
          </a:p>
        </p:txBody>
      </p:sp>
    </p:spTree>
    <p:extLst>
      <p:ext uri="{BB962C8B-B14F-4D97-AF65-F5344CB8AC3E}">
        <p14:creationId xmlns:p14="http://schemas.microsoft.com/office/powerpoint/2010/main" val="1458124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 name="Group 365"/>
          <p:cNvGrpSpPr/>
          <p:nvPr/>
        </p:nvGrpSpPr>
        <p:grpSpPr>
          <a:xfrm>
            <a:off x="5726249" y="1988579"/>
            <a:ext cx="1522104" cy="1087826"/>
            <a:chOff x="5084066" y="4224074"/>
            <a:chExt cx="2338242" cy="1671108"/>
          </a:xfrm>
        </p:grpSpPr>
        <p:grpSp>
          <p:nvGrpSpPr>
            <p:cNvPr id="368" name="Group 367"/>
            <p:cNvGrpSpPr/>
            <p:nvPr/>
          </p:nvGrpSpPr>
          <p:grpSpPr>
            <a:xfrm>
              <a:off x="5084066" y="4224074"/>
              <a:ext cx="2338242" cy="1671108"/>
              <a:chOff x="2658482" y="4224074"/>
              <a:chExt cx="2338242" cy="1671108"/>
            </a:xfrm>
          </p:grpSpPr>
          <p:grpSp>
            <p:nvGrpSpPr>
              <p:cNvPr id="370" name="Group 369"/>
              <p:cNvGrpSpPr/>
              <p:nvPr/>
            </p:nvGrpSpPr>
            <p:grpSpPr>
              <a:xfrm>
                <a:off x="2658482" y="4224074"/>
                <a:ext cx="2338242" cy="1671108"/>
                <a:chOff x="2658482" y="4224074"/>
                <a:chExt cx="2338242" cy="1671108"/>
              </a:xfrm>
            </p:grpSpPr>
            <p:pic>
              <p:nvPicPr>
                <p:cNvPr id="372" name="Picture 371"/>
                <p:cNvPicPr>
                  <a:picLocks noChangeAspect="1"/>
                </p:cNvPicPr>
                <p:nvPr/>
              </p:nvPicPr>
              <p:blipFill>
                <a:blip r:embed="rId3"/>
                <a:stretch>
                  <a:fillRect/>
                </a:stretch>
              </p:blipFill>
              <p:spPr>
                <a:xfrm>
                  <a:off x="2658482" y="4315745"/>
                  <a:ext cx="2338242" cy="1579437"/>
                </a:xfrm>
                <a:prstGeom prst="rect">
                  <a:avLst/>
                </a:prstGeom>
              </p:spPr>
            </p:pic>
            <p:sp>
              <p:nvSpPr>
                <p:cNvPr id="373" name="Oval 372"/>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71" name="Freeform 370"/>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369" name="Picture 368"/>
            <p:cNvPicPr>
              <a:picLocks noChangeAspect="1"/>
            </p:cNvPicPr>
            <p:nvPr/>
          </p:nvPicPr>
          <p:blipFill>
            <a:blip r:embed="rId4"/>
            <a:stretch>
              <a:fillRect/>
            </a:stretch>
          </p:blipFill>
          <p:spPr>
            <a:xfrm>
              <a:off x="5836281" y="4743137"/>
              <a:ext cx="869145" cy="869145"/>
            </a:xfrm>
            <a:prstGeom prst="rect">
              <a:avLst/>
            </a:prstGeom>
          </p:spPr>
        </p:pic>
      </p:grpSp>
      <p:pic>
        <p:nvPicPr>
          <p:cNvPr id="378" name="Picture 377"/>
          <p:cNvPicPr>
            <a:picLocks noChangeAspect="1"/>
          </p:cNvPicPr>
          <p:nvPr/>
        </p:nvPicPr>
        <p:blipFill>
          <a:blip r:embed="rId5"/>
          <a:stretch>
            <a:fillRect/>
          </a:stretch>
        </p:blipFill>
        <p:spPr>
          <a:xfrm>
            <a:off x="879579" y="2469889"/>
            <a:ext cx="2170306" cy="4059485"/>
          </a:xfrm>
          <a:prstGeom prst="rect">
            <a:avLst/>
          </a:prstGeom>
        </p:spPr>
      </p:pic>
      <p:grpSp>
        <p:nvGrpSpPr>
          <p:cNvPr id="351" name="Group 350"/>
          <p:cNvGrpSpPr/>
          <p:nvPr/>
        </p:nvGrpSpPr>
        <p:grpSpPr>
          <a:xfrm>
            <a:off x="3199582" y="1243361"/>
            <a:ext cx="1895406" cy="1274338"/>
            <a:chOff x="7508894" y="4145334"/>
            <a:chExt cx="2628527" cy="1767237"/>
          </a:xfrm>
        </p:grpSpPr>
        <p:pic>
          <p:nvPicPr>
            <p:cNvPr id="352" name="Picture 351"/>
            <p:cNvPicPr>
              <a:picLocks noChangeAspect="1"/>
            </p:cNvPicPr>
            <p:nvPr/>
          </p:nvPicPr>
          <p:blipFill>
            <a:blip r:embed="rId6"/>
            <a:stretch>
              <a:fillRect/>
            </a:stretch>
          </p:blipFill>
          <p:spPr>
            <a:xfrm>
              <a:off x="7508894" y="4145334"/>
              <a:ext cx="2628527" cy="1767237"/>
            </a:xfrm>
            <a:prstGeom prst="rect">
              <a:avLst/>
            </a:prstGeom>
          </p:spPr>
        </p:pic>
        <p:sp>
          <p:nvSpPr>
            <p:cNvPr id="353" name="TextBox 352"/>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770" b="0" i="0" u="none" strike="noStrike" kern="120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grpSp>
        <p:nvGrpSpPr>
          <p:cNvPr id="365" name="Group 364"/>
          <p:cNvGrpSpPr/>
          <p:nvPr/>
        </p:nvGrpSpPr>
        <p:grpSpPr>
          <a:xfrm>
            <a:off x="3553941" y="4073326"/>
            <a:ext cx="2295524" cy="1357313"/>
            <a:chOff x="3579812" y="4800602"/>
            <a:chExt cx="2295524" cy="1357313"/>
          </a:xfrm>
        </p:grpSpPr>
        <p:grpSp>
          <p:nvGrpSpPr>
            <p:cNvPr id="367" name="Group 4"/>
            <p:cNvGrpSpPr>
              <a:grpSpLocks noChangeAspect="1"/>
            </p:cNvGrpSpPr>
            <p:nvPr/>
          </p:nvGrpSpPr>
          <p:grpSpPr bwMode="auto">
            <a:xfrm>
              <a:off x="3579812" y="4800602"/>
              <a:ext cx="2295524" cy="1357313"/>
              <a:chOff x="2255" y="3024"/>
              <a:chExt cx="1446" cy="855"/>
            </a:xfrm>
          </p:grpSpPr>
          <p:sp>
            <p:nvSpPr>
              <p:cNvPr id="386"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7"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0"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2"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3"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4"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5"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6"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7" name="TextBox 376"/>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10</a:t>
              </a:r>
            </a:p>
          </p:txBody>
        </p:sp>
        <p:sp>
          <p:nvSpPr>
            <p:cNvPr id="379"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0"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1"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2"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3"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4"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5"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 name="Group 57"/>
          <p:cNvGrpSpPr/>
          <p:nvPr/>
        </p:nvGrpSpPr>
        <p:grpSpPr>
          <a:xfrm rot="18115743">
            <a:off x="4195998" y="2586809"/>
            <a:ext cx="444518" cy="1432803"/>
            <a:chOff x="7887212" y="3559973"/>
            <a:chExt cx="444518" cy="1893572"/>
          </a:xfrm>
        </p:grpSpPr>
        <p:sp>
          <p:nvSpPr>
            <p:cNvPr id="59" name="Down Arrow 58"/>
            <p:cNvSpPr/>
            <p:nvPr/>
          </p:nvSpPr>
          <p:spPr bwMode="auto">
            <a:xfrm rot="2460079">
              <a:off x="7887212" y="3685494"/>
              <a:ext cx="351287" cy="1768051"/>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NZ"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60" name="Down Arrow 59"/>
            <p:cNvSpPr/>
            <p:nvPr/>
          </p:nvSpPr>
          <p:spPr bwMode="auto">
            <a:xfrm rot="13267364">
              <a:off x="7980443" y="3559973"/>
              <a:ext cx="351287" cy="1768051"/>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NZ"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sp>
        <p:nvSpPr>
          <p:cNvPr id="61" name="TextBox 60"/>
          <p:cNvSpPr txBox="1"/>
          <p:nvPr/>
        </p:nvSpPr>
        <p:spPr>
          <a:xfrm>
            <a:off x="7357430" y="2359718"/>
            <a:ext cx="4367777" cy="9602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effectLst/>
                <a:uLnTx/>
                <a:uFillTx/>
                <a:latin typeface="Segoe UI"/>
                <a:ea typeface="+mn-ea"/>
                <a:cs typeface="+mn-cs"/>
              </a:rPr>
              <a:t>Apply Policy Settings to the device</a:t>
            </a:r>
          </a:p>
        </p:txBody>
      </p:sp>
      <p:sp>
        <p:nvSpPr>
          <p:cNvPr id="62" name="TextBox 61"/>
          <p:cNvSpPr txBox="1"/>
          <p:nvPr/>
        </p:nvSpPr>
        <p:spPr>
          <a:xfrm>
            <a:off x="7357430" y="3277845"/>
            <a:ext cx="4367777" cy="9602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lang="en-NZ" sz="2400" dirty="0">
                <a:latin typeface="Segoe UI"/>
              </a:rPr>
              <a:t>Store App deployment to</a:t>
            </a:r>
            <a:r>
              <a:rPr kumimoji="0" lang="en-NZ" sz="2400" b="0" i="0" u="none" strike="noStrike" kern="1200" cap="none" spc="0" normalizeH="0" baseline="0" noProof="0" dirty="0">
                <a:ln>
                  <a:noFill/>
                </a:ln>
                <a:effectLst/>
                <a:uLnTx/>
                <a:uFillTx/>
                <a:latin typeface="Segoe UI"/>
                <a:ea typeface="+mn-ea"/>
                <a:cs typeface="+mn-cs"/>
              </a:rPr>
              <a:t> the device</a:t>
            </a:r>
          </a:p>
        </p:txBody>
      </p:sp>
      <p:sp>
        <p:nvSpPr>
          <p:cNvPr id="63" name="TextBox 62"/>
          <p:cNvSpPr txBox="1"/>
          <p:nvPr/>
        </p:nvSpPr>
        <p:spPr>
          <a:xfrm>
            <a:off x="7354507" y="4175045"/>
            <a:ext cx="4367777" cy="1292662"/>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effectLst/>
                <a:uLnTx/>
                <a:uFillTx/>
                <a:latin typeface="Segoe UI"/>
                <a:ea typeface="+mn-ea"/>
                <a:cs typeface="+mn-cs"/>
              </a:rPr>
              <a:t>Report on the Health of the device against compliance Policies</a:t>
            </a:r>
          </a:p>
        </p:txBody>
      </p:sp>
      <p:sp>
        <p:nvSpPr>
          <p:cNvPr id="64" name="TextBox 63"/>
          <p:cNvSpPr txBox="1"/>
          <p:nvPr/>
        </p:nvSpPr>
        <p:spPr>
          <a:xfrm>
            <a:off x="7349745" y="5310783"/>
            <a:ext cx="4367777" cy="6278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NZ" sz="2400" b="0" i="0" u="none" strike="noStrike" kern="1200" cap="none" spc="0" normalizeH="0" baseline="0" noProof="0" dirty="0">
                <a:ln>
                  <a:noFill/>
                </a:ln>
                <a:effectLst/>
                <a:uLnTx/>
                <a:uFillTx/>
                <a:latin typeface="Segoe UI"/>
                <a:ea typeface="+mn-ea"/>
                <a:cs typeface="+mn-cs"/>
              </a:rPr>
              <a:t>Remote Wipe capabilities</a:t>
            </a:r>
          </a:p>
        </p:txBody>
      </p:sp>
      <p:sp>
        <p:nvSpPr>
          <p:cNvPr id="65" name="TextBox 64"/>
          <p:cNvSpPr txBox="1"/>
          <p:nvPr/>
        </p:nvSpPr>
        <p:spPr>
          <a:xfrm>
            <a:off x="2977877" y="349597"/>
            <a:ext cx="8784976" cy="1209562"/>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NZ" sz="6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Intune </a:t>
            </a:r>
            <a:r>
              <a:rPr kumimoji="0" lang="en-NZ" sz="6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Enrollment</a:t>
            </a:r>
            <a:endParaRPr kumimoji="0" lang="en-NZ" sz="6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91756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8" name="think-cell Slide" r:id="rId5" imgW="378" imgH="379" progId="TCLayout.ActiveDocument.1">
                  <p:embed/>
                </p:oleObj>
              </mc:Choice>
              <mc:Fallback>
                <p:oleObj name="think-cell Slide" r:id="rId5" imgW="378" imgH="379"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4000" dirty="0"/>
              <a:t>Customers can use different deployment tools today, so it’s important to consider customer infrastructure…</a:t>
            </a:r>
          </a:p>
        </p:txBody>
      </p:sp>
      <p:sp>
        <p:nvSpPr>
          <p:cNvPr id="19" name="Rectangle 18"/>
          <p:cNvSpPr/>
          <p:nvPr/>
        </p:nvSpPr>
        <p:spPr bwMode="auto">
          <a:xfrm>
            <a:off x="457200" y="2125663"/>
            <a:ext cx="11522075" cy="42941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a:ea typeface="+mn-ea"/>
                <a:cs typeface="+mn-cs"/>
              </a:rPr>
              <a:t>Identify the</a:t>
            </a:r>
            <a:br>
              <a:rPr kumimoji="0" lang="en-US" sz="2800" b="1" i="0" u="none" strike="noStrike" kern="0" cap="none" spc="0" normalizeH="0" baseline="0" noProof="0" dirty="0">
                <a:ln>
                  <a:noFill/>
                </a:ln>
                <a:solidFill>
                  <a:srgbClr val="FFFFFF"/>
                </a:solidFill>
                <a:effectLst/>
                <a:uLnTx/>
                <a:uFillTx/>
                <a:latin typeface="Segoe UI"/>
                <a:ea typeface="+mn-ea"/>
                <a:cs typeface="+mn-cs"/>
              </a:rPr>
            </a:br>
            <a:r>
              <a:rPr kumimoji="0" lang="en-US" sz="2800" b="1" i="0" u="none" strike="noStrike" kern="0" cap="none" spc="0" normalizeH="0" baseline="0" noProof="0" dirty="0">
                <a:ln>
                  <a:noFill/>
                </a:ln>
                <a:solidFill>
                  <a:srgbClr val="FFFFFF"/>
                </a:solidFill>
                <a:effectLst/>
                <a:uLnTx/>
                <a:uFillTx/>
                <a:latin typeface="Segoe UI"/>
                <a:ea typeface="+mn-ea"/>
                <a:cs typeface="+mn-cs"/>
              </a:rPr>
              <a:t>best tool for</a:t>
            </a:r>
            <a:br>
              <a:rPr kumimoji="0" lang="en-US" sz="2800" b="1" i="0" u="none" strike="noStrike" kern="0" cap="none" spc="0" normalizeH="0" baseline="0" noProof="0" dirty="0">
                <a:ln>
                  <a:noFill/>
                </a:ln>
                <a:solidFill>
                  <a:srgbClr val="FFFFFF"/>
                </a:solidFill>
                <a:effectLst/>
                <a:uLnTx/>
                <a:uFillTx/>
                <a:latin typeface="Segoe UI"/>
                <a:ea typeface="+mn-ea"/>
                <a:cs typeface="+mn-cs"/>
              </a:rPr>
            </a:br>
            <a:r>
              <a:rPr kumimoji="0" lang="en-US" sz="2800" b="1" i="0" u="none" strike="noStrike" kern="0" cap="none" spc="0" normalizeH="0" baseline="0" noProof="0" dirty="0">
                <a:ln>
                  <a:noFill/>
                </a:ln>
                <a:solidFill>
                  <a:srgbClr val="FFFFFF"/>
                </a:solidFill>
                <a:effectLst/>
                <a:uLnTx/>
                <a:uFillTx/>
                <a:latin typeface="Segoe UI"/>
                <a:ea typeface="+mn-ea"/>
                <a:cs typeface="+mn-cs"/>
              </a:rPr>
              <a:t>deployment</a:t>
            </a:r>
          </a:p>
        </p:txBody>
      </p:sp>
      <p:sp>
        <p:nvSpPr>
          <p:cNvPr id="20" name="TextBox 19"/>
          <p:cNvSpPr txBox="1"/>
          <p:nvPr/>
        </p:nvSpPr>
        <p:spPr>
          <a:xfrm>
            <a:off x="6095622" y="2545484"/>
            <a:ext cx="2743200" cy="615553"/>
          </a:xfrm>
          <a:prstGeom prst="rect">
            <a:avLst/>
          </a:prstGeom>
          <a:noFill/>
        </p:spPr>
        <p:txBody>
          <a:bodyPr wrap="square" lIns="0" tIns="0" rIns="0" bIns="0" rtlCol="0" anchor="t" anchorCtr="0">
            <a:spAutoFit/>
          </a:bodyPr>
          <a:lstStyle>
            <a:defPPr>
              <a:defRPr lang="en-US"/>
            </a:defPPr>
            <a:lvl1pPr>
              <a:lnSpc>
                <a:spcPct val="90000"/>
              </a:lnSpc>
              <a:spcAft>
                <a:spcPts val="600"/>
              </a:spcAft>
              <a:defRPr sz="3200">
                <a:gradFill>
                  <a:gsLst>
                    <a:gs pos="0">
                      <a:srgbClr val="FFFFFF"/>
                    </a:gs>
                    <a:gs pos="100000">
                      <a:srgbClr val="FFFFFF"/>
                    </a:gs>
                  </a:gsLst>
                  <a:lin ang="5400000" scaled="0"/>
                </a:gradFill>
                <a:latin typeface="Segoe UI Light"/>
                <a:ea typeface="Segoe UI" pitchFamily="34" charset="0"/>
                <a:cs typeface="Segoe UI" pitchFamily="34" charset="0"/>
              </a:defRPr>
            </a:lvl1pPr>
          </a:lstStyle>
          <a:p>
            <a:pPr algn="ctr" defTabSz="914400">
              <a:lnSpc>
                <a:spcPct val="100000"/>
              </a:lnSpc>
              <a:spcAft>
                <a:spcPts val="0"/>
              </a:spcAft>
              <a:defRPr/>
            </a:pPr>
            <a:r>
              <a:rPr lang="en-US" sz="2000" kern="0" dirty="0">
                <a:solidFill>
                  <a:srgbClr val="FFFFFF"/>
                </a:solidFill>
                <a:latin typeface="Segoe UI"/>
              </a:rPr>
              <a:t>Windows Server Update Services</a:t>
            </a:r>
          </a:p>
        </p:txBody>
      </p:sp>
      <p:sp>
        <p:nvSpPr>
          <p:cNvPr id="24" name="Rectangle 23"/>
          <p:cNvSpPr/>
          <p:nvPr/>
        </p:nvSpPr>
        <p:spPr bwMode="auto">
          <a:xfrm>
            <a:off x="3162652" y="2545484"/>
            <a:ext cx="2743199"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Windows Update</a:t>
            </a:r>
            <a:br>
              <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for Business</a:t>
            </a:r>
          </a:p>
        </p:txBody>
      </p:sp>
      <p:sp>
        <p:nvSpPr>
          <p:cNvPr id="25" name="TextBox 24"/>
          <p:cNvSpPr txBox="1"/>
          <p:nvPr/>
        </p:nvSpPr>
        <p:spPr>
          <a:xfrm>
            <a:off x="9028592" y="2545484"/>
            <a:ext cx="2743200" cy="615553"/>
          </a:xfrm>
          <a:prstGeom prst="rect">
            <a:avLst/>
          </a:prstGeom>
          <a:noFill/>
        </p:spPr>
        <p:txBody>
          <a:bodyPr wrap="square" lIns="0" tIns="0" rIns="0" bIns="0" rtlCol="0" anchor="t" anchorCtr="0">
            <a:spAutoFit/>
          </a:bodyPr>
          <a:lstStyle>
            <a:defPPr>
              <a:defRPr lang="en-US"/>
            </a:defPPr>
            <a:lvl1pPr>
              <a:lnSpc>
                <a:spcPct val="90000"/>
              </a:lnSpc>
              <a:spcAft>
                <a:spcPts val="600"/>
              </a:spcAft>
              <a:defRPr sz="3200">
                <a:gradFill>
                  <a:gsLst>
                    <a:gs pos="0">
                      <a:srgbClr val="FFFFFF"/>
                    </a:gs>
                    <a:gs pos="100000">
                      <a:srgbClr val="FFFFFF"/>
                    </a:gs>
                  </a:gsLst>
                  <a:lin ang="5400000" scaled="0"/>
                </a:gradFill>
                <a:latin typeface="Segoe UI Light"/>
                <a:ea typeface="Segoe UI" pitchFamily="34" charset="0"/>
                <a:cs typeface="Segoe UI" pitchFamily="34" charset="0"/>
              </a:defRPr>
            </a:lvl1pPr>
          </a:lstStyle>
          <a:p>
            <a:pPr algn="ctr" defTabSz="914400">
              <a:lnSpc>
                <a:spcPct val="100000"/>
              </a:lnSpc>
              <a:spcAft>
                <a:spcPts val="0"/>
              </a:spcAft>
              <a:defRPr/>
            </a:pPr>
            <a:r>
              <a:rPr lang="en-US" sz="2000" kern="0" dirty="0">
                <a:solidFill>
                  <a:srgbClr val="FFFFFF"/>
                </a:solidFill>
                <a:latin typeface="Segoe UI"/>
              </a:rPr>
              <a:t>System Center Configuration Manager</a:t>
            </a:r>
          </a:p>
        </p:txBody>
      </p:sp>
      <p:sp>
        <p:nvSpPr>
          <p:cNvPr id="26" name="Rectangle 25"/>
          <p:cNvSpPr/>
          <p:nvPr/>
        </p:nvSpPr>
        <p:spPr bwMode="auto">
          <a:xfrm>
            <a:off x="3162653" y="3309667"/>
            <a:ext cx="2743200" cy="2926080"/>
          </a:xfrm>
          <a:prstGeom prst="rect">
            <a:avLst/>
          </a:prstGeom>
          <a:solidFill>
            <a:srgbClr val="FFFFFF">
              <a:alpha val="30196"/>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Cloud</a:t>
            </a: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Upgrades can be deferred</a:t>
            </a: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Builds on top of Windows Update</a:t>
            </a: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Uses Windows Update for content</a:t>
            </a:r>
          </a:p>
        </p:txBody>
      </p:sp>
      <p:sp>
        <p:nvSpPr>
          <p:cNvPr id="27" name="Rectangle 26"/>
          <p:cNvSpPr/>
          <p:nvPr/>
        </p:nvSpPr>
        <p:spPr bwMode="auto">
          <a:xfrm>
            <a:off x="6095622" y="3309667"/>
            <a:ext cx="2743200" cy="2926080"/>
          </a:xfrm>
          <a:prstGeom prst="rect">
            <a:avLst/>
          </a:prstGeom>
          <a:solidFill>
            <a:srgbClr val="FFFFFF">
              <a:alpha val="30196"/>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On-</a:t>
            </a:r>
            <a:r>
              <a:rPr kumimoji="0" lang="en-US" sz="1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rPr>
              <a:t>Prem</a:t>
            </a: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Upgrades are deployed when you approve them</a:t>
            </a: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Content distributed from WSUS servers</a:t>
            </a: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Requires KB3095113</a:t>
            </a: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BranchCache to reduce bandwidth</a:t>
            </a:r>
          </a:p>
        </p:txBody>
      </p:sp>
      <p:sp>
        <p:nvSpPr>
          <p:cNvPr id="28" name="Rectangle 27"/>
          <p:cNvSpPr/>
          <p:nvPr/>
        </p:nvSpPr>
        <p:spPr bwMode="auto">
          <a:xfrm>
            <a:off x="9028592" y="3309667"/>
            <a:ext cx="2743200" cy="2926080"/>
          </a:xfrm>
          <a:prstGeom prst="rect">
            <a:avLst/>
          </a:prstGeom>
          <a:solidFill>
            <a:srgbClr val="FFFFFF">
              <a:alpha val="30196"/>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On-</a:t>
            </a:r>
            <a:r>
              <a:rPr kumimoji="0" lang="en-US" sz="1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rPr>
              <a:t>Prem</a:t>
            </a: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Choice of task sequence-based upgrades or (with </a:t>
            </a:r>
            <a:r>
              <a:rPr kumimoji="0" lang="en-US" sz="1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rPr>
              <a:t>vNext</a:t>
            </a: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software update capabilities</a:t>
            </a: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Content distributed from </a:t>
            </a:r>
            <a:r>
              <a:rPr kumimoji="0" lang="en-US" sz="1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rPr>
              <a:t>ConfigMgr</a:t>
            </a: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DPs</a:t>
            </a:r>
          </a:p>
          <a:p>
            <a:pPr marL="0" marR="0" lvl="0" indent="0" defTabSz="932472" eaLnBrk="1" fontAlgn="base"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BranchCache to reduce bandwidth</a:t>
            </a:r>
          </a:p>
        </p:txBody>
      </p:sp>
    </p:spTree>
    <p:extLst>
      <p:ext uri="{BB962C8B-B14F-4D97-AF65-F5344CB8AC3E}">
        <p14:creationId xmlns:p14="http://schemas.microsoft.com/office/powerpoint/2010/main" val="186177176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5514318" y="2406776"/>
            <a:ext cx="3096344" cy="4007509"/>
            <a:chOff x="3327" y="2112"/>
            <a:chExt cx="1152" cy="1491"/>
          </a:xfrm>
        </p:grpSpPr>
        <p:sp>
          <p:nvSpPr>
            <p:cNvPr id="4" name="AutoShape 3"/>
            <p:cNvSpPr>
              <a:spLocks noChangeAspect="1" noChangeArrowheads="1" noTextEdit="1"/>
            </p:cNvSpPr>
            <p:nvPr/>
          </p:nvSpPr>
          <p:spPr bwMode="auto">
            <a:xfrm>
              <a:off x="3327" y="2112"/>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5"/>
            <p:cNvSpPr>
              <a:spLocks noChangeArrowheads="1"/>
            </p:cNvSpPr>
            <p:nvPr/>
          </p:nvSpPr>
          <p:spPr bwMode="auto">
            <a:xfrm>
              <a:off x="3328" y="2112"/>
              <a:ext cx="1152" cy="14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6"/>
            <p:cNvSpPr>
              <a:spLocks noChangeArrowheads="1"/>
            </p:cNvSpPr>
            <p:nvPr/>
          </p:nvSpPr>
          <p:spPr bwMode="auto">
            <a:xfrm>
              <a:off x="3328" y="2112"/>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7"/>
            <p:cNvSpPr>
              <a:spLocks/>
            </p:cNvSpPr>
            <p:nvPr/>
          </p:nvSpPr>
          <p:spPr bwMode="auto">
            <a:xfrm>
              <a:off x="3531" y="3210"/>
              <a:ext cx="677" cy="49"/>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8"/>
            <p:cNvSpPr>
              <a:spLocks/>
            </p:cNvSpPr>
            <p:nvPr/>
          </p:nvSpPr>
          <p:spPr bwMode="auto">
            <a:xfrm>
              <a:off x="3565" y="2817"/>
              <a:ext cx="223" cy="425"/>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9"/>
            <p:cNvSpPr>
              <a:spLocks/>
            </p:cNvSpPr>
            <p:nvPr/>
          </p:nvSpPr>
          <p:spPr bwMode="auto">
            <a:xfrm>
              <a:off x="3962" y="2626"/>
              <a:ext cx="348" cy="209"/>
            </a:xfrm>
            <a:custGeom>
              <a:avLst/>
              <a:gdLst>
                <a:gd name="T0" fmla="*/ 667 w 740"/>
                <a:gd name="T1" fmla="*/ 221 h 445"/>
                <a:gd name="T2" fmla="*/ 545 w 740"/>
                <a:gd name="T3" fmla="*/ 126 h 445"/>
                <a:gd name="T4" fmla="*/ 544 w 740"/>
                <a:gd name="T5" fmla="*/ 126 h 445"/>
                <a:gd name="T6" fmla="*/ 544 w 740"/>
                <a:gd name="T7" fmla="*/ 126 h 445"/>
                <a:gd name="T8" fmla="*/ 418 w 740"/>
                <a:gd name="T9" fmla="*/ 0 h 445"/>
                <a:gd name="T10" fmla="*/ 308 w 740"/>
                <a:gd name="T11" fmla="*/ 66 h 445"/>
                <a:gd name="T12" fmla="*/ 268 w 740"/>
                <a:gd name="T13" fmla="*/ 59 h 445"/>
                <a:gd name="T14" fmla="*/ 150 w 740"/>
                <a:gd name="T15" fmla="*/ 177 h 445"/>
                <a:gd name="T16" fmla="*/ 150 w 740"/>
                <a:gd name="T17" fmla="*/ 178 h 445"/>
                <a:gd name="T18" fmla="*/ 134 w 740"/>
                <a:gd name="T19" fmla="*/ 177 h 445"/>
                <a:gd name="T20" fmla="*/ 0 w 740"/>
                <a:gd name="T21" fmla="*/ 311 h 445"/>
                <a:gd name="T22" fmla="*/ 134 w 740"/>
                <a:gd name="T23" fmla="*/ 445 h 445"/>
                <a:gd name="T24" fmla="*/ 624 w 740"/>
                <a:gd name="T25" fmla="*/ 445 h 445"/>
                <a:gd name="T26" fmla="*/ 740 w 740"/>
                <a:gd name="T27" fmla="*/ 329 h 445"/>
                <a:gd name="T28" fmla="*/ 667 w 740"/>
                <a:gd name="T29" fmla="*/ 22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0" h="445">
                  <a:moveTo>
                    <a:pt x="667" y="221"/>
                  </a:moveTo>
                  <a:cubicBezTo>
                    <a:pt x="653" y="166"/>
                    <a:pt x="604" y="126"/>
                    <a:pt x="545" y="126"/>
                  </a:cubicBezTo>
                  <a:cubicBezTo>
                    <a:pt x="544" y="126"/>
                    <a:pt x="544" y="126"/>
                    <a:pt x="544" y="126"/>
                  </a:cubicBezTo>
                  <a:cubicBezTo>
                    <a:pt x="544" y="126"/>
                    <a:pt x="544" y="126"/>
                    <a:pt x="544" y="126"/>
                  </a:cubicBezTo>
                  <a:cubicBezTo>
                    <a:pt x="544" y="56"/>
                    <a:pt x="487" y="0"/>
                    <a:pt x="418" y="0"/>
                  </a:cubicBezTo>
                  <a:cubicBezTo>
                    <a:pt x="370" y="0"/>
                    <a:pt x="329" y="27"/>
                    <a:pt x="308" y="66"/>
                  </a:cubicBezTo>
                  <a:cubicBezTo>
                    <a:pt x="295" y="62"/>
                    <a:pt x="282" y="59"/>
                    <a:pt x="268" y="59"/>
                  </a:cubicBezTo>
                  <a:cubicBezTo>
                    <a:pt x="203" y="59"/>
                    <a:pt x="150" y="112"/>
                    <a:pt x="150" y="177"/>
                  </a:cubicBezTo>
                  <a:cubicBezTo>
                    <a:pt x="150" y="178"/>
                    <a:pt x="150" y="178"/>
                    <a:pt x="150" y="178"/>
                  </a:cubicBezTo>
                  <a:cubicBezTo>
                    <a:pt x="145" y="178"/>
                    <a:pt x="140" y="177"/>
                    <a:pt x="134" y="177"/>
                  </a:cubicBezTo>
                  <a:cubicBezTo>
                    <a:pt x="60" y="177"/>
                    <a:pt x="0" y="237"/>
                    <a:pt x="0" y="311"/>
                  </a:cubicBezTo>
                  <a:cubicBezTo>
                    <a:pt x="0" y="385"/>
                    <a:pt x="60" y="445"/>
                    <a:pt x="134" y="445"/>
                  </a:cubicBezTo>
                  <a:cubicBezTo>
                    <a:pt x="624" y="445"/>
                    <a:pt x="624" y="445"/>
                    <a:pt x="624" y="445"/>
                  </a:cubicBezTo>
                  <a:cubicBezTo>
                    <a:pt x="688" y="445"/>
                    <a:pt x="740" y="393"/>
                    <a:pt x="740" y="329"/>
                  </a:cubicBezTo>
                  <a:cubicBezTo>
                    <a:pt x="740" y="280"/>
                    <a:pt x="710" y="238"/>
                    <a:pt x="667" y="2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10"/>
            <p:cNvSpPr>
              <a:spLocks noEditPoints="1"/>
            </p:cNvSpPr>
            <p:nvPr/>
          </p:nvSpPr>
          <p:spPr bwMode="auto">
            <a:xfrm>
              <a:off x="4159" y="2769"/>
              <a:ext cx="73" cy="50"/>
            </a:xfrm>
            <a:custGeom>
              <a:avLst/>
              <a:gdLst>
                <a:gd name="T0" fmla="*/ 73 w 73"/>
                <a:gd name="T1" fmla="*/ 50 h 50"/>
                <a:gd name="T2" fmla="*/ 0 w 73"/>
                <a:gd name="T3" fmla="*/ 50 h 50"/>
                <a:gd name="T4" fmla="*/ 0 w 73"/>
                <a:gd name="T5" fmla="*/ 0 h 50"/>
                <a:gd name="T6" fmla="*/ 73 w 73"/>
                <a:gd name="T7" fmla="*/ 0 h 50"/>
                <a:gd name="T8" fmla="*/ 73 w 73"/>
                <a:gd name="T9" fmla="*/ 50 h 50"/>
                <a:gd name="T10" fmla="*/ 1 w 73"/>
                <a:gd name="T11" fmla="*/ 48 h 50"/>
                <a:gd name="T12" fmla="*/ 71 w 73"/>
                <a:gd name="T13" fmla="*/ 48 h 50"/>
                <a:gd name="T14" fmla="*/ 71 w 73"/>
                <a:gd name="T15" fmla="*/ 2 h 50"/>
                <a:gd name="T16" fmla="*/ 1 w 73"/>
                <a:gd name="T17" fmla="*/ 2 h 50"/>
                <a:gd name="T18" fmla="*/ 1 w 73"/>
                <a:gd name="T1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50">
                  <a:moveTo>
                    <a:pt x="73" y="50"/>
                  </a:moveTo>
                  <a:lnTo>
                    <a:pt x="0" y="50"/>
                  </a:lnTo>
                  <a:lnTo>
                    <a:pt x="0" y="0"/>
                  </a:lnTo>
                  <a:lnTo>
                    <a:pt x="73" y="0"/>
                  </a:lnTo>
                  <a:lnTo>
                    <a:pt x="73" y="50"/>
                  </a:lnTo>
                  <a:close/>
                  <a:moveTo>
                    <a:pt x="1" y="48"/>
                  </a:moveTo>
                  <a:lnTo>
                    <a:pt x="71" y="48"/>
                  </a:lnTo>
                  <a:lnTo>
                    <a:pt x="71" y="2"/>
                  </a:lnTo>
                  <a:lnTo>
                    <a:pt x="1" y="2"/>
                  </a:lnTo>
                  <a:lnTo>
                    <a:pt x="1"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1"/>
            <p:cNvSpPr>
              <a:spLocks noEditPoints="1"/>
            </p:cNvSpPr>
            <p:nvPr/>
          </p:nvSpPr>
          <p:spPr bwMode="auto">
            <a:xfrm>
              <a:off x="4159" y="2769"/>
              <a:ext cx="73" cy="50"/>
            </a:xfrm>
            <a:custGeom>
              <a:avLst/>
              <a:gdLst>
                <a:gd name="T0" fmla="*/ 73 w 73"/>
                <a:gd name="T1" fmla="*/ 50 h 50"/>
                <a:gd name="T2" fmla="*/ 0 w 73"/>
                <a:gd name="T3" fmla="*/ 50 h 50"/>
                <a:gd name="T4" fmla="*/ 0 w 73"/>
                <a:gd name="T5" fmla="*/ 0 h 50"/>
                <a:gd name="T6" fmla="*/ 73 w 73"/>
                <a:gd name="T7" fmla="*/ 0 h 50"/>
                <a:gd name="T8" fmla="*/ 73 w 73"/>
                <a:gd name="T9" fmla="*/ 50 h 50"/>
                <a:gd name="T10" fmla="*/ 1 w 73"/>
                <a:gd name="T11" fmla="*/ 48 h 50"/>
                <a:gd name="T12" fmla="*/ 71 w 73"/>
                <a:gd name="T13" fmla="*/ 48 h 50"/>
                <a:gd name="T14" fmla="*/ 71 w 73"/>
                <a:gd name="T15" fmla="*/ 2 h 50"/>
                <a:gd name="T16" fmla="*/ 1 w 73"/>
                <a:gd name="T17" fmla="*/ 2 h 50"/>
                <a:gd name="T18" fmla="*/ 1 w 73"/>
                <a:gd name="T1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50">
                  <a:moveTo>
                    <a:pt x="73" y="50"/>
                  </a:moveTo>
                  <a:lnTo>
                    <a:pt x="0" y="50"/>
                  </a:lnTo>
                  <a:lnTo>
                    <a:pt x="0" y="0"/>
                  </a:lnTo>
                  <a:lnTo>
                    <a:pt x="73" y="0"/>
                  </a:lnTo>
                  <a:lnTo>
                    <a:pt x="73" y="50"/>
                  </a:lnTo>
                  <a:moveTo>
                    <a:pt x="1" y="48"/>
                  </a:moveTo>
                  <a:lnTo>
                    <a:pt x="71" y="48"/>
                  </a:lnTo>
                  <a:lnTo>
                    <a:pt x="71" y="2"/>
                  </a:lnTo>
                  <a:lnTo>
                    <a:pt x="1" y="2"/>
                  </a:lnTo>
                  <a:lnTo>
                    <a:pt x="1"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2"/>
            <p:cNvSpPr>
              <a:spLocks noEditPoints="1"/>
            </p:cNvSpPr>
            <p:nvPr/>
          </p:nvSpPr>
          <p:spPr bwMode="auto">
            <a:xfrm>
              <a:off x="4068" y="2685"/>
              <a:ext cx="242" cy="150"/>
            </a:xfrm>
            <a:custGeom>
              <a:avLst/>
              <a:gdLst>
                <a:gd name="T0" fmla="*/ 345 w 515"/>
                <a:gd name="T1" fmla="*/ 183 h 319"/>
                <a:gd name="T2" fmla="*/ 197 w 515"/>
                <a:gd name="T3" fmla="*/ 183 h 319"/>
                <a:gd name="T4" fmla="*/ 197 w 515"/>
                <a:gd name="T5" fmla="*/ 280 h 319"/>
                <a:gd name="T6" fmla="*/ 285 w 515"/>
                <a:gd name="T7" fmla="*/ 280 h 319"/>
                <a:gd name="T8" fmla="*/ 240 w 515"/>
                <a:gd name="T9" fmla="*/ 238 h 319"/>
                <a:gd name="T10" fmla="*/ 239 w 515"/>
                <a:gd name="T11" fmla="*/ 233 h 319"/>
                <a:gd name="T12" fmla="*/ 242 w 515"/>
                <a:gd name="T13" fmla="*/ 231 h 319"/>
                <a:gd name="T14" fmla="*/ 244 w 515"/>
                <a:gd name="T15" fmla="*/ 231 h 319"/>
                <a:gd name="T16" fmla="*/ 295 w 515"/>
                <a:gd name="T17" fmla="*/ 280 h 319"/>
                <a:gd name="T18" fmla="*/ 345 w 515"/>
                <a:gd name="T19" fmla="*/ 280 h 319"/>
                <a:gd name="T20" fmla="*/ 345 w 515"/>
                <a:gd name="T21" fmla="*/ 183 h 319"/>
                <a:gd name="T22" fmla="*/ 320 w 515"/>
                <a:gd name="T23" fmla="*/ 0 h 319"/>
                <a:gd name="T24" fmla="*/ 320 w 515"/>
                <a:gd name="T25" fmla="*/ 0 h 319"/>
                <a:gd name="T26" fmla="*/ 0 w 515"/>
                <a:gd name="T27" fmla="*/ 319 h 319"/>
                <a:gd name="T28" fmla="*/ 302 w 515"/>
                <a:gd name="T29" fmla="*/ 319 h 319"/>
                <a:gd name="T30" fmla="*/ 288 w 515"/>
                <a:gd name="T31" fmla="*/ 284 h 319"/>
                <a:gd name="T32" fmla="*/ 193 w 515"/>
                <a:gd name="T33" fmla="*/ 284 h 319"/>
                <a:gd name="T34" fmla="*/ 193 w 515"/>
                <a:gd name="T35" fmla="*/ 179 h 319"/>
                <a:gd name="T36" fmla="*/ 349 w 515"/>
                <a:gd name="T37" fmla="*/ 179 h 319"/>
                <a:gd name="T38" fmla="*/ 349 w 515"/>
                <a:gd name="T39" fmla="*/ 284 h 319"/>
                <a:gd name="T40" fmla="*/ 297 w 515"/>
                <a:gd name="T41" fmla="*/ 284 h 319"/>
                <a:gd name="T42" fmla="*/ 311 w 515"/>
                <a:gd name="T43" fmla="*/ 319 h 319"/>
                <a:gd name="T44" fmla="*/ 399 w 515"/>
                <a:gd name="T45" fmla="*/ 319 h 319"/>
                <a:gd name="T46" fmla="*/ 515 w 515"/>
                <a:gd name="T47" fmla="*/ 203 h 319"/>
                <a:gd name="T48" fmla="*/ 442 w 515"/>
                <a:gd name="T49" fmla="*/ 95 h 319"/>
                <a:gd name="T50" fmla="*/ 320 w 515"/>
                <a:gd name="T5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5" h="319">
                  <a:moveTo>
                    <a:pt x="345" y="183"/>
                  </a:moveTo>
                  <a:cubicBezTo>
                    <a:pt x="197" y="183"/>
                    <a:pt x="197" y="183"/>
                    <a:pt x="197" y="183"/>
                  </a:cubicBezTo>
                  <a:cubicBezTo>
                    <a:pt x="197" y="280"/>
                    <a:pt x="197" y="280"/>
                    <a:pt x="197" y="280"/>
                  </a:cubicBezTo>
                  <a:cubicBezTo>
                    <a:pt x="285" y="280"/>
                    <a:pt x="285" y="280"/>
                    <a:pt x="285" y="280"/>
                  </a:cubicBezTo>
                  <a:cubicBezTo>
                    <a:pt x="275" y="264"/>
                    <a:pt x="260" y="249"/>
                    <a:pt x="240" y="238"/>
                  </a:cubicBezTo>
                  <a:cubicBezTo>
                    <a:pt x="239" y="237"/>
                    <a:pt x="238" y="235"/>
                    <a:pt x="239" y="233"/>
                  </a:cubicBezTo>
                  <a:cubicBezTo>
                    <a:pt x="240" y="231"/>
                    <a:pt x="241" y="231"/>
                    <a:pt x="242" y="231"/>
                  </a:cubicBezTo>
                  <a:cubicBezTo>
                    <a:pt x="243" y="231"/>
                    <a:pt x="244" y="231"/>
                    <a:pt x="244" y="231"/>
                  </a:cubicBezTo>
                  <a:cubicBezTo>
                    <a:pt x="267" y="244"/>
                    <a:pt x="284" y="261"/>
                    <a:pt x="295" y="280"/>
                  </a:cubicBezTo>
                  <a:cubicBezTo>
                    <a:pt x="345" y="280"/>
                    <a:pt x="345" y="280"/>
                    <a:pt x="345" y="280"/>
                  </a:cubicBezTo>
                  <a:cubicBezTo>
                    <a:pt x="345" y="183"/>
                    <a:pt x="345" y="183"/>
                    <a:pt x="345" y="183"/>
                  </a:cubicBezTo>
                  <a:moveTo>
                    <a:pt x="320" y="0"/>
                  </a:moveTo>
                  <a:cubicBezTo>
                    <a:pt x="320" y="0"/>
                    <a:pt x="320" y="0"/>
                    <a:pt x="320" y="0"/>
                  </a:cubicBezTo>
                  <a:cubicBezTo>
                    <a:pt x="0" y="319"/>
                    <a:pt x="0" y="319"/>
                    <a:pt x="0" y="319"/>
                  </a:cubicBezTo>
                  <a:cubicBezTo>
                    <a:pt x="302" y="319"/>
                    <a:pt x="302" y="319"/>
                    <a:pt x="302" y="319"/>
                  </a:cubicBezTo>
                  <a:cubicBezTo>
                    <a:pt x="299" y="307"/>
                    <a:pt x="294" y="295"/>
                    <a:pt x="288" y="284"/>
                  </a:cubicBezTo>
                  <a:cubicBezTo>
                    <a:pt x="193" y="284"/>
                    <a:pt x="193" y="284"/>
                    <a:pt x="193" y="284"/>
                  </a:cubicBezTo>
                  <a:cubicBezTo>
                    <a:pt x="193" y="179"/>
                    <a:pt x="193" y="179"/>
                    <a:pt x="193" y="179"/>
                  </a:cubicBezTo>
                  <a:cubicBezTo>
                    <a:pt x="349" y="179"/>
                    <a:pt x="349" y="179"/>
                    <a:pt x="349" y="179"/>
                  </a:cubicBezTo>
                  <a:cubicBezTo>
                    <a:pt x="349" y="284"/>
                    <a:pt x="349" y="284"/>
                    <a:pt x="349" y="284"/>
                  </a:cubicBezTo>
                  <a:cubicBezTo>
                    <a:pt x="297" y="284"/>
                    <a:pt x="297" y="284"/>
                    <a:pt x="297" y="284"/>
                  </a:cubicBezTo>
                  <a:cubicBezTo>
                    <a:pt x="303" y="295"/>
                    <a:pt x="308" y="307"/>
                    <a:pt x="311" y="319"/>
                  </a:cubicBezTo>
                  <a:cubicBezTo>
                    <a:pt x="399" y="319"/>
                    <a:pt x="399" y="319"/>
                    <a:pt x="399" y="319"/>
                  </a:cubicBezTo>
                  <a:cubicBezTo>
                    <a:pt x="463" y="319"/>
                    <a:pt x="515" y="267"/>
                    <a:pt x="515" y="203"/>
                  </a:cubicBezTo>
                  <a:cubicBezTo>
                    <a:pt x="515" y="154"/>
                    <a:pt x="485" y="112"/>
                    <a:pt x="442" y="95"/>
                  </a:cubicBezTo>
                  <a:cubicBezTo>
                    <a:pt x="428" y="40"/>
                    <a:pt x="379" y="0"/>
                    <a:pt x="32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3"/>
            <p:cNvSpPr>
              <a:spLocks/>
            </p:cNvSpPr>
            <p:nvPr/>
          </p:nvSpPr>
          <p:spPr bwMode="auto">
            <a:xfrm>
              <a:off x="4159" y="2769"/>
              <a:ext cx="73" cy="50"/>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14"/>
            <p:cNvSpPr>
              <a:spLocks/>
            </p:cNvSpPr>
            <p:nvPr/>
          </p:nvSpPr>
          <p:spPr bwMode="auto">
            <a:xfrm>
              <a:off x="4046" y="3173"/>
              <a:ext cx="26" cy="29"/>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5"/>
            <p:cNvSpPr>
              <a:spLocks/>
            </p:cNvSpPr>
            <p:nvPr/>
          </p:nvSpPr>
          <p:spPr bwMode="auto">
            <a:xfrm>
              <a:off x="4077" y="3173"/>
              <a:ext cx="26" cy="29"/>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6"/>
            <p:cNvSpPr>
              <a:spLocks/>
            </p:cNvSpPr>
            <p:nvPr/>
          </p:nvSpPr>
          <p:spPr bwMode="auto">
            <a:xfrm>
              <a:off x="4086" y="2793"/>
              <a:ext cx="140" cy="389"/>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7"/>
            <p:cNvSpPr>
              <a:spLocks/>
            </p:cNvSpPr>
            <p:nvPr/>
          </p:nvSpPr>
          <p:spPr bwMode="auto">
            <a:xfrm>
              <a:off x="3730" y="2762"/>
              <a:ext cx="136" cy="98"/>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8"/>
            <p:cNvSpPr>
              <a:spLocks noChangeArrowheads="1"/>
            </p:cNvSpPr>
            <p:nvPr/>
          </p:nvSpPr>
          <p:spPr bwMode="auto">
            <a:xfrm>
              <a:off x="4013" y="3201"/>
              <a:ext cx="151"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9"/>
            <p:cNvSpPr>
              <a:spLocks noChangeArrowheads="1"/>
            </p:cNvSpPr>
            <p:nvPr/>
          </p:nvSpPr>
          <p:spPr bwMode="auto">
            <a:xfrm>
              <a:off x="4013" y="3201"/>
              <a:ext cx="151"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20"/>
            <p:cNvSpPr>
              <a:spLocks/>
            </p:cNvSpPr>
            <p:nvPr/>
          </p:nvSpPr>
          <p:spPr bwMode="auto">
            <a:xfrm>
              <a:off x="3816" y="3194"/>
              <a:ext cx="82" cy="46"/>
            </a:xfrm>
            <a:custGeom>
              <a:avLst/>
              <a:gdLst>
                <a:gd name="T0" fmla="*/ 82 w 82"/>
                <a:gd name="T1" fmla="*/ 35 h 46"/>
                <a:gd name="T2" fmla="*/ 47 w 82"/>
                <a:gd name="T3" fmla="*/ 0 h 46"/>
                <a:gd name="T4" fmla="*/ 0 w 82"/>
                <a:gd name="T5" fmla="*/ 0 h 46"/>
                <a:gd name="T6" fmla="*/ 0 w 82"/>
                <a:gd name="T7" fmla="*/ 46 h 46"/>
                <a:gd name="T8" fmla="*/ 82 w 82"/>
                <a:gd name="T9" fmla="*/ 46 h 46"/>
                <a:gd name="T10" fmla="*/ 82 w 82"/>
                <a:gd name="T11" fmla="*/ 35 h 46"/>
              </a:gdLst>
              <a:ahLst/>
              <a:cxnLst>
                <a:cxn ang="0">
                  <a:pos x="T0" y="T1"/>
                </a:cxn>
                <a:cxn ang="0">
                  <a:pos x="T2" y="T3"/>
                </a:cxn>
                <a:cxn ang="0">
                  <a:pos x="T4" y="T5"/>
                </a:cxn>
                <a:cxn ang="0">
                  <a:pos x="T6" y="T7"/>
                </a:cxn>
                <a:cxn ang="0">
                  <a:pos x="T8" y="T9"/>
                </a:cxn>
                <a:cxn ang="0">
                  <a:pos x="T10" y="T11"/>
                </a:cxn>
              </a:cxnLst>
              <a:rect l="0" t="0" r="r" b="b"/>
              <a:pathLst>
                <a:path w="82" h="46">
                  <a:moveTo>
                    <a:pt x="82" y="35"/>
                  </a:moveTo>
                  <a:lnTo>
                    <a:pt x="47" y="0"/>
                  </a:lnTo>
                  <a:lnTo>
                    <a:pt x="0" y="0"/>
                  </a:lnTo>
                  <a:lnTo>
                    <a:pt x="0" y="46"/>
                  </a:lnTo>
                  <a:lnTo>
                    <a:pt x="82" y="46"/>
                  </a:lnTo>
                  <a:lnTo>
                    <a:pt x="82"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21"/>
            <p:cNvSpPr>
              <a:spLocks/>
            </p:cNvSpPr>
            <p:nvPr/>
          </p:nvSpPr>
          <p:spPr bwMode="auto">
            <a:xfrm>
              <a:off x="3816" y="3194"/>
              <a:ext cx="82" cy="46"/>
            </a:xfrm>
            <a:custGeom>
              <a:avLst/>
              <a:gdLst>
                <a:gd name="T0" fmla="*/ 82 w 82"/>
                <a:gd name="T1" fmla="*/ 35 h 46"/>
                <a:gd name="T2" fmla="*/ 47 w 82"/>
                <a:gd name="T3" fmla="*/ 0 h 46"/>
                <a:gd name="T4" fmla="*/ 0 w 82"/>
                <a:gd name="T5" fmla="*/ 0 h 46"/>
                <a:gd name="T6" fmla="*/ 0 w 82"/>
                <a:gd name="T7" fmla="*/ 46 h 46"/>
                <a:gd name="T8" fmla="*/ 82 w 82"/>
                <a:gd name="T9" fmla="*/ 46 h 46"/>
                <a:gd name="T10" fmla="*/ 82 w 82"/>
                <a:gd name="T11" fmla="*/ 35 h 46"/>
              </a:gdLst>
              <a:ahLst/>
              <a:cxnLst>
                <a:cxn ang="0">
                  <a:pos x="T0" y="T1"/>
                </a:cxn>
                <a:cxn ang="0">
                  <a:pos x="T2" y="T3"/>
                </a:cxn>
                <a:cxn ang="0">
                  <a:pos x="T4" y="T5"/>
                </a:cxn>
                <a:cxn ang="0">
                  <a:pos x="T6" y="T7"/>
                </a:cxn>
                <a:cxn ang="0">
                  <a:pos x="T8" y="T9"/>
                </a:cxn>
                <a:cxn ang="0">
                  <a:pos x="T10" y="T11"/>
                </a:cxn>
              </a:cxnLst>
              <a:rect l="0" t="0" r="r" b="b"/>
              <a:pathLst>
                <a:path w="82" h="46">
                  <a:moveTo>
                    <a:pt x="82" y="35"/>
                  </a:moveTo>
                  <a:lnTo>
                    <a:pt x="47" y="0"/>
                  </a:lnTo>
                  <a:lnTo>
                    <a:pt x="0" y="0"/>
                  </a:lnTo>
                  <a:lnTo>
                    <a:pt x="0" y="46"/>
                  </a:lnTo>
                  <a:lnTo>
                    <a:pt x="82" y="46"/>
                  </a:lnTo>
                  <a:lnTo>
                    <a:pt x="82"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2"/>
            <p:cNvSpPr>
              <a:spLocks/>
            </p:cNvSpPr>
            <p:nvPr/>
          </p:nvSpPr>
          <p:spPr bwMode="auto">
            <a:xfrm>
              <a:off x="3593" y="2996"/>
              <a:ext cx="270" cy="198"/>
            </a:xfrm>
            <a:custGeom>
              <a:avLst/>
              <a:gdLst>
                <a:gd name="T0" fmla="*/ 0 w 270"/>
                <a:gd name="T1" fmla="*/ 0 h 198"/>
                <a:gd name="T2" fmla="*/ 0 w 270"/>
                <a:gd name="T3" fmla="*/ 45 h 198"/>
                <a:gd name="T4" fmla="*/ 224 w 270"/>
                <a:gd name="T5" fmla="*/ 45 h 198"/>
                <a:gd name="T6" fmla="*/ 224 w 270"/>
                <a:gd name="T7" fmla="*/ 198 h 198"/>
                <a:gd name="T8" fmla="*/ 270 w 270"/>
                <a:gd name="T9" fmla="*/ 198 h 198"/>
                <a:gd name="T10" fmla="*/ 270 w 270"/>
                <a:gd name="T11" fmla="*/ 0 h 198"/>
                <a:gd name="T12" fmla="*/ 0 w 270"/>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270" h="198">
                  <a:moveTo>
                    <a:pt x="0" y="0"/>
                  </a:moveTo>
                  <a:lnTo>
                    <a:pt x="0" y="45"/>
                  </a:lnTo>
                  <a:lnTo>
                    <a:pt x="224" y="45"/>
                  </a:lnTo>
                  <a:lnTo>
                    <a:pt x="224" y="198"/>
                  </a:lnTo>
                  <a:lnTo>
                    <a:pt x="270" y="198"/>
                  </a:lnTo>
                  <a:lnTo>
                    <a:pt x="27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23"/>
            <p:cNvSpPr>
              <a:spLocks/>
            </p:cNvSpPr>
            <p:nvPr/>
          </p:nvSpPr>
          <p:spPr bwMode="auto">
            <a:xfrm>
              <a:off x="3593" y="2996"/>
              <a:ext cx="270" cy="198"/>
            </a:xfrm>
            <a:custGeom>
              <a:avLst/>
              <a:gdLst>
                <a:gd name="T0" fmla="*/ 0 w 270"/>
                <a:gd name="T1" fmla="*/ 0 h 198"/>
                <a:gd name="T2" fmla="*/ 0 w 270"/>
                <a:gd name="T3" fmla="*/ 45 h 198"/>
                <a:gd name="T4" fmla="*/ 224 w 270"/>
                <a:gd name="T5" fmla="*/ 45 h 198"/>
                <a:gd name="T6" fmla="*/ 224 w 270"/>
                <a:gd name="T7" fmla="*/ 198 h 198"/>
                <a:gd name="T8" fmla="*/ 270 w 270"/>
                <a:gd name="T9" fmla="*/ 198 h 198"/>
                <a:gd name="T10" fmla="*/ 270 w 270"/>
                <a:gd name="T11" fmla="*/ 0 h 198"/>
                <a:gd name="T12" fmla="*/ 0 w 270"/>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270" h="198">
                  <a:moveTo>
                    <a:pt x="0" y="0"/>
                  </a:moveTo>
                  <a:lnTo>
                    <a:pt x="0" y="45"/>
                  </a:lnTo>
                  <a:lnTo>
                    <a:pt x="224" y="45"/>
                  </a:lnTo>
                  <a:lnTo>
                    <a:pt x="224" y="198"/>
                  </a:lnTo>
                  <a:lnTo>
                    <a:pt x="270" y="198"/>
                  </a:lnTo>
                  <a:lnTo>
                    <a:pt x="2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4"/>
            <p:cNvSpPr>
              <a:spLocks noChangeArrowheads="1"/>
            </p:cNvSpPr>
            <p:nvPr/>
          </p:nvSpPr>
          <p:spPr bwMode="auto">
            <a:xfrm>
              <a:off x="3756" y="3002"/>
              <a:ext cx="46" cy="19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5"/>
            <p:cNvSpPr>
              <a:spLocks noChangeArrowheads="1"/>
            </p:cNvSpPr>
            <p:nvPr/>
          </p:nvSpPr>
          <p:spPr bwMode="auto">
            <a:xfrm>
              <a:off x="3756" y="3002"/>
              <a:ext cx="4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6"/>
            <p:cNvSpPr>
              <a:spLocks/>
            </p:cNvSpPr>
            <p:nvPr/>
          </p:nvSpPr>
          <p:spPr bwMode="auto">
            <a:xfrm>
              <a:off x="3593" y="2695"/>
              <a:ext cx="188" cy="301"/>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Rectangle 27"/>
            <p:cNvSpPr>
              <a:spLocks noChangeArrowheads="1"/>
            </p:cNvSpPr>
            <p:nvPr/>
          </p:nvSpPr>
          <p:spPr bwMode="auto">
            <a:xfrm>
              <a:off x="3831" y="3194"/>
              <a:ext cx="14" cy="46"/>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28"/>
            <p:cNvSpPr>
              <a:spLocks noChangeArrowheads="1"/>
            </p:cNvSpPr>
            <p:nvPr/>
          </p:nvSpPr>
          <p:spPr bwMode="auto">
            <a:xfrm>
              <a:off x="3831" y="3194"/>
              <a:ext cx="14"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9"/>
            <p:cNvSpPr>
              <a:spLocks noChangeArrowheads="1"/>
            </p:cNvSpPr>
            <p:nvPr/>
          </p:nvSpPr>
          <p:spPr bwMode="auto">
            <a:xfrm>
              <a:off x="3831" y="3020"/>
              <a:ext cx="14" cy="174"/>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30"/>
            <p:cNvSpPr>
              <a:spLocks noChangeArrowheads="1"/>
            </p:cNvSpPr>
            <p:nvPr/>
          </p:nvSpPr>
          <p:spPr bwMode="auto">
            <a:xfrm>
              <a:off x="3831" y="3020"/>
              <a:ext cx="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31"/>
            <p:cNvSpPr>
              <a:spLocks/>
            </p:cNvSpPr>
            <p:nvPr/>
          </p:nvSpPr>
          <p:spPr bwMode="auto">
            <a:xfrm>
              <a:off x="3756" y="3194"/>
              <a:ext cx="69" cy="46"/>
            </a:xfrm>
            <a:custGeom>
              <a:avLst/>
              <a:gdLst>
                <a:gd name="T0" fmla="*/ 69 w 69"/>
                <a:gd name="T1" fmla="*/ 35 h 46"/>
                <a:gd name="T2" fmla="*/ 47 w 69"/>
                <a:gd name="T3" fmla="*/ 0 h 46"/>
                <a:gd name="T4" fmla="*/ 0 w 69"/>
                <a:gd name="T5" fmla="*/ 0 h 46"/>
                <a:gd name="T6" fmla="*/ 0 w 69"/>
                <a:gd name="T7" fmla="*/ 46 h 46"/>
                <a:gd name="T8" fmla="*/ 69 w 69"/>
                <a:gd name="T9" fmla="*/ 46 h 46"/>
                <a:gd name="T10" fmla="*/ 69 w 69"/>
                <a:gd name="T11" fmla="*/ 35 h 46"/>
              </a:gdLst>
              <a:ahLst/>
              <a:cxnLst>
                <a:cxn ang="0">
                  <a:pos x="T0" y="T1"/>
                </a:cxn>
                <a:cxn ang="0">
                  <a:pos x="T2" y="T3"/>
                </a:cxn>
                <a:cxn ang="0">
                  <a:pos x="T4" y="T5"/>
                </a:cxn>
                <a:cxn ang="0">
                  <a:pos x="T6" y="T7"/>
                </a:cxn>
                <a:cxn ang="0">
                  <a:pos x="T8" y="T9"/>
                </a:cxn>
                <a:cxn ang="0">
                  <a:pos x="T10" y="T11"/>
                </a:cxn>
              </a:cxnLst>
              <a:rect l="0" t="0" r="r" b="b"/>
              <a:pathLst>
                <a:path w="69" h="46">
                  <a:moveTo>
                    <a:pt x="69" y="35"/>
                  </a:moveTo>
                  <a:lnTo>
                    <a:pt x="47" y="0"/>
                  </a:lnTo>
                  <a:lnTo>
                    <a:pt x="0" y="0"/>
                  </a:lnTo>
                  <a:lnTo>
                    <a:pt x="0" y="46"/>
                  </a:lnTo>
                  <a:lnTo>
                    <a:pt x="69" y="46"/>
                  </a:lnTo>
                  <a:lnTo>
                    <a:pt x="69"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2"/>
            <p:cNvSpPr>
              <a:spLocks/>
            </p:cNvSpPr>
            <p:nvPr/>
          </p:nvSpPr>
          <p:spPr bwMode="auto">
            <a:xfrm>
              <a:off x="3756" y="3194"/>
              <a:ext cx="69" cy="46"/>
            </a:xfrm>
            <a:custGeom>
              <a:avLst/>
              <a:gdLst>
                <a:gd name="T0" fmla="*/ 69 w 69"/>
                <a:gd name="T1" fmla="*/ 35 h 46"/>
                <a:gd name="T2" fmla="*/ 47 w 69"/>
                <a:gd name="T3" fmla="*/ 0 h 46"/>
                <a:gd name="T4" fmla="*/ 0 w 69"/>
                <a:gd name="T5" fmla="*/ 0 h 46"/>
                <a:gd name="T6" fmla="*/ 0 w 69"/>
                <a:gd name="T7" fmla="*/ 46 h 46"/>
                <a:gd name="T8" fmla="*/ 69 w 69"/>
                <a:gd name="T9" fmla="*/ 46 h 46"/>
                <a:gd name="T10" fmla="*/ 69 w 69"/>
                <a:gd name="T11" fmla="*/ 35 h 46"/>
              </a:gdLst>
              <a:ahLst/>
              <a:cxnLst>
                <a:cxn ang="0">
                  <a:pos x="T0" y="T1"/>
                </a:cxn>
                <a:cxn ang="0">
                  <a:pos x="T2" y="T3"/>
                </a:cxn>
                <a:cxn ang="0">
                  <a:pos x="T4" y="T5"/>
                </a:cxn>
                <a:cxn ang="0">
                  <a:pos x="T6" y="T7"/>
                </a:cxn>
                <a:cxn ang="0">
                  <a:pos x="T8" y="T9"/>
                </a:cxn>
                <a:cxn ang="0">
                  <a:pos x="T10" y="T11"/>
                </a:cxn>
              </a:cxnLst>
              <a:rect l="0" t="0" r="r" b="b"/>
              <a:pathLst>
                <a:path w="69" h="46">
                  <a:moveTo>
                    <a:pt x="69" y="35"/>
                  </a:moveTo>
                  <a:lnTo>
                    <a:pt x="47" y="0"/>
                  </a:lnTo>
                  <a:lnTo>
                    <a:pt x="0" y="0"/>
                  </a:lnTo>
                  <a:lnTo>
                    <a:pt x="0" y="46"/>
                  </a:lnTo>
                  <a:lnTo>
                    <a:pt x="69" y="46"/>
                  </a:lnTo>
                  <a:lnTo>
                    <a:pt x="69"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3"/>
            <p:cNvSpPr>
              <a:spLocks noEditPoints="1"/>
            </p:cNvSpPr>
            <p:nvPr/>
          </p:nvSpPr>
          <p:spPr bwMode="auto">
            <a:xfrm>
              <a:off x="3756" y="3094"/>
              <a:ext cx="0" cy="116"/>
            </a:xfrm>
            <a:custGeom>
              <a:avLst/>
              <a:gdLst>
                <a:gd name="T0" fmla="*/ 116 h 116"/>
                <a:gd name="T1" fmla="*/ 116 h 116"/>
                <a:gd name="T2" fmla="*/ 116 h 116"/>
                <a:gd name="T3" fmla="*/ 116 h 116"/>
                <a:gd name="T4" fmla="*/ 116 h 116"/>
                <a:gd name="T5" fmla="*/ 0 h 116"/>
                <a:gd name="T6" fmla="*/ 0 h 116"/>
                <a:gd name="T7" fmla="*/ 89 h 116"/>
                <a:gd name="T8" fmla="*/ 89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6"/>
                  </a:moveTo>
                  <a:lnTo>
                    <a:pt x="0" y="116"/>
                  </a:lnTo>
                  <a:lnTo>
                    <a:pt x="0" y="116"/>
                  </a:lnTo>
                  <a:lnTo>
                    <a:pt x="0" y="116"/>
                  </a:lnTo>
                  <a:lnTo>
                    <a:pt x="0" y="116"/>
                  </a:lnTo>
                  <a:close/>
                  <a:moveTo>
                    <a:pt x="0" y="0"/>
                  </a:moveTo>
                  <a:lnTo>
                    <a:pt x="0" y="0"/>
                  </a:lnTo>
                  <a:lnTo>
                    <a:pt x="0" y="89"/>
                  </a:lnTo>
                  <a:lnTo>
                    <a:pt x="0" y="89"/>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4"/>
            <p:cNvSpPr>
              <a:spLocks noEditPoints="1"/>
            </p:cNvSpPr>
            <p:nvPr/>
          </p:nvSpPr>
          <p:spPr bwMode="auto">
            <a:xfrm>
              <a:off x="3756" y="3094"/>
              <a:ext cx="0" cy="116"/>
            </a:xfrm>
            <a:custGeom>
              <a:avLst/>
              <a:gdLst>
                <a:gd name="T0" fmla="*/ 116 h 116"/>
                <a:gd name="T1" fmla="*/ 116 h 116"/>
                <a:gd name="T2" fmla="*/ 116 h 116"/>
                <a:gd name="T3" fmla="*/ 116 h 116"/>
                <a:gd name="T4" fmla="*/ 116 h 116"/>
                <a:gd name="T5" fmla="*/ 0 h 116"/>
                <a:gd name="T6" fmla="*/ 0 h 116"/>
                <a:gd name="T7" fmla="*/ 89 h 116"/>
                <a:gd name="T8" fmla="*/ 89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6"/>
                  </a:moveTo>
                  <a:lnTo>
                    <a:pt x="0" y="116"/>
                  </a:lnTo>
                  <a:lnTo>
                    <a:pt x="0" y="116"/>
                  </a:lnTo>
                  <a:lnTo>
                    <a:pt x="0" y="116"/>
                  </a:lnTo>
                  <a:lnTo>
                    <a:pt x="0" y="116"/>
                  </a:lnTo>
                  <a:moveTo>
                    <a:pt x="0" y="0"/>
                  </a:moveTo>
                  <a:lnTo>
                    <a:pt x="0" y="0"/>
                  </a:lnTo>
                  <a:lnTo>
                    <a:pt x="0" y="89"/>
                  </a:lnTo>
                  <a:lnTo>
                    <a:pt x="0" y="8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5"/>
            <p:cNvSpPr>
              <a:spLocks noChangeArrowheads="1"/>
            </p:cNvSpPr>
            <p:nvPr/>
          </p:nvSpPr>
          <p:spPr bwMode="auto">
            <a:xfrm>
              <a:off x="3756" y="3210"/>
              <a:ext cx="1" cy="30"/>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6"/>
            <p:cNvSpPr>
              <a:spLocks noChangeArrowheads="1"/>
            </p:cNvSpPr>
            <p:nvPr/>
          </p:nvSpPr>
          <p:spPr bwMode="auto">
            <a:xfrm>
              <a:off x="3756" y="3210"/>
              <a:ext cx="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37"/>
            <p:cNvSpPr>
              <a:spLocks noEditPoints="1"/>
            </p:cNvSpPr>
            <p:nvPr/>
          </p:nvSpPr>
          <p:spPr bwMode="auto">
            <a:xfrm>
              <a:off x="3593" y="3041"/>
              <a:ext cx="163" cy="169"/>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3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3 h 169"/>
                <a:gd name="T36" fmla="*/ 163 w 163"/>
                <a:gd name="T37" fmla="*/ 53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3"/>
                  </a:lnTo>
                  <a:lnTo>
                    <a:pt x="163" y="142"/>
                  </a:lnTo>
                  <a:close/>
                  <a:moveTo>
                    <a:pt x="42" y="0"/>
                  </a:moveTo>
                  <a:lnTo>
                    <a:pt x="26" y="0"/>
                  </a:lnTo>
                  <a:lnTo>
                    <a:pt x="0" y="0"/>
                  </a:lnTo>
                  <a:lnTo>
                    <a:pt x="0" y="1"/>
                  </a:lnTo>
                  <a:lnTo>
                    <a:pt x="42" y="1"/>
                  </a:lnTo>
                  <a:lnTo>
                    <a:pt x="42" y="0"/>
                  </a:lnTo>
                  <a:close/>
                  <a:moveTo>
                    <a:pt x="163" y="0"/>
                  </a:moveTo>
                  <a:lnTo>
                    <a:pt x="80" y="0"/>
                  </a:lnTo>
                  <a:lnTo>
                    <a:pt x="74" y="0"/>
                  </a:lnTo>
                  <a:lnTo>
                    <a:pt x="74" y="1"/>
                  </a:lnTo>
                  <a:lnTo>
                    <a:pt x="163" y="1"/>
                  </a:lnTo>
                  <a:lnTo>
                    <a:pt x="163" y="53"/>
                  </a:lnTo>
                  <a:lnTo>
                    <a:pt x="163" y="53"/>
                  </a:lnTo>
                  <a:lnTo>
                    <a:pt x="16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38"/>
            <p:cNvSpPr>
              <a:spLocks noEditPoints="1"/>
            </p:cNvSpPr>
            <p:nvPr/>
          </p:nvSpPr>
          <p:spPr bwMode="auto">
            <a:xfrm>
              <a:off x="3593" y="3041"/>
              <a:ext cx="163" cy="169"/>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3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3 h 169"/>
                <a:gd name="T36" fmla="*/ 163 w 163"/>
                <a:gd name="T37" fmla="*/ 53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3"/>
                  </a:lnTo>
                  <a:lnTo>
                    <a:pt x="163" y="142"/>
                  </a:lnTo>
                  <a:moveTo>
                    <a:pt x="42" y="0"/>
                  </a:moveTo>
                  <a:lnTo>
                    <a:pt x="26" y="0"/>
                  </a:lnTo>
                  <a:lnTo>
                    <a:pt x="0" y="0"/>
                  </a:lnTo>
                  <a:lnTo>
                    <a:pt x="0" y="1"/>
                  </a:lnTo>
                  <a:lnTo>
                    <a:pt x="42" y="1"/>
                  </a:lnTo>
                  <a:lnTo>
                    <a:pt x="42" y="0"/>
                  </a:lnTo>
                  <a:moveTo>
                    <a:pt x="163" y="0"/>
                  </a:moveTo>
                  <a:lnTo>
                    <a:pt x="80" y="0"/>
                  </a:lnTo>
                  <a:lnTo>
                    <a:pt x="74" y="0"/>
                  </a:lnTo>
                  <a:lnTo>
                    <a:pt x="74" y="1"/>
                  </a:lnTo>
                  <a:lnTo>
                    <a:pt x="163" y="1"/>
                  </a:lnTo>
                  <a:lnTo>
                    <a:pt x="163" y="53"/>
                  </a:lnTo>
                  <a:lnTo>
                    <a:pt x="163" y="5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9"/>
            <p:cNvSpPr>
              <a:spLocks noEditPoints="1"/>
            </p:cNvSpPr>
            <p:nvPr/>
          </p:nvSpPr>
          <p:spPr bwMode="auto">
            <a:xfrm>
              <a:off x="3593" y="3020"/>
              <a:ext cx="163" cy="21"/>
            </a:xfrm>
            <a:custGeom>
              <a:avLst/>
              <a:gdLst>
                <a:gd name="T0" fmla="*/ 42 w 163"/>
                <a:gd name="T1" fmla="*/ 0 h 21"/>
                <a:gd name="T2" fmla="*/ 0 w 163"/>
                <a:gd name="T3" fmla="*/ 0 h 21"/>
                <a:gd name="T4" fmla="*/ 0 w 163"/>
                <a:gd name="T5" fmla="*/ 21 h 21"/>
                <a:gd name="T6" fmla="*/ 26 w 163"/>
                <a:gd name="T7" fmla="*/ 21 h 21"/>
                <a:gd name="T8" fmla="*/ 42 w 163"/>
                <a:gd name="T9" fmla="*/ 21 h 21"/>
                <a:gd name="T10" fmla="*/ 42 w 163"/>
                <a:gd name="T11" fmla="*/ 0 h 21"/>
                <a:gd name="T12" fmla="*/ 163 w 163"/>
                <a:gd name="T13" fmla="*/ 0 h 21"/>
                <a:gd name="T14" fmla="*/ 74 w 163"/>
                <a:gd name="T15" fmla="*/ 0 h 21"/>
                <a:gd name="T16" fmla="*/ 74 w 163"/>
                <a:gd name="T17" fmla="*/ 21 h 21"/>
                <a:gd name="T18" fmla="*/ 80 w 163"/>
                <a:gd name="T19" fmla="*/ 21 h 21"/>
                <a:gd name="T20" fmla="*/ 163 w 163"/>
                <a:gd name="T21" fmla="*/ 21 h 21"/>
                <a:gd name="T22" fmla="*/ 163 w 163"/>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1">
                  <a:moveTo>
                    <a:pt x="42" y="0"/>
                  </a:moveTo>
                  <a:lnTo>
                    <a:pt x="0" y="0"/>
                  </a:lnTo>
                  <a:lnTo>
                    <a:pt x="0" y="21"/>
                  </a:lnTo>
                  <a:lnTo>
                    <a:pt x="26" y="21"/>
                  </a:lnTo>
                  <a:lnTo>
                    <a:pt x="42" y="21"/>
                  </a:lnTo>
                  <a:lnTo>
                    <a:pt x="42" y="0"/>
                  </a:lnTo>
                  <a:close/>
                  <a:moveTo>
                    <a:pt x="163" y="0"/>
                  </a:moveTo>
                  <a:lnTo>
                    <a:pt x="74" y="0"/>
                  </a:lnTo>
                  <a:lnTo>
                    <a:pt x="74" y="21"/>
                  </a:lnTo>
                  <a:lnTo>
                    <a:pt x="80" y="21"/>
                  </a:lnTo>
                  <a:lnTo>
                    <a:pt x="163" y="21"/>
                  </a:lnTo>
                  <a:lnTo>
                    <a:pt x="16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40"/>
            <p:cNvSpPr>
              <a:spLocks noEditPoints="1"/>
            </p:cNvSpPr>
            <p:nvPr/>
          </p:nvSpPr>
          <p:spPr bwMode="auto">
            <a:xfrm>
              <a:off x="3593" y="3020"/>
              <a:ext cx="163" cy="21"/>
            </a:xfrm>
            <a:custGeom>
              <a:avLst/>
              <a:gdLst>
                <a:gd name="T0" fmla="*/ 42 w 163"/>
                <a:gd name="T1" fmla="*/ 0 h 21"/>
                <a:gd name="T2" fmla="*/ 0 w 163"/>
                <a:gd name="T3" fmla="*/ 0 h 21"/>
                <a:gd name="T4" fmla="*/ 0 w 163"/>
                <a:gd name="T5" fmla="*/ 21 h 21"/>
                <a:gd name="T6" fmla="*/ 26 w 163"/>
                <a:gd name="T7" fmla="*/ 21 h 21"/>
                <a:gd name="T8" fmla="*/ 42 w 163"/>
                <a:gd name="T9" fmla="*/ 21 h 21"/>
                <a:gd name="T10" fmla="*/ 42 w 163"/>
                <a:gd name="T11" fmla="*/ 0 h 21"/>
                <a:gd name="T12" fmla="*/ 163 w 163"/>
                <a:gd name="T13" fmla="*/ 0 h 21"/>
                <a:gd name="T14" fmla="*/ 74 w 163"/>
                <a:gd name="T15" fmla="*/ 0 h 21"/>
                <a:gd name="T16" fmla="*/ 74 w 163"/>
                <a:gd name="T17" fmla="*/ 21 h 21"/>
                <a:gd name="T18" fmla="*/ 80 w 163"/>
                <a:gd name="T19" fmla="*/ 21 h 21"/>
                <a:gd name="T20" fmla="*/ 163 w 163"/>
                <a:gd name="T21" fmla="*/ 21 h 21"/>
                <a:gd name="T22" fmla="*/ 163 w 163"/>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1">
                  <a:moveTo>
                    <a:pt x="42" y="0"/>
                  </a:moveTo>
                  <a:lnTo>
                    <a:pt x="0" y="0"/>
                  </a:lnTo>
                  <a:lnTo>
                    <a:pt x="0" y="21"/>
                  </a:lnTo>
                  <a:lnTo>
                    <a:pt x="26" y="21"/>
                  </a:lnTo>
                  <a:lnTo>
                    <a:pt x="42" y="21"/>
                  </a:lnTo>
                  <a:lnTo>
                    <a:pt x="42" y="0"/>
                  </a:lnTo>
                  <a:moveTo>
                    <a:pt x="163" y="0"/>
                  </a:moveTo>
                  <a:lnTo>
                    <a:pt x="74" y="0"/>
                  </a:lnTo>
                  <a:lnTo>
                    <a:pt x="74" y="21"/>
                  </a:lnTo>
                  <a:lnTo>
                    <a:pt x="80" y="21"/>
                  </a:lnTo>
                  <a:lnTo>
                    <a:pt x="163" y="21"/>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41"/>
            <p:cNvSpPr>
              <a:spLocks/>
            </p:cNvSpPr>
            <p:nvPr/>
          </p:nvSpPr>
          <p:spPr bwMode="auto">
            <a:xfrm>
              <a:off x="3756" y="3020"/>
              <a:ext cx="22" cy="174"/>
            </a:xfrm>
            <a:custGeom>
              <a:avLst/>
              <a:gdLst>
                <a:gd name="T0" fmla="*/ 22 w 22"/>
                <a:gd name="T1" fmla="*/ 0 h 174"/>
                <a:gd name="T2" fmla="*/ 0 w 22"/>
                <a:gd name="T3" fmla="*/ 0 h 174"/>
                <a:gd name="T4" fmla="*/ 0 w 22"/>
                <a:gd name="T5" fmla="*/ 21 h 174"/>
                <a:gd name="T6" fmla="*/ 0 w 22"/>
                <a:gd name="T7" fmla="*/ 74 h 174"/>
                <a:gd name="T8" fmla="*/ 0 w 22"/>
                <a:gd name="T9" fmla="*/ 163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1"/>
                  </a:lnTo>
                  <a:lnTo>
                    <a:pt x="0" y="74"/>
                  </a:lnTo>
                  <a:lnTo>
                    <a:pt x="0" y="163"/>
                  </a:lnTo>
                  <a:lnTo>
                    <a:pt x="0" y="174"/>
                  </a:lnTo>
                  <a:lnTo>
                    <a:pt x="22" y="174"/>
                  </a:lnTo>
                  <a:lnTo>
                    <a:pt x="2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42"/>
            <p:cNvSpPr>
              <a:spLocks/>
            </p:cNvSpPr>
            <p:nvPr/>
          </p:nvSpPr>
          <p:spPr bwMode="auto">
            <a:xfrm>
              <a:off x="3756" y="3020"/>
              <a:ext cx="22" cy="174"/>
            </a:xfrm>
            <a:custGeom>
              <a:avLst/>
              <a:gdLst>
                <a:gd name="T0" fmla="*/ 22 w 22"/>
                <a:gd name="T1" fmla="*/ 0 h 174"/>
                <a:gd name="T2" fmla="*/ 0 w 22"/>
                <a:gd name="T3" fmla="*/ 0 h 174"/>
                <a:gd name="T4" fmla="*/ 0 w 22"/>
                <a:gd name="T5" fmla="*/ 21 h 174"/>
                <a:gd name="T6" fmla="*/ 0 w 22"/>
                <a:gd name="T7" fmla="*/ 74 h 174"/>
                <a:gd name="T8" fmla="*/ 0 w 22"/>
                <a:gd name="T9" fmla="*/ 163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1"/>
                  </a:lnTo>
                  <a:lnTo>
                    <a:pt x="0" y="74"/>
                  </a:lnTo>
                  <a:lnTo>
                    <a:pt x="0" y="163"/>
                  </a:lnTo>
                  <a:lnTo>
                    <a:pt x="0" y="174"/>
                  </a:lnTo>
                  <a:lnTo>
                    <a:pt x="22" y="17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43"/>
            <p:cNvSpPr>
              <a:spLocks/>
            </p:cNvSpPr>
            <p:nvPr/>
          </p:nvSpPr>
          <p:spPr bwMode="auto">
            <a:xfrm>
              <a:off x="3756" y="3194"/>
              <a:ext cx="22" cy="46"/>
            </a:xfrm>
            <a:custGeom>
              <a:avLst/>
              <a:gdLst>
                <a:gd name="T0" fmla="*/ 22 w 22"/>
                <a:gd name="T1" fmla="*/ 0 h 46"/>
                <a:gd name="T2" fmla="*/ 0 w 22"/>
                <a:gd name="T3" fmla="*/ 0 h 46"/>
                <a:gd name="T4" fmla="*/ 0 w 22"/>
                <a:gd name="T5" fmla="*/ 16 h 46"/>
                <a:gd name="T6" fmla="*/ 0 w 22"/>
                <a:gd name="T7" fmla="*/ 16 h 46"/>
                <a:gd name="T8" fmla="*/ 0 w 22"/>
                <a:gd name="T9" fmla="*/ 46 h 46"/>
                <a:gd name="T10" fmla="*/ 22 w 22"/>
                <a:gd name="T11" fmla="*/ 46 h 46"/>
                <a:gd name="T12" fmla="*/ 22 w 2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22" h="46">
                  <a:moveTo>
                    <a:pt x="22" y="0"/>
                  </a:moveTo>
                  <a:lnTo>
                    <a:pt x="0" y="0"/>
                  </a:lnTo>
                  <a:lnTo>
                    <a:pt x="0" y="16"/>
                  </a:lnTo>
                  <a:lnTo>
                    <a:pt x="0" y="16"/>
                  </a:lnTo>
                  <a:lnTo>
                    <a:pt x="0" y="46"/>
                  </a:lnTo>
                  <a:lnTo>
                    <a:pt x="22" y="46"/>
                  </a:lnTo>
                  <a:lnTo>
                    <a:pt x="22"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44"/>
            <p:cNvSpPr>
              <a:spLocks/>
            </p:cNvSpPr>
            <p:nvPr/>
          </p:nvSpPr>
          <p:spPr bwMode="auto">
            <a:xfrm>
              <a:off x="3756" y="3194"/>
              <a:ext cx="22" cy="46"/>
            </a:xfrm>
            <a:custGeom>
              <a:avLst/>
              <a:gdLst>
                <a:gd name="T0" fmla="*/ 22 w 22"/>
                <a:gd name="T1" fmla="*/ 0 h 46"/>
                <a:gd name="T2" fmla="*/ 0 w 22"/>
                <a:gd name="T3" fmla="*/ 0 h 46"/>
                <a:gd name="T4" fmla="*/ 0 w 22"/>
                <a:gd name="T5" fmla="*/ 16 h 46"/>
                <a:gd name="T6" fmla="*/ 0 w 22"/>
                <a:gd name="T7" fmla="*/ 16 h 46"/>
                <a:gd name="T8" fmla="*/ 0 w 22"/>
                <a:gd name="T9" fmla="*/ 46 h 46"/>
                <a:gd name="T10" fmla="*/ 22 w 22"/>
                <a:gd name="T11" fmla="*/ 46 h 46"/>
                <a:gd name="T12" fmla="*/ 22 w 2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22" h="46">
                  <a:moveTo>
                    <a:pt x="22" y="0"/>
                  </a:moveTo>
                  <a:lnTo>
                    <a:pt x="0" y="0"/>
                  </a:lnTo>
                  <a:lnTo>
                    <a:pt x="0" y="16"/>
                  </a:lnTo>
                  <a:lnTo>
                    <a:pt x="0" y="16"/>
                  </a:lnTo>
                  <a:lnTo>
                    <a:pt x="0" y="46"/>
                  </a:lnTo>
                  <a:lnTo>
                    <a:pt x="22" y="4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5"/>
            <p:cNvSpPr>
              <a:spLocks noChangeArrowheads="1"/>
            </p:cNvSpPr>
            <p:nvPr/>
          </p:nvSpPr>
          <p:spPr bwMode="auto">
            <a:xfrm>
              <a:off x="3799" y="2880"/>
              <a:ext cx="32" cy="3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46"/>
            <p:cNvSpPr>
              <a:spLocks noChangeArrowheads="1"/>
            </p:cNvSpPr>
            <p:nvPr/>
          </p:nvSpPr>
          <p:spPr bwMode="auto">
            <a:xfrm>
              <a:off x="3799" y="2880"/>
              <a:ext cx="3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47"/>
            <p:cNvSpPr>
              <a:spLocks/>
            </p:cNvSpPr>
            <p:nvPr/>
          </p:nvSpPr>
          <p:spPr bwMode="auto">
            <a:xfrm>
              <a:off x="4086" y="2880"/>
              <a:ext cx="33" cy="360"/>
            </a:xfrm>
            <a:custGeom>
              <a:avLst/>
              <a:gdLst>
                <a:gd name="T0" fmla="*/ 33 w 33"/>
                <a:gd name="T1" fmla="*/ 360 h 360"/>
                <a:gd name="T2" fmla="*/ 1 w 33"/>
                <a:gd name="T3" fmla="*/ 360 h 360"/>
                <a:gd name="T4" fmla="*/ 0 w 33"/>
                <a:gd name="T5" fmla="*/ 0 h 360"/>
                <a:gd name="T6" fmla="*/ 33 w 33"/>
                <a:gd name="T7" fmla="*/ 0 h 360"/>
                <a:gd name="T8" fmla="*/ 33 w 33"/>
                <a:gd name="T9" fmla="*/ 360 h 360"/>
              </a:gdLst>
              <a:ahLst/>
              <a:cxnLst>
                <a:cxn ang="0">
                  <a:pos x="T0" y="T1"/>
                </a:cxn>
                <a:cxn ang="0">
                  <a:pos x="T2" y="T3"/>
                </a:cxn>
                <a:cxn ang="0">
                  <a:pos x="T4" y="T5"/>
                </a:cxn>
                <a:cxn ang="0">
                  <a:pos x="T6" y="T7"/>
                </a:cxn>
                <a:cxn ang="0">
                  <a:pos x="T8" y="T9"/>
                </a:cxn>
              </a:cxnLst>
              <a:rect l="0" t="0" r="r" b="b"/>
              <a:pathLst>
                <a:path w="33" h="360">
                  <a:moveTo>
                    <a:pt x="33" y="360"/>
                  </a:moveTo>
                  <a:lnTo>
                    <a:pt x="1" y="360"/>
                  </a:lnTo>
                  <a:lnTo>
                    <a:pt x="0" y="0"/>
                  </a:lnTo>
                  <a:lnTo>
                    <a:pt x="33" y="0"/>
                  </a:lnTo>
                  <a:lnTo>
                    <a:pt x="33" y="3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48"/>
            <p:cNvSpPr>
              <a:spLocks/>
            </p:cNvSpPr>
            <p:nvPr/>
          </p:nvSpPr>
          <p:spPr bwMode="auto">
            <a:xfrm>
              <a:off x="4086" y="2880"/>
              <a:ext cx="33" cy="360"/>
            </a:xfrm>
            <a:custGeom>
              <a:avLst/>
              <a:gdLst>
                <a:gd name="T0" fmla="*/ 33 w 33"/>
                <a:gd name="T1" fmla="*/ 360 h 360"/>
                <a:gd name="T2" fmla="*/ 1 w 33"/>
                <a:gd name="T3" fmla="*/ 360 h 360"/>
                <a:gd name="T4" fmla="*/ 0 w 33"/>
                <a:gd name="T5" fmla="*/ 0 h 360"/>
                <a:gd name="T6" fmla="*/ 33 w 33"/>
                <a:gd name="T7" fmla="*/ 0 h 360"/>
                <a:gd name="T8" fmla="*/ 33 w 33"/>
                <a:gd name="T9" fmla="*/ 360 h 360"/>
              </a:gdLst>
              <a:ahLst/>
              <a:cxnLst>
                <a:cxn ang="0">
                  <a:pos x="T0" y="T1"/>
                </a:cxn>
                <a:cxn ang="0">
                  <a:pos x="T2" y="T3"/>
                </a:cxn>
                <a:cxn ang="0">
                  <a:pos x="T4" y="T5"/>
                </a:cxn>
                <a:cxn ang="0">
                  <a:pos x="T6" y="T7"/>
                </a:cxn>
                <a:cxn ang="0">
                  <a:pos x="T8" y="T9"/>
                </a:cxn>
              </a:cxnLst>
              <a:rect l="0" t="0" r="r" b="b"/>
              <a:pathLst>
                <a:path w="33" h="360">
                  <a:moveTo>
                    <a:pt x="33" y="360"/>
                  </a:moveTo>
                  <a:lnTo>
                    <a:pt x="1" y="360"/>
                  </a:lnTo>
                  <a:lnTo>
                    <a:pt x="0" y="0"/>
                  </a:lnTo>
                  <a:lnTo>
                    <a:pt x="33" y="0"/>
                  </a:lnTo>
                  <a:lnTo>
                    <a:pt x="33" y="3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49"/>
            <p:cNvSpPr>
              <a:spLocks/>
            </p:cNvSpPr>
            <p:nvPr/>
          </p:nvSpPr>
          <p:spPr bwMode="auto">
            <a:xfrm>
              <a:off x="3815" y="2890"/>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04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4"/>
                  </a:lnTo>
                  <a:lnTo>
                    <a:pt x="16" y="130"/>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50"/>
            <p:cNvSpPr>
              <a:spLocks/>
            </p:cNvSpPr>
            <p:nvPr/>
          </p:nvSpPr>
          <p:spPr bwMode="auto">
            <a:xfrm>
              <a:off x="3815" y="2890"/>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04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4"/>
                  </a:lnTo>
                  <a:lnTo>
                    <a:pt x="16" y="130"/>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51"/>
            <p:cNvSpPr>
              <a:spLocks noEditPoints="1"/>
            </p:cNvSpPr>
            <p:nvPr/>
          </p:nvSpPr>
          <p:spPr bwMode="auto">
            <a:xfrm>
              <a:off x="4119" y="2890"/>
              <a:ext cx="0" cy="311"/>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52"/>
            <p:cNvSpPr>
              <a:spLocks/>
            </p:cNvSpPr>
            <p:nvPr/>
          </p:nvSpPr>
          <p:spPr bwMode="auto">
            <a:xfrm>
              <a:off x="4119" y="3227"/>
              <a:ext cx="0" cy="13"/>
            </a:xfrm>
            <a:custGeom>
              <a:avLst/>
              <a:gdLst>
                <a:gd name="T0" fmla="*/ 0 h 13"/>
                <a:gd name="T1" fmla="*/ 0 h 13"/>
                <a:gd name="T2" fmla="*/ 13 h 13"/>
                <a:gd name="T3" fmla="*/ 0 h 13"/>
              </a:gdLst>
              <a:ahLst/>
              <a:cxnLst>
                <a:cxn ang="0">
                  <a:pos x="0" y="T0"/>
                </a:cxn>
                <a:cxn ang="0">
                  <a:pos x="0" y="T1"/>
                </a:cxn>
                <a:cxn ang="0">
                  <a:pos x="0" y="T2"/>
                </a:cxn>
                <a:cxn ang="0">
                  <a:pos x="0" y="T3"/>
                </a:cxn>
              </a:cxnLst>
              <a:rect l="0" t="0" r="r" b="b"/>
              <a:pathLst>
                <a:path h="13">
                  <a:moveTo>
                    <a:pt x="0" y="0"/>
                  </a:moveTo>
                  <a:lnTo>
                    <a:pt x="0" y="0"/>
                  </a:lnTo>
                  <a:lnTo>
                    <a:pt x="0" y="13"/>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53"/>
            <p:cNvSpPr>
              <a:spLocks/>
            </p:cNvSpPr>
            <p:nvPr/>
          </p:nvSpPr>
          <p:spPr bwMode="auto">
            <a:xfrm>
              <a:off x="4119" y="3227"/>
              <a:ext cx="0" cy="13"/>
            </a:xfrm>
            <a:custGeom>
              <a:avLst/>
              <a:gdLst>
                <a:gd name="T0" fmla="*/ 0 h 13"/>
                <a:gd name="T1" fmla="*/ 0 h 13"/>
                <a:gd name="T2" fmla="*/ 13 h 13"/>
                <a:gd name="T3" fmla="*/ 0 h 13"/>
              </a:gdLst>
              <a:ahLst/>
              <a:cxnLst>
                <a:cxn ang="0">
                  <a:pos x="0" y="T0"/>
                </a:cxn>
                <a:cxn ang="0">
                  <a:pos x="0" y="T1"/>
                </a:cxn>
                <a:cxn ang="0">
                  <a:pos x="0" y="T2"/>
                </a:cxn>
                <a:cxn ang="0">
                  <a:pos x="0" y="T3"/>
                </a:cxn>
              </a:cxnLst>
              <a:rect l="0" t="0" r="r" b="b"/>
              <a:pathLst>
                <a:path h="13">
                  <a:moveTo>
                    <a:pt x="0" y="0"/>
                  </a:moveTo>
                  <a:lnTo>
                    <a:pt x="0" y="0"/>
                  </a:lnTo>
                  <a:lnTo>
                    <a:pt x="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54"/>
            <p:cNvSpPr>
              <a:spLocks/>
            </p:cNvSpPr>
            <p:nvPr/>
          </p:nvSpPr>
          <p:spPr bwMode="auto">
            <a:xfrm>
              <a:off x="4119" y="3066"/>
              <a:ext cx="0" cy="8"/>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5"/>
            <p:cNvSpPr>
              <a:spLocks noChangeArrowheads="1"/>
            </p:cNvSpPr>
            <p:nvPr/>
          </p:nvSpPr>
          <p:spPr bwMode="auto">
            <a:xfrm>
              <a:off x="4119" y="3201"/>
              <a:ext cx="1" cy="2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6"/>
            <p:cNvSpPr>
              <a:spLocks noChangeArrowheads="1"/>
            </p:cNvSpPr>
            <p:nvPr/>
          </p:nvSpPr>
          <p:spPr bwMode="auto">
            <a:xfrm>
              <a:off x="4119" y="3201"/>
              <a:ext cx="1"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57"/>
            <p:cNvSpPr>
              <a:spLocks/>
            </p:cNvSpPr>
            <p:nvPr/>
          </p:nvSpPr>
          <p:spPr bwMode="auto">
            <a:xfrm>
              <a:off x="4103" y="2890"/>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37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7"/>
                  </a:lnTo>
                  <a:lnTo>
                    <a:pt x="16" y="311"/>
                  </a:lnTo>
                  <a:lnTo>
                    <a:pt x="16" y="184"/>
                  </a:lnTo>
                  <a:lnTo>
                    <a:pt x="16" y="17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58"/>
            <p:cNvSpPr>
              <a:spLocks/>
            </p:cNvSpPr>
            <p:nvPr/>
          </p:nvSpPr>
          <p:spPr bwMode="auto">
            <a:xfrm>
              <a:off x="4103" y="2890"/>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37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7"/>
                  </a:lnTo>
                  <a:lnTo>
                    <a:pt x="16" y="311"/>
                  </a:lnTo>
                  <a:lnTo>
                    <a:pt x="16" y="184"/>
                  </a:lnTo>
                  <a:lnTo>
                    <a:pt x="16" y="17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59"/>
            <p:cNvSpPr>
              <a:spLocks noChangeArrowheads="1"/>
            </p:cNvSpPr>
            <p:nvPr/>
          </p:nvSpPr>
          <p:spPr bwMode="auto">
            <a:xfrm>
              <a:off x="3924" y="2880"/>
              <a:ext cx="32" cy="3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60"/>
            <p:cNvSpPr>
              <a:spLocks noChangeArrowheads="1"/>
            </p:cNvSpPr>
            <p:nvPr/>
          </p:nvSpPr>
          <p:spPr bwMode="auto">
            <a:xfrm>
              <a:off x="3924" y="2880"/>
              <a:ext cx="3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61"/>
            <p:cNvSpPr>
              <a:spLocks/>
            </p:cNvSpPr>
            <p:nvPr/>
          </p:nvSpPr>
          <p:spPr bwMode="auto">
            <a:xfrm>
              <a:off x="3940" y="3210"/>
              <a:ext cx="16" cy="30"/>
            </a:xfrm>
            <a:custGeom>
              <a:avLst/>
              <a:gdLst>
                <a:gd name="T0" fmla="*/ 16 w 16"/>
                <a:gd name="T1" fmla="*/ 0 h 30"/>
                <a:gd name="T2" fmla="*/ 16 w 16"/>
                <a:gd name="T3" fmla="*/ 0 h 30"/>
                <a:gd name="T4" fmla="*/ 16 w 16"/>
                <a:gd name="T5" fmla="*/ 30 h 30"/>
                <a:gd name="T6" fmla="*/ 0 w 16"/>
                <a:gd name="T7" fmla="*/ 30 h 30"/>
                <a:gd name="T8" fmla="*/ 0 w 16"/>
                <a:gd name="T9" fmla="*/ 30 h 30"/>
                <a:gd name="T10" fmla="*/ 16 w 16"/>
                <a:gd name="T11" fmla="*/ 30 h 30"/>
                <a:gd name="T12" fmla="*/ 16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0"/>
                  </a:moveTo>
                  <a:lnTo>
                    <a:pt x="16" y="0"/>
                  </a:lnTo>
                  <a:lnTo>
                    <a:pt x="16" y="30"/>
                  </a:lnTo>
                  <a:lnTo>
                    <a:pt x="0" y="30"/>
                  </a:lnTo>
                  <a:lnTo>
                    <a:pt x="0" y="30"/>
                  </a:lnTo>
                  <a:lnTo>
                    <a:pt x="16" y="30"/>
                  </a:lnTo>
                  <a:lnTo>
                    <a:pt x="16"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62"/>
            <p:cNvSpPr>
              <a:spLocks/>
            </p:cNvSpPr>
            <p:nvPr/>
          </p:nvSpPr>
          <p:spPr bwMode="auto">
            <a:xfrm>
              <a:off x="3940" y="3210"/>
              <a:ext cx="16" cy="30"/>
            </a:xfrm>
            <a:custGeom>
              <a:avLst/>
              <a:gdLst>
                <a:gd name="T0" fmla="*/ 16 w 16"/>
                <a:gd name="T1" fmla="*/ 0 h 30"/>
                <a:gd name="T2" fmla="*/ 16 w 16"/>
                <a:gd name="T3" fmla="*/ 0 h 30"/>
                <a:gd name="T4" fmla="*/ 16 w 16"/>
                <a:gd name="T5" fmla="*/ 30 h 30"/>
                <a:gd name="T6" fmla="*/ 0 w 16"/>
                <a:gd name="T7" fmla="*/ 30 h 30"/>
                <a:gd name="T8" fmla="*/ 0 w 16"/>
                <a:gd name="T9" fmla="*/ 30 h 30"/>
                <a:gd name="T10" fmla="*/ 16 w 16"/>
                <a:gd name="T11" fmla="*/ 30 h 30"/>
                <a:gd name="T12" fmla="*/ 16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0"/>
                  </a:moveTo>
                  <a:lnTo>
                    <a:pt x="16" y="0"/>
                  </a:lnTo>
                  <a:lnTo>
                    <a:pt x="16" y="30"/>
                  </a:lnTo>
                  <a:lnTo>
                    <a:pt x="0" y="30"/>
                  </a:lnTo>
                  <a:lnTo>
                    <a:pt x="0" y="30"/>
                  </a:lnTo>
                  <a:lnTo>
                    <a:pt x="16" y="3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63"/>
            <p:cNvSpPr>
              <a:spLocks/>
            </p:cNvSpPr>
            <p:nvPr/>
          </p:nvSpPr>
          <p:spPr bwMode="auto">
            <a:xfrm>
              <a:off x="3940" y="2890"/>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20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0"/>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64"/>
            <p:cNvSpPr>
              <a:spLocks/>
            </p:cNvSpPr>
            <p:nvPr/>
          </p:nvSpPr>
          <p:spPr bwMode="auto">
            <a:xfrm>
              <a:off x="3940" y="2890"/>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20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5"/>
            <p:cNvSpPr>
              <a:spLocks noChangeArrowheads="1"/>
            </p:cNvSpPr>
            <p:nvPr/>
          </p:nvSpPr>
          <p:spPr bwMode="auto">
            <a:xfrm>
              <a:off x="3760" y="2856"/>
              <a:ext cx="33" cy="14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6"/>
            <p:cNvSpPr>
              <a:spLocks noChangeArrowheads="1"/>
            </p:cNvSpPr>
            <p:nvPr/>
          </p:nvSpPr>
          <p:spPr bwMode="auto">
            <a:xfrm>
              <a:off x="3760" y="2856"/>
              <a:ext cx="33"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67"/>
            <p:cNvSpPr>
              <a:spLocks/>
            </p:cNvSpPr>
            <p:nvPr/>
          </p:nvSpPr>
          <p:spPr bwMode="auto">
            <a:xfrm>
              <a:off x="3592" y="2968"/>
              <a:ext cx="1" cy="28"/>
            </a:xfrm>
            <a:custGeom>
              <a:avLst/>
              <a:gdLst>
                <a:gd name="T0" fmla="*/ 1 w 1"/>
                <a:gd name="T1" fmla="*/ 0 h 28"/>
                <a:gd name="T2" fmla="*/ 1 w 1"/>
                <a:gd name="T3" fmla="*/ 0 h 28"/>
                <a:gd name="T4" fmla="*/ 0 w 1"/>
                <a:gd name="T5" fmla="*/ 28 h 28"/>
                <a:gd name="T6" fmla="*/ 1 w 1"/>
                <a:gd name="T7" fmla="*/ 28 h 28"/>
                <a:gd name="T8" fmla="*/ 1 w 1"/>
                <a:gd name="T9" fmla="*/ 0 h 28"/>
              </a:gdLst>
              <a:ahLst/>
              <a:cxnLst>
                <a:cxn ang="0">
                  <a:pos x="T0" y="T1"/>
                </a:cxn>
                <a:cxn ang="0">
                  <a:pos x="T2" y="T3"/>
                </a:cxn>
                <a:cxn ang="0">
                  <a:pos x="T4" y="T5"/>
                </a:cxn>
                <a:cxn ang="0">
                  <a:pos x="T6" y="T7"/>
                </a:cxn>
                <a:cxn ang="0">
                  <a:pos x="T8" y="T9"/>
                </a:cxn>
              </a:cxnLst>
              <a:rect l="0" t="0" r="r" b="b"/>
              <a:pathLst>
                <a:path w="1" h="28">
                  <a:moveTo>
                    <a:pt x="1" y="0"/>
                  </a:moveTo>
                  <a:lnTo>
                    <a:pt x="1" y="0"/>
                  </a:lnTo>
                  <a:lnTo>
                    <a:pt x="0" y="28"/>
                  </a:lnTo>
                  <a:lnTo>
                    <a:pt x="1" y="28"/>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8"/>
            <p:cNvSpPr>
              <a:spLocks/>
            </p:cNvSpPr>
            <p:nvPr/>
          </p:nvSpPr>
          <p:spPr bwMode="auto">
            <a:xfrm>
              <a:off x="3592" y="2968"/>
              <a:ext cx="1" cy="28"/>
            </a:xfrm>
            <a:custGeom>
              <a:avLst/>
              <a:gdLst>
                <a:gd name="T0" fmla="*/ 1 w 1"/>
                <a:gd name="T1" fmla="*/ 0 h 28"/>
                <a:gd name="T2" fmla="*/ 1 w 1"/>
                <a:gd name="T3" fmla="*/ 0 h 28"/>
                <a:gd name="T4" fmla="*/ 0 w 1"/>
                <a:gd name="T5" fmla="*/ 28 h 28"/>
                <a:gd name="T6" fmla="*/ 1 w 1"/>
                <a:gd name="T7" fmla="*/ 28 h 28"/>
                <a:gd name="T8" fmla="*/ 1 w 1"/>
                <a:gd name="T9" fmla="*/ 0 h 28"/>
              </a:gdLst>
              <a:ahLst/>
              <a:cxnLst>
                <a:cxn ang="0">
                  <a:pos x="T0" y="T1"/>
                </a:cxn>
                <a:cxn ang="0">
                  <a:pos x="T2" y="T3"/>
                </a:cxn>
                <a:cxn ang="0">
                  <a:pos x="T4" y="T5"/>
                </a:cxn>
                <a:cxn ang="0">
                  <a:pos x="T6" y="T7"/>
                </a:cxn>
                <a:cxn ang="0">
                  <a:pos x="T8" y="T9"/>
                </a:cxn>
              </a:cxnLst>
              <a:rect l="0" t="0" r="r" b="b"/>
              <a:pathLst>
                <a:path w="1" h="28">
                  <a:moveTo>
                    <a:pt x="1" y="0"/>
                  </a:moveTo>
                  <a:lnTo>
                    <a:pt x="1" y="0"/>
                  </a:lnTo>
                  <a:lnTo>
                    <a:pt x="0" y="28"/>
                  </a:lnTo>
                  <a:lnTo>
                    <a:pt x="1" y="28"/>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9"/>
            <p:cNvSpPr>
              <a:spLocks noChangeArrowheads="1"/>
            </p:cNvSpPr>
            <p:nvPr/>
          </p:nvSpPr>
          <p:spPr bwMode="auto">
            <a:xfrm>
              <a:off x="3593" y="2863"/>
              <a:ext cx="1" cy="105"/>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70"/>
            <p:cNvSpPr>
              <a:spLocks/>
            </p:cNvSpPr>
            <p:nvPr/>
          </p:nvSpPr>
          <p:spPr bwMode="auto">
            <a:xfrm>
              <a:off x="3593" y="2863"/>
              <a:ext cx="0" cy="105"/>
            </a:xfrm>
            <a:custGeom>
              <a:avLst/>
              <a:gdLst>
                <a:gd name="T0" fmla="*/ 0 h 105"/>
                <a:gd name="T1" fmla="*/ 105 h 105"/>
                <a:gd name="T2" fmla="*/ 105 h 105"/>
                <a:gd name="T3" fmla="*/ 0 h 105"/>
              </a:gdLst>
              <a:ahLst/>
              <a:cxnLst>
                <a:cxn ang="0">
                  <a:pos x="0" y="T0"/>
                </a:cxn>
                <a:cxn ang="0">
                  <a:pos x="0" y="T1"/>
                </a:cxn>
                <a:cxn ang="0">
                  <a:pos x="0" y="T2"/>
                </a:cxn>
                <a:cxn ang="0">
                  <a:pos x="0" y="T3"/>
                </a:cxn>
              </a:cxnLst>
              <a:rect l="0" t="0" r="r" b="b"/>
              <a:pathLst>
                <a:path h="105">
                  <a:moveTo>
                    <a:pt x="0" y="0"/>
                  </a:moveTo>
                  <a:lnTo>
                    <a:pt x="0" y="105"/>
                  </a:lnTo>
                  <a:lnTo>
                    <a:pt x="0" y="10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71"/>
            <p:cNvSpPr>
              <a:spLocks noEditPoints="1"/>
            </p:cNvSpPr>
            <p:nvPr/>
          </p:nvSpPr>
          <p:spPr bwMode="auto">
            <a:xfrm>
              <a:off x="3593" y="2863"/>
              <a:ext cx="167" cy="133"/>
            </a:xfrm>
            <a:custGeom>
              <a:avLst/>
              <a:gdLst>
                <a:gd name="T0" fmla="*/ 74 w 167"/>
                <a:gd name="T1" fmla="*/ 43 h 133"/>
                <a:gd name="T2" fmla="*/ 74 w 167"/>
                <a:gd name="T3" fmla="*/ 133 h 133"/>
                <a:gd name="T4" fmla="*/ 167 w 167"/>
                <a:gd name="T5" fmla="*/ 133 h 133"/>
                <a:gd name="T6" fmla="*/ 167 w 167"/>
                <a:gd name="T7" fmla="*/ 98 h 133"/>
                <a:gd name="T8" fmla="*/ 74 w 167"/>
                <a:gd name="T9" fmla="*/ 43 h 133"/>
                <a:gd name="T10" fmla="*/ 0 w 167"/>
                <a:gd name="T11" fmla="*/ 0 h 133"/>
                <a:gd name="T12" fmla="*/ 0 w 167"/>
                <a:gd name="T13" fmla="*/ 0 h 133"/>
                <a:gd name="T14" fmla="*/ 0 w 167"/>
                <a:gd name="T15" fmla="*/ 105 h 133"/>
                <a:gd name="T16" fmla="*/ 0 w 167"/>
                <a:gd name="T17" fmla="*/ 133 h 133"/>
                <a:gd name="T18" fmla="*/ 42 w 167"/>
                <a:gd name="T19" fmla="*/ 133 h 133"/>
                <a:gd name="T20" fmla="*/ 42 w 167"/>
                <a:gd name="T21" fmla="*/ 27 h 133"/>
                <a:gd name="T22" fmla="*/ 42 w 167"/>
                <a:gd name="T23" fmla="*/ 24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3"/>
                  </a:moveTo>
                  <a:lnTo>
                    <a:pt x="74" y="133"/>
                  </a:lnTo>
                  <a:lnTo>
                    <a:pt x="167" y="133"/>
                  </a:lnTo>
                  <a:lnTo>
                    <a:pt x="167" y="98"/>
                  </a:lnTo>
                  <a:lnTo>
                    <a:pt x="74" y="43"/>
                  </a:lnTo>
                  <a:close/>
                  <a:moveTo>
                    <a:pt x="0" y="0"/>
                  </a:moveTo>
                  <a:lnTo>
                    <a:pt x="0" y="0"/>
                  </a:lnTo>
                  <a:lnTo>
                    <a:pt x="0" y="105"/>
                  </a:lnTo>
                  <a:lnTo>
                    <a:pt x="0" y="133"/>
                  </a:lnTo>
                  <a:lnTo>
                    <a:pt x="42" y="133"/>
                  </a:lnTo>
                  <a:lnTo>
                    <a:pt x="42" y="27"/>
                  </a:lnTo>
                  <a:lnTo>
                    <a:pt x="42" y="24"/>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72"/>
            <p:cNvSpPr>
              <a:spLocks noEditPoints="1"/>
            </p:cNvSpPr>
            <p:nvPr/>
          </p:nvSpPr>
          <p:spPr bwMode="auto">
            <a:xfrm>
              <a:off x="3593" y="2863"/>
              <a:ext cx="167" cy="133"/>
            </a:xfrm>
            <a:custGeom>
              <a:avLst/>
              <a:gdLst>
                <a:gd name="T0" fmla="*/ 74 w 167"/>
                <a:gd name="T1" fmla="*/ 43 h 133"/>
                <a:gd name="T2" fmla="*/ 74 w 167"/>
                <a:gd name="T3" fmla="*/ 133 h 133"/>
                <a:gd name="T4" fmla="*/ 167 w 167"/>
                <a:gd name="T5" fmla="*/ 133 h 133"/>
                <a:gd name="T6" fmla="*/ 167 w 167"/>
                <a:gd name="T7" fmla="*/ 98 h 133"/>
                <a:gd name="T8" fmla="*/ 74 w 167"/>
                <a:gd name="T9" fmla="*/ 43 h 133"/>
                <a:gd name="T10" fmla="*/ 0 w 167"/>
                <a:gd name="T11" fmla="*/ 0 h 133"/>
                <a:gd name="T12" fmla="*/ 0 w 167"/>
                <a:gd name="T13" fmla="*/ 0 h 133"/>
                <a:gd name="T14" fmla="*/ 0 w 167"/>
                <a:gd name="T15" fmla="*/ 105 h 133"/>
                <a:gd name="T16" fmla="*/ 0 w 167"/>
                <a:gd name="T17" fmla="*/ 133 h 133"/>
                <a:gd name="T18" fmla="*/ 42 w 167"/>
                <a:gd name="T19" fmla="*/ 133 h 133"/>
                <a:gd name="T20" fmla="*/ 42 w 167"/>
                <a:gd name="T21" fmla="*/ 27 h 133"/>
                <a:gd name="T22" fmla="*/ 42 w 167"/>
                <a:gd name="T23" fmla="*/ 24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3"/>
                  </a:moveTo>
                  <a:lnTo>
                    <a:pt x="74" y="133"/>
                  </a:lnTo>
                  <a:lnTo>
                    <a:pt x="167" y="133"/>
                  </a:lnTo>
                  <a:lnTo>
                    <a:pt x="167" y="98"/>
                  </a:lnTo>
                  <a:lnTo>
                    <a:pt x="74" y="43"/>
                  </a:lnTo>
                  <a:moveTo>
                    <a:pt x="0" y="0"/>
                  </a:moveTo>
                  <a:lnTo>
                    <a:pt x="0" y="0"/>
                  </a:lnTo>
                  <a:lnTo>
                    <a:pt x="0" y="105"/>
                  </a:lnTo>
                  <a:lnTo>
                    <a:pt x="0" y="133"/>
                  </a:lnTo>
                  <a:lnTo>
                    <a:pt x="42" y="133"/>
                  </a:lnTo>
                  <a:lnTo>
                    <a:pt x="42" y="27"/>
                  </a:lnTo>
                  <a:lnTo>
                    <a:pt x="42"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73"/>
            <p:cNvSpPr>
              <a:spLocks/>
            </p:cNvSpPr>
            <p:nvPr/>
          </p:nvSpPr>
          <p:spPr bwMode="auto">
            <a:xfrm>
              <a:off x="3739" y="2781"/>
              <a:ext cx="57" cy="57"/>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74"/>
            <p:cNvSpPr>
              <a:spLocks noChangeArrowheads="1"/>
            </p:cNvSpPr>
            <p:nvPr/>
          </p:nvSpPr>
          <p:spPr bwMode="auto">
            <a:xfrm>
              <a:off x="3635" y="2853"/>
              <a:ext cx="484" cy="3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5"/>
            <p:cNvSpPr>
              <a:spLocks noChangeArrowheads="1"/>
            </p:cNvSpPr>
            <p:nvPr/>
          </p:nvSpPr>
          <p:spPr bwMode="auto">
            <a:xfrm>
              <a:off x="3635" y="2853"/>
              <a:ext cx="48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76"/>
            <p:cNvSpPr>
              <a:spLocks/>
            </p:cNvSpPr>
            <p:nvPr/>
          </p:nvSpPr>
          <p:spPr bwMode="auto">
            <a:xfrm>
              <a:off x="3815" y="2853"/>
              <a:ext cx="304" cy="37"/>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77"/>
            <p:cNvSpPr>
              <a:spLocks/>
            </p:cNvSpPr>
            <p:nvPr/>
          </p:nvSpPr>
          <p:spPr bwMode="auto">
            <a:xfrm>
              <a:off x="3815" y="2853"/>
              <a:ext cx="304" cy="37"/>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78"/>
            <p:cNvSpPr>
              <a:spLocks noChangeArrowheads="1"/>
            </p:cNvSpPr>
            <p:nvPr/>
          </p:nvSpPr>
          <p:spPr bwMode="auto">
            <a:xfrm>
              <a:off x="3749" y="2831"/>
              <a:ext cx="18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9"/>
            <p:cNvSpPr>
              <a:spLocks noChangeArrowheads="1"/>
            </p:cNvSpPr>
            <p:nvPr/>
          </p:nvSpPr>
          <p:spPr bwMode="auto">
            <a:xfrm>
              <a:off x="3749" y="2831"/>
              <a:ext cx="183"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80"/>
            <p:cNvSpPr>
              <a:spLocks/>
            </p:cNvSpPr>
            <p:nvPr/>
          </p:nvSpPr>
          <p:spPr bwMode="auto">
            <a:xfrm>
              <a:off x="3749" y="2831"/>
              <a:ext cx="78" cy="22"/>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81"/>
            <p:cNvSpPr>
              <a:spLocks/>
            </p:cNvSpPr>
            <p:nvPr/>
          </p:nvSpPr>
          <p:spPr bwMode="auto">
            <a:xfrm>
              <a:off x="3791" y="2623"/>
              <a:ext cx="259" cy="213"/>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82"/>
            <p:cNvSpPr>
              <a:spLocks/>
            </p:cNvSpPr>
            <p:nvPr/>
          </p:nvSpPr>
          <p:spPr bwMode="auto">
            <a:xfrm>
              <a:off x="3802" y="2623"/>
              <a:ext cx="266" cy="213"/>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83"/>
            <p:cNvSpPr>
              <a:spLocks/>
            </p:cNvSpPr>
            <p:nvPr/>
          </p:nvSpPr>
          <p:spPr bwMode="auto">
            <a:xfrm>
              <a:off x="3802" y="2649"/>
              <a:ext cx="266" cy="187"/>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84"/>
            <p:cNvSpPr>
              <a:spLocks/>
            </p:cNvSpPr>
            <p:nvPr/>
          </p:nvSpPr>
          <p:spPr bwMode="auto">
            <a:xfrm>
              <a:off x="3672" y="2645"/>
              <a:ext cx="47" cy="57"/>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85"/>
            <p:cNvSpPr>
              <a:spLocks noEditPoints="1"/>
            </p:cNvSpPr>
            <p:nvPr/>
          </p:nvSpPr>
          <p:spPr bwMode="auto">
            <a:xfrm>
              <a:off x="3967" y="2769"/>
              <a:ext cx="73" cy="50"/>
            </a:xfrm>
            <a:custGeom>
              <a:avLst/>
              <a:gdLst>
                <a:gd name="T0" fmla="*/ 73 w 73"/>
                <a:gd name="T1" fmla="*/ 50 h 50"/>
                <a:gd name="T2" fmla="*/ 0 w 73"/>
                <a:gd name="T3" fmla="*/ 50 h 50"/>
                <a:gd name="T4" fmla="*/ 0 w 73"/>
                <a:gd name="T5" fmla="*/ 0 h 50"/>
                <a:gd name="T6" fmla="*/ 73 w 73"/>
                <a:gd name="T7" fmla="*/ 0 h 50"/>
                <a:gd name="T8" fmla="*/ 73 w 73"/>
                <a:gd name="T9" fmla="*/ 50 h 50"/>
                <a:gd name="T10" fmla="*/ 2 w 73"/>
                <a:gd name="T11" fmla="*/ 48 h 50"/>
                <a:gd name="T12" fmla="*/ 72 w 73"/>
                <a:gd name="T13" fmla="*/ 48 h 50"/>
                <a:gd name="T14" fmla="*/ 72 w 73"/>
                <a:gd name="T15" fmla="*/ 2 h 50"/>
                <a:gd name="T16" fmla="*/ 2 w 73"/>
                <a:gd name="T17" fmla="*/ 2 h 50"/>
                <a:gd name="T18" fmla="*/ 2 w 73"/>
                <a:gd name="T1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50">
                  <a:moveTo>
                    <a:pt x="73" y="50"/>
                  </a:moveTo>
                  <a:lnTo>
                    <a:pt x="0" y="50"/>
                  </a:lnTo>
                  <a:lnTo>
                    <a:pt x="0" y="0"/>
                  </a:lnTo>
                  <a:lnTo>
                    <a:pt x="73" y="0"/>
                  </a:lnTo>
                  <a:lnTo>
                    <a:pt x="73" y="50"/>
                  </a:lnTo>
                  <a:close/>
                  <a:moveTo>
                    <a:pt x="2" y="48"/>
                  </a:moveTo>
                  <a:lnTo>
                    <a:pt x="72" y="48"/>
                  </a:lnTo>
                  <a:lnTo>
                    <a:pt x="72" y="2"/>
                  </a:lnTo>
                  <a:lnTo>
                    <a:pt x="2" y="2"/>
                  </a:lnTo>
                  <a:lnTo>
                    <a:pt x="2"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86"/>
            <p:cNvSpPr>
              <a:spLocks/>
            </p:cNvSpPr>
            <p:nvPr/>
          </p:nvSpPr>
          <p:spPr bwMode="auto">
            <a:xfrm>
              <a:off x="3993" y="2792"/>
              <a:ext cx="109" cy="389"/>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87"/>
            <p:cNvSpPr>
              <a:spLocks/>
            </p:cNvSpPr>
            <p:nvPr/>
          </p:nvSpPr>
          <p:spPr bwMode="auto">
            <a:xfrm>
              <a:off x="4138" y="3201"/>
              <a:ext cx="26" cy="26"/>
            </a:xfrm>
            <a:custGeom>
              <a:avLst/>
              <a:gdLst>
                <a:gd name="T0" fmla="*/ 26 w 26"/>
                <a:gd name="T1" fmla="*/ 0 h 26"/>
                <a:gd name="T2" fmla="*/ 0 w 26"/>
                <a:gd name="T3" fmla="*/ 0 h 26"/>
                <a:gd name="T4" fmla="*/ 0 w 26"/>
                <a:gd name="T5" fmla="*/ 26 h 26"/>
                <a:gd name="T6" fmla="*/ 26 w 26"/>
                <a:gd name="T7" fmla="*/ 26 h 26"/>
                <a:gd name="T8" fmla="*/ 26 w 26"/>
                <a:gd name="T9" fmla="*/ 9 h 26"/>
                <a:gd name="T10" fmla="*/ 26 w 26"/>
                <a:gd name="T11" fmla="*/ 0 h 26"/>
              </a:gdLst>
              <a:ahLst/>
              <a:cxnLst>
                <a:cxn ang="0">
                  <a:pos x="T0" y="T1"/>
                </a:cxn>
                <a:cxn ang="0">
                  <a:pos x="T2" y="T3"/>
                </a:cxn>
                <a:cxn ang="0">
                  <a:pos x="T4" y="T5"/>
                </a:cxn>
                <a:cxn ang="0">
                  <a:pos x="T6" y="T7"/>
                </a:cxn>
                <a:cxn ang="0">
                  <a:pos x="T8" y="T9"/>
                </a:cxn>
                <a:cxn ang="0">
                  <a:pos x="T10" y="T11"/>
                </a:cxn>
              </a:cxnLst>
              <a:rect l="0" t="0" r="r" b="b"/>
              <a:pathLst>
                <a:path w="26" h="26">
                  <a:moveTo>
                    <a:pt x="26" y="0"/>
                  </a:moveTo>
                  <a:lnTo>
                    <a:pt x="0" y="0"/>
                  </a:lnTo>
                  <a:lnTo>
                    <a:pt x="0" y="26"/>
                  </a:lnTo>
                  <a:lnTo>
                    <a:pt x="26" y="26"/>
                  </a:lnTo>
                  <a:lnTo>
                    <a:pt x="26" y="9"/>
                  </a:lnTo>
                  <a:lnTo>
                    <a:pt x="2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88"/>
            <p:cNvSpPr>
              <a:spLocks/>
            </p:cNvSpPr>
            <p:nvPr/>
          </p:nvSpPr>
          <p:spPr bwMode="auto">
            <a:xfrm>
              <a:off x="4138" y="3201"/>
              <a:ext cx="26" cy="26"/>
            </a:xfrm>
            <a:custGeom>
              <a:avLst/>
              <a:gdLst>
                <a:gd name="T0" fmla="*/ 26 w 26"/>
                <a:gd name="T1" fmla="*/ 0 h 26"/>
                <a:gd name="T2" fmla="*/ 0 w 26"/>
                <a:gd name="T3" fmla="*/ 0 h 26"/>
                <a:gd name="T4" fmla="*/ 0 w 26"/>
                <a:gd name="T5" fmla="*/ 26 h 26"/>
                <a:gd name="T6" fmla="*/ 26 w 26"/>
                <a:gd name="T7" fmla="*/ 26 h 26"/>
                <a:gd name="T8" fmla="*/ 26 w 26"/>
                <a:gd name="T9" fmla="*/ 9 h 26"/>
                <a:gd name="T10" fmla="*/ 26 w 26"/>
                <a:gd name="T11" fmla="*/ 0 h 26"/>
              </a:gdLst>
              <a:ahLst/>
              <a:cxnLst>
                <a:cxn ang="0">
                  <a:pos x="T0" y="T1"/>
                </a:cxn>
                <a:cxn ang="0">
                  <a:pos x="T2" y="T3"/>
                </a:cxn>
                <a:cxn ang="0">
                  <a:pos x="T4" y="T5"/>
                </a:cxn>
                <a:cxn ang="0">
                  <a:pos x="T6" y="T7"/>
                </a:cxn>
                <a:cxn ang="0">
                  <a:pos x="T8" y="T9"/>
                </a:cxn>
                <a:cxn ang="0">
                  <a:pos x="T10" y="T11"/>
                </a:cxn>
              </a:cxnLst>
              <a:rect l="0" t="0" r="r" b="b"/>
              <a:pathLst>
                <a:path w="26" h="26">
                  <a:moveTo>
                    <a:pt x="26" y="0"/>
                  </a:moveTo>
                  <a:lnTo>
                    <a:pt x="0" y="0"/>
                  </a:lnTo>
                  <a:lnTo>
                    <a:pt x="0" y="26"/>
                  </a:lnTo>
                  <a:lnTo>
                    <a:pt x="26" y="26"/>
                  </a:lnTo>
                  <a:lnTo>
                    <a:pt x="26" y="9"/>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9"/>
            <p:cNvSpPr>
              <a:spLocks noChangeArrowheads="1"/>
            </p:cNvSpPr>
            <p:nvPr/>
          </p:nvSpPr>
          <p:spPr bwMode="auto">
            <a:xfrm>
              <a:off x="3635" y="2880"/>
              <a:ext cx="32" cy="3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90"/>
            <p:cNvSpPr>
              <a:spLocks noChangeArrowheads="1"/>
            </p:cNvSpPr>
            <p:nvPr/>
          </p:nvSpPr>
          <p:spPr bwMode="auto">
            <a:xfrm>
              <a:off x="3635" y="2880"/>
              <a:ext cx="3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91"/>
            <p:cNvSpPr>
              <a:spLocks/>
            </p:cNvSpPr>
            <p:nvPr/>
          </p:nvSpPr>
          <p:spPr bwMode="auto">
            <a:xfrm>
              <a:off x="3651" y="2890"/>
              <a:ext cx="16" cy="195"/>
            </a:xfrm>
            <a:custGeom>
              <a:avLst/>
              <a:gdLst>
                <a:gd name="T0" fmla="*/ 16 w 16"/>
                <a:gd name="T1" fmla="*/ 0 h 195"/>
                <a:gd name="T2" fmla="*/ 0 w 16"/>
                <a:gd name="T3" fmla="*/ 0 h 195"/>
                <a:gd name="T4" fmla="*/ 0 w 16"/>
                <a:gd name="T5" fmla="*/ 195 h 195"/>
                <a:gd name="T6" fmla="*/ 16 w 16"/>
                <a:gd name="T7" fmla="*/ 195 h 195"/>
                <a:gd name="T8" fmla="*/ 16 w 16"/>
                <a:gd name="T9" fmla="*/ 151 h 195"/>
                <a:gd name="T10" fmla="*/ 16 w 16"/>
                <a:gd name="T11" fmla="*/ 130 h 195"/>
                <a:gd name="T12" fmla="*/ 16 w 16"/>
                <a:gd name="T13" fmla="*/ 106 h 195"/>
                <a:gd name="T14" fmla="*/ 16 w 16"/>
                <a:gd name="T15" fmla="*/ 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5">
                  <a:moveTo>
                    <a:pt x="16" y="0"/>
                  </a:moveTo>
                  <a:lnTo>
                    <a:pt x="0" y="0"/>
                  </a:lnTo>
                  <a:lnTo>
                    <a:pt x="0" y="195"/>
                  </a:lnTo>
                  <a:lnTo>
                    <a:pt x="16" y="195"/>
                  </a:lnTo>
                  <a:lnTo>
                    <a:pt x="16" y="151"/>
                  </a:lnTo>
                  <a:lnTo>
                    <a:pt x="16" y="130"/>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92"/>
            <p:cNvSpPr>
              <a:spLocks/>
            </p:cNvSpPr>
            <p:nvPr/>
          </p:nvSpPr>
          <p:spPr bwMode="auto">
            <a:xfrm>
              <a:off x="3651" y="2890"/>
              <a:ext cx="16" cy="195"/>
            </a:xfrm>
            <a:custGeom>
              <a:avLst/>
              <a:gdLst>
                <a:gd name="T0" fmla="*/ 16 w 16"/>
                <a:gd name="T1" fmla="*/ 0 h 195"/>
                <a:gd name="T2" fmla="*/ 0 w 16"/>
                <a:gd name="T3" fmla="*/ 0 h 195"/>
                <a:gd name="T4" fmla="*/ 0 w 16"/>
                <a:gd name="T5" fmla="*/ 195 h 195"/>
                <a:gd name="T6" fmla="*/ 16 w 16"/>
                <a:gd name="T7" fmla="*/ 195 h 195"/>
                <a:gd name="T8" fmla="*/ 16 w 16"/>
                <a:gd name="T9" fmla="*/ 151 h 195"/>
                <a:gd name="T10" fmla="*/ 16 w 16"/>
                <a:gd name="T11" fmla="*/ 130 h 195"/>
                <a:gd name="T12" fmla="*/ 16 w 16"/>
                <a:gd name="T13" fmla="*/ 106 h 195"/>
                <a:gd name="T14" fmla="*/ 16 w 16"/>
                <a:gd name="T15" fmla="*/ 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5">
                  <a:moveTo>
                    <a:pt x="16" y="0"/>
                  </a:moveTo>
                  <a:lnTo>
                    <a:pt x="0" y="0"/>
                  </a:lnTo>
                  <a:lnTo>
                    <a:pt x="0" y="195"/>
                  </a:lnTo>
                  <a:lnTo>
                    <a:pt x="16" y="195"/>
                  </a:lnTo>
                  <a:lnTo>
                    <a:pt x="16" y="151"/>
                  </a:lnTo>
                  <a:lnTo>
                    <a:pt x="16" y="130"/>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93"/>
            <p:cNvSpPr>
              <a:spLocks/>
            </p:cNvSpPr>
            <p:nvPr/>
          </p:nvSpPr>
          <p:spPr bwMode="auto">
            <a:xfrm>
              <a:off x="3673" y="2694"/>
              <a:ext cx="32" cy="20"/>
            </a:xfrm>
            <a:custGeom>
              <a:avLst/>
              <a:gdLst>
                <a:gd name="T0" fmla="*/ 32 w 32"/>
                <a:gd name="T1" fmla="*/ 7 h 20"/>
                <a:gd name="T2" fmla="*/ 17 w 32"/>
                <a:gd name="T3" fmla="*/ 20 h 20"/>
                <a:gd name="T4" fmla="*/ 5 w 32"/>
                <a:gd name="T5" fmla="*/ 19 h 20"/>
                <a:gd name="T6" fmla="*/ 0 w 32"/>
                <a:gd name="T7" fmla="*/ 8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8"/>
                  </a:lnTo>
                  <a:lnTo>
                    <a:pt x="15" y="0"/>
                  </a:lnTo>
                  <a:lnTo>
                    <a:pt x="32"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94"/>
            <p:cNvSpPr>
              <a:spLocks/>
            </p:cNvSpPr>
            <p:nvPr/>
          </p:nvSpPr>
          <p:spPr bwMode="auto">
            <a:xfrm>
              <a:off x="3673" y="2694"/>
              <a:ext cx="32" cy="20"/>
            </a:xfrm>
            <a:custGeom>
              <a:avLst/>
              <a:gdLst>
                <a:gd name="T0" fmla="*/ 32 w 32"/>
                <a:gd name="T1" fmla="*/ 7 h 20"/>
                <a:gd name="T2" fmla="*/ 17 w 32"/>
                <a:gd name="T3" fmla="*/ 20 h 20"/>
                <a:gd name="T4" fmla="*/ 5 w 32"/>
                <a:gd name="T5" fmla="*/ 19 h 20"/>
                <a:gd name="T6" fmla="*/ 0 w 32"/>
                <a:gd name="T7" fmla="*/ 8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8"/>
                  </a:lnTo>
                  <a:lnTo>
                    <a:pt x="15" y="0"/>
                  </a:lnTo>
                  <a:lnTo>
                    <a:pt x="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95"/>
            <p:cNvSpPr>
              <a:spLocks/>
            </p:cNvSpPr>
            <p:nvPr/>
          </p:nvSpPr>
          <p:spPr bwMode="auto">
            <a:xfrm>
              <a:off x="3673" y="2714"/>
              <a:ext cx="32" cy="115"/>
            </a:xfrm>
            <a:custGeom>
              <a:avLst/>
              <a:gdLst>
                <a:gd name="T0" fmla="*/ 0 w 32"/>
                <a:gd name="T1" fmla="*/ 0 h 115"/>
                <a:gd name="T2" fmla="*/ 16 w 32"/>
                <a:gd name="T3" fmla="*/ 115 h 115"/>
                <a:gd name="T4" fmla="*/ 32 w 32"/>
                <a:gd name="T5" fmla="*/ 0 h 115"/>
                <a:gd name="T6" fmla="*/ 0 w 32"/>
                <a:gd name="T7" fmla="*/ 0 h 115"/>
              </a:gdLst>
              <a:ahLst/>
              <a:cxnLst>
                <a:cxn ang="0">
                  <a:pos x="T0" y="T1"/>
                </a:cxn>
                <a:cxn ang="0">
                  <a:pos x="T2" y="T3"/>
                </a:cxn>
                <a:cxn ang="0">
                  <a:pos x="T4" y="T5"/>
                </a:cxn>
                <a:cxn ang="0">
                  <a:pos x="T6" y="T7"/>
                </a:cxn>
              </a:cxnLst>
              <a:rect l="0" t="0" r="r" b="b"/>
              <a:pathLst>
                <a:path w="32" h="115">
                  <a:moveTo>
                    <a:pt x="0" y="0"/>
                  </a:moveTo>
                  <a:lnTo>
                    <a:pt x="16" y="115"/>
                  </a:lnTo>
                  <a:lnTo>
                    <a:pt x="3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96"/>
            <p:cNvSpPr>
              <a:spLocks/>
            </p:cNvSpPr>
            <p:nvPr/>
          </p:nvSpPr>
          <p:spPr bwMode="auto">
            <a:xfrm>
              <a:off x="3673" y="2714"/>
              <a:ext cx="32" cy="115"/>
            </a:xfrm>
            <a:custGeom>
              <a:avLst/>
              <a:gdLst>
                <a:gd name="T0" fmla="*/ 0 w 32"/>
                <a:gd name="T1" fmla="*/ 0 h 115"/>
                <a:gd name="T2" fmla="*/ 16 w 32"/>
                <a:gd name="T3" fmla="*/ 115 h 115"/>
                <a:gd name="T4" fmla="*/ 32 w 32"/>
                <a:gd name="T5" fmla="*/ 0 h 115"/>
                <a:gd name="T6" fmla="*/ 0 w 32"/>
                <a:gd name="T7" fmla="*/ 0 h 115"/>
              </a:gdLst>
              <a:ahLst/>
              <a:cxnLst>
                <a:cxn ang="0">
                  <a:pos x="T0" y="T1"/>
                </a:cxn>
                <a:cxn ang="0">
                  <a:pos x="T2" y="T3"/>
                </a:cxn>
                <a:cxn ang="0">
                  <a:pos x="T4" y="T5"/>
                </a:cxn>
                <a:cxn ang="0">
                  <a:pos x="T6" y="T7"/>
                </a:cxn>
              </a:cxnLst>
              <a:rect l="0" t="0" r="r" b="b"/>
              <a:pathLst>
                <a:path w="32" h="115">
                  <a:moveTo>
                    <a:pt x="0" y="0"/>
                  </a:moveTo>
                  <a:lnTo>
                    <a:pt x="16" y="115"/>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97"/>
            <p:cNvSpPr>
              <a:spLocks/>
            </p:cNvSpPr>
            <p:nvPr/>
          </p:nvSpPr>
          <p:spPr bwMode="auto">
            <a:xfrm>
              <a:off x="3673" y="2714"/>
              <a:ext cx="32" cy="115"/>
            </a:xfrm>
            <a:custGeom>
              <a:avLst/>
              <a:gdLst>
                <a:gd name="T0" fmla="*/ 32 w 32"/>
                <a:gd name="T1" fmla="*/ 0 h 115"/>
                <a:gd name="T2" fmla="*/ 18 w 32"/>
                <a:gd name="T3" fmla="*/ 0 h 115"/>
                <a:gd name="T4" fmla="*/ 11 w 32"/>
                <a:gd name="T5" fmla="*/ 0 h 115"/>
                <a:gd name="T6" fmla="*/ 0 w 32"/>
                <a:gd name="T7" fmla="*/ 0 h 115"/>
                <a:gd name="T8" fmla="*/ 16 w 32"/>
                <a:gd name="T9" fmla="*/ 115 h 115"/>
                <a:gd name="T10" fmla="*/ 32 w 32"/>
                <a:gd name="T11" fmla="*/ 0 h 115"/>
              </a:gdLst>
              <a:ahLst/>
              <a:cxnLst>
                <a:cxn ang="0">
                  <a:pos x="T0" y="T1"/>
                </a:cxn>
                <a:cxn ang="0">
                  <a:pos x="T2" y="T3"/>
                </a:cxn>
                <a:cxn ang="0">
                  <a:pos x="T4" y="T5"/>
                </a:cxn>
                <a:cxn ang="0">
                  <a:pos x="T6" y="T7"/>
                </a:cxn>
                <a:cxn ang="0">
                  <a:pos x="T8" y="T9"/>
                </a:cxn>
                <a:cxn ang="0">
                  <a:pos x="T10" y="T11"/>
                </a:cxn>
              </a:cxnLst>
              <a:rect l="0" t="0" r="r" b="b"/>
              <a:pathLst>
                <a:path w="32" h="115">
                  <a:moveTo>
                    <a:pt x="32" y="0"/>
                  </a:moveTo>
                  <a:lnTo>
                    <a:pt x="18" y="0"/>
                  </a:lnTo>
                  <a:lnTo>
                    <a:pt x="11" y="0"/>
                  </a:lnTo>
                  <a:lnTo>
                    <a:pt x="0" y="0"/>
                  </a:lnTo>
                  <a:lnTo>
                    <a:pt x="16" y="115"/>
                  </a:lnTo>
                  <a:lnTo>
                    <a:pt x="3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98"/>
            <p:cNvSpPr>
              <a:spLocks/>
            </p:cNvSpPr>
            <p:nvPr/>
          </p:nvSpPr>
          <p:spPr bwMode="auto">
            <a:xfrm>
              <a:off x="3673" y="2714"/>
              <a:ext cx="32" cy="115"/>
            </a:xfrm>
            <a:custGeom>
              <a:avLst/>
              <a:gdLst>
                <a:gd name="T0" fmla="*/ 32 w 32"/>
                <a:gd name="T1" fmla="*/ 0 h 115"/>
                <a:gd name="T2" fmla="*/ 18 w 32"/>
                <a:gd name="T3" fmla="*/ 0 h 115"/>
                <a:gd name="T4" fmla="*/ 11 w 32"/>
                <a:gd name="T5" fmla="*/ 0 h 115"/>
                <a:gd name="T6" fmla="*/ 0 w 32"/>
                <a:gd name="T7" fmla="*/ 0 h 115"/>
                <a:gd name="T8" fmla="*/ 16 w 32"/>
                <a:gd name="T9" fmla="*/ 115 h 115"/>
                <a:gd name="T10" fmla="*/ 32 w 32"/>
                <a:gd name="T11" fmla="*/ 0 h 115"/>
              </a:gdLst>
              <a:ahLst/>
              <a:cxnLst>
                <a:cxn ang="0">
                  <a:pos x="T0" y="T1"/>
                </a:cxn>
                <a:cxn ang="0">
                  <a:pos x="T2" y="T3"/>
                </a:cxn>
                <a:cxn ang="0">
                  <a:pos x="T4" y="T5"/>
                </a:cxn>
                <a:cxn ang="0">
                  <a:pos x="T6" y="T7"/>
                </a:cxn>
                <a:cxn ang="0">
                  <a:pos x="T8" y="T9"/>
                </a:cxn>
                <a:cxn ang="0">
                  <a:pos x="T10" y="T11"/>
                </a:cxn>
              </a:cxnLst>
              <a:rect l="0" t="0" r="r" b="b"/>
              <a:pathLst>
                <a:path w="32" h="115">
                  <a:moveTo>
                    <a:pt x="32" y="0"/>
                  </a:moveTo>
                  <a:lnTo>
                    <a:pt x="18" y="0"/>
                  </a:lnTo>
                  <a:lnTo>
                    <a:pt x="11" y="0"/>
                  </a:lnTo>
                  <a:lnTo>
                    <a:pt x="0" y="0"/>
                  </a:lnTo>
                  <a:lnTo>
                    <a:pt x="16" y="115"/>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99"/>
            <p:cNvSpPr>
              <a:spLocks/>
            </p:cNvSpPr>
            <p:nvPr/>
          </p:nvSpPr>
          <p:spPr bwMode="auto">
            <a:xfrm>
              <a:off x="3681" y="2714"/>
              <a:ext cx="16" cy="22"/>
            </a:xfrm>
            <a:custGeom>
              <a:avLst/>
              <a:gdLst>
                <a:gd name="T0" fmla="*/ 0 w 16"/>
                <a:gd name="T1" fmla="*/ 13 h 22"/>
                <a:gd name="T2" fmla="*/ 2 w 16"/>
                <a:gd name="T3" fmla="*/ 22 h 22"/>
                <a:gd name="T4" fmla="*/ 12 w 16"/>
                <a:gd name="T5" fmla="*/ 22 h 22"/>
                <a:gd name="T6" fmla="*/ 16 w 16"/>
                <a:gd name="T7" fmla="*/ 10 h 22"/>
                <a:gd name="T8" fmla="*/ 7 w 16"/>
                <a:gd name="T9" fmla="*/ 0 h 22"/>
                <a:gd name="T10" fmla="*/ 0 w 16"/>
                <a:gd name="T11" fmla="*/ 13 h 22"/>
              </a:gdLst>
              <a:ahLst/>
              <a:cxnLst>
                <a:cxn ang="0">
                  <a:pos x="T0" y="T1"/>
                </a:cxn>
                <a:cxn ang="0">
                  <a:pos x="T2" y="T3"/>
                </a:cxn>
                <a:cxn ang="0">
                  <a:pos x="T4" y="T5"/>
                </a:cxn>
                <a:cxn ang="0">
                  <a:pos x="T6" y="T7"/>
                </a:cxn>
                <a:cxn ang="0">
                  <a:pos x="T8" y="T9"/>
                </a:cxn>
                <a:cxn ang="0">
                  <a:pos x="T10" y="T11"/>
                </a:cxn>
              </a:cxnLst>
              <a:rect l="0" t="0" r="r" b="b"/>
              <a:pathLst>
                <a:path w="16" h="22">
                  <a:moveTo>
                    <a:pt x="0" y="13"/>
                  </a:moveTo>
                  <a:lnTo>
                    <a:pt x="2" y="22"/>
                  </a:lnTo>
                  <a:lnTo>
                    <a:pt x="12" y="22"/>
                  </a:lnTo>
                  <a:lnTo>
                    <a:pt x="16" y="10"/>
                  </a:lnTo>
                  <a:lnTo>
                    <a:pt x="7" y="0"/>
                  </a:lnTo>
                  <a:lnTo>
                    <a:pt x="0" y="13"/>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100"/>
            <p:cNvSpPr>
              <a:spLocks/>
            </p:cNvSpPr>
            <p:nvPr/>
          </p:nvSpPr>
          <p:spPr bwMode="auto">
            <a:xfrm>
              <a:off x="3680" y="2736"/>
              <a:ext cx="18" cy="93"/>
            </a:xfrm>
            <a:custGeom>
              <a:avLst/>
              <a:gdLst>
                <a:gd name="T0" fmla="*/ 13 w 18"/>
                <a:gd name="T1" fmla="*/ 0 h 93"/>
                <a:gd name="T2" fmla="*/ 3 w 18"/>
                <a:gd name="T3" fmla="*/ 0 h 93"/>
                <a:gd name="T4" fmla="*/ 0 w 18"/>
                <a:gd name="T5" fmla="*/ 23 h 93"/>
                <a:gd name="T6" fmla="*/ 9 w 18"/>
                <a:gd name="T7" fmla="*/ 93 h 93"/>
                <a:gd name="T8" fmla="*/ 18 w 18"/>
                <a:gd name="T9" fmla="*/ 27 h 93"/>
                <a:gd name="T10" fmla="*/ 13 w 18"/>
                <a:gd name="T11" fmla="*/ 0 h 93"/>
              </a:gdLst>
              <a:ahLst/>
              <a:cxnLst>
                <a:cxn ang="0">
                  <a:pos x="T0" y="T1"/>
                </a:cxn>
                <a:cxn ang="0">
                  <a:pos x="T2" y="T3"/>
                </a:cxn>
                <a:cxn ang="0">
                  <a:pos x="T4" y="T5"/>
                </a:cxn>
                <a:cxn ang="0">
                  <a:pos x="T6" y="T7"/>
                </a:cxn>
                <a:cxn ang="0">
                  <a:pos x="T8" y="T9"/>
                </a:cxn>
                <a:cxn ang="0">
                  <a:pos x="T10" y="T11"/>
                </a:cxn>
              </a:cxnLst>
              <a:rect l="0" t="0" r="r" b="b"/>
              <a:pathLst>
                <a:path w="18" h="93">
                  <a:moveTo>
                    <a:pt x="13" y="0"/>
                  </a:moveTo>
                  <a:lnTo>
                    <a:pt x="3" y="0"/>
                  </a:lnTo>
                  <a:lnTo>
                    <a:pt x="0" y="23"/>
                  </a:lnTo>
                  <a:lnTo>
                    <a:pt x="9" y="93"/>
                  </a:lnTo>
                  <a:lnTo>
                    <a:pt x="18" y="27"/>
                  </a:lnTo>
                  <a:lnTo>
                    <a:pt x="13"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101"/>
            <p:cNvSpPr>
              <a:spLocks/>
            </p:cNvSpPr>
            <p:nvPr/>
          </p:nvSpPr>
          <p:spPr bwMode="auto">
            <a:xfrm>
              <a:off x="3673" y="2701"/>
              <a:ext cx="16" cy="30"/>
            </a:xfrm>
            <a:custGeom>
              <a:avLst/>
              <a:gdLst>
                <a:gd name="T0" fmla="*/ 16 w 16"/>
                <a:gd name="T1" fmla="*/ 13 h 30"/>
                <a:gd name="T2" fmla="*/ 6 w 16"/>
                <a:gd name="T3" fmla="*/ 30 h 30"/>
                <a:gd name="T4" fmla="*/ 0 w 16"/>
                <a:gd name="T5" fmla="*/ 13 h 30"/>
                <a:gd name="T6" fmla="*/ 0 w 16"/>
                <a:gd name="T7" fmla="*/ 0 h 30"/>
                <a:gd name="T8" fmla="*/ 16 w 16"/>
                <a:gd name="T9" fmla="*/ 13 h 30"/>
              </a:gdLst>
              <a:ahLst/>
              <a:cxnLst>
                <a:cxn ang="0">
                  <a:pos x="T0" y="T1"/>
                </a:cxn>
                <a:cxn ang="0">
                  <a:pos x="T2" y="T3"/>
                </a:cxn>
                <a:cxn ang="0">
                  <a:pos x="T4" y="T5"/>
                </a:cxn>
                <a:cxn ang="0">
                  <a:pos x="T6" y="T7"/>
                </a:cxn>
                <a:cxn ang="0">
                  <a:pos x="T8" y="T9"/>
                </a:cxn>
              </a:cxnLst>
              <a:rect l="0" t="0" r="r" b="b"/>
              <a:pathLst>
                <a:path w="16" h="30">
                  <a:moveTo>
                    <a:pt x="16" y="13"/>
                  </a:moveTo>
                  <a:lnTo>
                    <a:pt x="6" y="30"/>
                  </a:lnTo>
                  <a:lnTo>
                    <a:pt x="0" y="13"/>
                  </a:lnTo>
                  <a:lnTo>
                    <a:pt x="0" y="0"/>
                  </a:lnTo>
                  <a:lnTo>
                    <a:pt x="1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102"/>
            <p:cNvSpPr>
              <a:spLocks/>
            </p:cNvSpPr>
            <p:nvPr/>
          </p:nvSpPr>
          <p:spPr bwMode="auto">
            <a:xfrm>
              <a:off x="3688" y="2701"/>
              <a:ext cx="17" cy="30"/>
            </a:xfrm>
            <a:custGeom>
              <a:avLst/>
              <a:gdLst>
                <a:gd name="T0" fmla="*/ 0 w 17"/>
                <a:gd name="T1" fmla="*/ 13 h 30"/>
                <a:gd name="T2" fmla="*/ 11 w 17"/>
                <a:gd name="T3" fmla="*/ 30 h 30"/>
                <a:gd name="T4" fmla="*/ 17 w 17"/>
                <a:gd name="T5" fmla="*/ 13 h 30"/>
                <a:gd name="T6" fmla="*/ 17 w 17"/>
                <a:gd name="T7" fmla="*/ 0 h 30"/>
                <a:gd name="T8" fmla="*/ 0 w 17"/>
                <a:gd name="T9" fmla="*/ 13 h 30"/>
              </a:gdLst>
              <a:ahLst/>
              <a:cxnLst>
                <a:cxn ang="0">
                  <a:pos x="T0" y="T1"/>
                </a:cxn>
                <a:cxn ang="0">
                  <a:pos x="T2" y="T3"/>
                </a:cxn>
                <a:cxn ang="0">
                  <a:pos x="T4" y="T5"/>
                </a:cxn>
                <a:cxn ang="0">
                  <a:pos x="T6" y="T7"/>
                </a:cxn>
                <a:cxn ang="0">
                  <a:pos x="T8" y="T9"/>
                </a:cxn>
              </a:cxnLst>
              <a:rect l="0" t="0" r="r" b="b"/>
              <a:pathLst>
                <a:path w="17" h="30">
                  <a:moveTo>
                    <a:pt x="0" y="13"/>
                  </a:moveTo>
                  <a:lnTo>
                    <a:pt x="11" y="30"/>
                  </a:lnTo>
                  <a:lnTo>
                    <a:pt x="17" y="13"/>
                  </a:lnTo>
                  <a:lnTo>
                    <a:pt x="17"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103"/>
            <p:cNvSpPr>
              <a:spLocks/>
            </p:cNvSpPr>
            <p:nvPr/>
          </p:nvSpPr>
          <p:spPr bwMode="auto">
            <a:xfrm>
              <a:off x="3721" y="2754"/>
              <a:ext cx="19" cy="14"/>
            </a:xfrm>
            <a:custGeom>
              <a:avLst/>
              <a:gdLst>
                <a:gd name="T0" fmla="*/ 0 w 19"/>
                <a:gd name="T1" fmla="*/ 14 h 14"/>
                <a:gd name="T2" fmla="*/ 10 w 19"/>
                <a:gd name="T3" fmla="*/ 0 h 14"/>
                <a:gd name="T4" fmla="*/ 19 w 19"/>
                <a:gd name="T5" fmla="*/ 14 h 14"/>
                <a:gd name="T6" fmla="*/ 0 w 19"/>
                <a:gd name="T7" fmla="*/ 14 h 14"/>
              </a:gdLst>
              <a:ahLst/>
              <a:cxnLst>
                <a:cxn ang="0">
                  <a:pos x="T0" y="T1"/>
                </a:cxn>
                <a:cxn ang="0">
                  <a:pos x="T2" y="T3"/>
                </a:cxn>
                <a:cxn ang="0">
                  <a:pos x="T4" y="T5"/>
                </a:cxn>
                <a:cxn ang="0">
                  <a:pos x="T6" y="T7"/>
                </a:cxn>
              </a:cxnLst>
              <a:rect l="0" t="0" r="r" b="b"/>
              <a:pathLst>
                <a:path w="19" h="14">
                  <a:moveTo>
                    <a:pt x="0" y="14"/>
                  </a:moveTo>
                  <a:lnTo>
                    <a:pt x="10" y="0"/>
                  </a:lnTo>
                  <a:lnTo>
                    <a:pt x="19"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104"/>
            <p:cNvSpPr>
              <a:spLocks/>
            </p:cNvSpPr>
            <p:nvPr/>
          </p:nvSpPr>
          <p:spPr bwMode="auto">
            <a:xfrm>
              <a:off x="3731" y="2754"/>
              <a:ext cx="19" cy="14"/>
            </a:xfrm>
            <a:custGeom>
              <a:avLst/>
              <a:gdLst>
                <a:gd name="T0" fmla="*/ 0 w 19"/>
                <a:gd name="T1" fmla="*/ 14 h 14"/>
                <a:gd name="T2" fmla="*/ 10 w 19"/>
                <a:gd name="T3" fmla="*/ 0 h 14"/>
                <a:gd name="T4" fmla="*/ 19 w 19"/>
                <a:gd name="T5" fmla="*/ 14 h 14"/>
                <a:gd name="T6" fmla="*/ 0 w 19"/>
                <a:gd name="T7" fmla="*/ 14 h 14"/>
              </a:gdLst>
              <a:ahLst/>
              <a:cxnLst>
                <a:cxn ang="0">
                  <a:pos x="T0" y="T1"/>
                </a:cxn>
                <a:cxn ang="0">
                  <a:pos x="T2" y="T3"/>
                </a:cxn>
                <a:cxn ang="0">
                  <a:pos x="T4" y="T5"/>
                </a:cxn>
                <a:cxn ang="0">
                  <a:pos x="T6" y="T7"/>
                </a:cxn>
              </a:cxnLst>
              <a:rect l="0" t="0" r="r" b="b"/>
              <a:pathLst>
                <a:path w="19" h="14">
                  <a:moveTo>
                    <a:pt x="0" y="14"/>
                  </a:moveTo>
                  <a:lnTo>
                    <a:pt x="10" y="0"/>
                  </a:lnTo>
                  <a:lnTo>
                    <a:pt x="19"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105"/>
            <p:cNvSpPr>
              <a:spLocks/>
            </p:cNvSpPr>
            <p:nvPr/>
          </p:nvSpPr>
          <p:spPr bwMode="auto">
            <a:xfrm>
              <a:off x="3728" y="2634"/>
              <a:ext cx="8" cy="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106"/>
            <p:cNvSpPr>
              <a:spLocks/>
            </p:cNvSpPr>
            <p:nvPr/>
          </p:nvSpPr>
          <p:spPr bwMode="auto">
            <a:xfrm>
              <a:off x="3740" y="2623"/>
              <a:ext cx="20" cy="38"/>
            </a:xfrm>
            <a:custGeom>
              <a:avLst/>
              <a:gdLst>
                <a:gd name="T0" fmla="*/ 16 w 20"/>
                <a:gd name="T1" fmla="*/ 0 h 38"/>
                <a:gd name="T2" fmla="*/ 20 w 20"/>
                <a:gd name="T3" fmla="*/ 38 h 38"/>
                <a:gd name="T4" fmla="*/ 0 w 20"/>
                <a:gd name="T5" fmla="*/ 34 h 38"/>
                <a:gd name="T6" fmla="*/ 16 w 20"/>
                <a:gd name="T7" fmla="*/ 0 h 38"/>
              </a:gdLst>
              <a:ahLst/>
              <a:cxnLst>
                <a:cxn ang="0">
                  <a:pos x="T0" y="T1"/>
                </a:cxn>
                <a:cxn ang="0">
                  <a:pos x="T2" y="T3"/>
                </a:cxn>
                <a:cxn ang="0">
                  <a:pos x="T4" y="T5"/>
                </a:cxn>
                <a:cxn ang="0">
                  <a:pos x="T6" y="T7"/>
                </a:cxn>
              </a:cxnLst>
              <a:rect l="0" t="0" r="r" b="b"/>
              <a:pathLst>
                <a:path w="20" h="38">
                  <a:moveTo>
                    <a:pt x="16" y="0"/>
                  </a:moveTo>
                  <a:lnTo>
                    <a:pt x="20" y="38"/>
                  </a:lnTo>
                  <a:lnTo>
                    <a:pt x="0" y="34"/>
                  </a:lnTo>
                  <a:lnTo>
                    <a:pt x="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07"/>
            <p:cNvSpPr>
              <a:spLocks/>
            </p:cNvSpPr>
            <p:nvPr/>
          </p:nvSpPr>
          <p:spPr bwMode="auto">
            <a:xfrm>
              <a:off x="3668" y="2583"/>
              <a:ext cx="94" cy="115"/>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08"/>
            <p:cNvSpPr>
              <a:spLocks/>
            </p:cNvSpPr>
            <p:nvPr/>
          </p:nvSpPr>
          <p:spPr bwMode="auto">
            <a:xfrm>
              <a:off x="3728" y="2634"/>
              <a:ext cx="8" cy="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09"/>
            <p:cNvSpPr>
              <a:spLocks/>
            </p:cNvSpPr>
            <p:nvPr/>
          </p:nvSpPr>
          <p:spPr bwMode="auto">
            <a:xfrm>
              <a:off x="3653" y="2554"/>
              <a:ext cx="113" cy="119"/>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10"/>
            <p:cNvSpPr>
              <a:spLocks/>
            </p:cNvSpPr>
            <p:nvPr/>
          </p:nvSpPr>
          <p:spPr bwMode="auto">
            <a:xfrm>
              <a:off x="3682" y="2648"/>
              <a:ext cx="3" cy="10"/>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1"/>
            <p:cNvSpPr>
              <a:spLocks noChangeArrowheads="1"/>
            </p:cNvSpPr>
            <p:nvPr/>
          </p:nvSpPr>
          <p:spPr bwMode="auto">
            <a:xfrm>
              <a:off x="3513" y="3085"/>
              <a:ext cx="207" cy="15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12"/>
            <p:cNvSpPr>
              <a:spLocks noChangeArrowheads="1"/>
            </p:cNvSpPr>
            <p:nvPr/>
          </p:nvSpPr>
          <p:spPr bwMode="auto">
            <a:xfrm>
              <a:off x="3513" y="3085"/>
              <a:ext cx="20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13"/>
            <p:cNvSpPr>
              <a:spLocks/>
            </p:cNvSpPr>
            <p:nvPr/>
          </p:nvSpPr>
          <p:spPr bwMode="auto">
            <a:xfrm>
              <a:off x="3675" y="3085"/>
              <a:ext cx="45" cy="157"/>
            </a:xfrm>
            <a:custGeom>
              <a:avLst/>
              <a:gdLst>
                <a:gd name="T0" fmla="*/ 45 w 45"/>
                <a:gd name="T1" fmla="*/ 0 h 157"/>
                <a:gd name="T2" fmla="*/ 0 w 45"/>
                <a:gd name="T3" fmla="*/ 0 h 157"/>
                <a:gd name="T4" fmla="*/ 0 w 45"/>
                <a:gd name="T5" fmla="*/ 157 h 157"/>
                <a:gd name="T6" fmla="*/ 45 w 45"/>
                <a:gd name="T7" fmla="*/ 157 h 157"/>
                <a:gd name="T8" fmla="*/ 45 w 45"/>
                <a:gd name="T9" fmla="*/ 125 h 157"/>
                <a:gd name="T10" fmla="*/ 45 w 45"/>
                <a:gd name="T11" fmla="*/ 125 h 157"/>
                <a:gd name="T12" fmla="*/ 45 w 45"/>
                <a:gd name="T13" fmla="*/ 98 h 157"/>
                <a:gd name="T14" fmla="*/ 45 w 45"/>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45" y="0"/>
                  </a:moveTo>
                  <a:lnTo>
                    <a:pt x="0" y="0"/>
                  </a:lnTo>
                  <a:lnTo>
                    <a:pt x="0" y="157"/>
                  </a:lnTo>
                  <a:lnTo>
                    <a:pt x="45" y="157"/>
                  </a:lnTo>
                  <a:lnTo>
                    <a:pt x="45" y="125"/>
                  </a:lnTo>
                  <a:lnTo>
                    <a:pt x="45" y="125"/>
                  </a:lnTo>
                  <a:lnTo>
                    <a:pt x="45" y="98"/>
                  </a:lnTo>
                  <a:lnTo>
                    <a:pt x="45"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14"/>
            <p:cNvSpPr>
              <a:spLocks/>
            </p:cNvSpPr>
            <p:nvPr/>
          </p:nvSpPr>
          <p:spPr bwMode="auto">
            <a:xfrm>
              <a:off x="3675" y="3085"/>
              <a:ext cx="45" cy="157"/>
            </a:xfrm>
            <a:custGeom>
              <a:avLst/>
              <a:gdLst>
                <a:gd name="T0" fmla="*/ 45 w 45"/>
                <a:gd name="T1" fmla="*/ 0 h 157"/>
                <a:gd name="T2" fmla="*/ 0 w 45"/>
                <a:gd name="T3" fmla="*/ 0 h 157"/>
                <a:gd name="T4" fmla="*/ 0 w 45"/>
                <a:gd name="T5" fmla="*/ 157 h 157"/>
                <a:gd name="T6" fmla="*/ 45 w 45"/>
                <a:gd name="T7" fmla="*/ 157 h 157"/>
                <a:gd name="T8" fmla="*/ 45 w 45"/>
                <a:gd name="T9" fmla="*/ 125 h 157"/>
                <a:gd name="T10" fmla="*/ 45 w 45"/>
                <a:gd name="T11" fmla="*/ 125 h 157"/>
                <a:gd name="T12" fmla="*/ 45 w 45"/>
                <a:gd name="T13" fmla="*/ 98 h 157"/>
                <a:gd name="T14" fmla="*/ 45 w 45"/>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45" y="0"/>
                  </a:moveTo>
                  <a:lnTo>
                    <a:pt x="0" y="0"/>
                  </a:lnTo>
                  <a:lnTo>
                    <a:pt x="0" y="157"/>
                  </a:lnTo>
                  <a:lnTo>
                    <a:pt x="45" y="157"/>
                  </a:lnTo>
                  <a:lnTo>
                    <a:pt x="45" y="125"/>
                  </a:lnTo>
                  <a:lnTo>
                    <a:pt x="45" y="125"/>
                  </a:lnTo>
                  <a:lnTo>
                    <a:pt x="45" y="98"/>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15"/>
            <p:cNvSpPr>
              <a:spLocks/>
            </p:cNvSpPr>
            <p:nvPr/>
          </p:nvSpPr>
          <p:spPr bwMode="auto">
            <a:xfrm>
              <a:off x="3577" y="3058"/>
              <a:ext cx="71" cy="36"/>
            </a:xfrm>
            <a:custGeom>
              <a:avLst/>
              <a:gdLst>
                <a:gd name="T0" fmla="*/ 62 w 71"/>
                <a:gd name="T1" fmla="*/ 36 h 36"/>
                <a:gd name="T2" fmla="*/ 62 w 71"/>
                <a:gd name="T3" fmla="*/ 10 h 36"/>
                <a:gd name="T4" fmla="*/ 9 w 71"/>
                <a:gd name="T5" fmla="*/ 10 h 36"/>
                <a:gd name="T6" fmla="*/ 9 w 71"/>
                <a:gd name="T7" fmla="*/ 34 h 36"/>
                <a:gd name="T8" fmla="*/ 9 w 71"/>
                <a:gd name="T9" fmla="*/ 34 h 36"/>
                <a:gd name="T10" fmla="*/ 0 w 71"/>
                <a:gd name="T11" fmla="*/ 34 h 36"/>
                <a:gd name="T12" fmla="*/ 0 w 71"/>
                <a:gd name="T13" fmla="*/ 0 h 36"/>
                <a:gd name="T14" fmla="*/ 71 w 71"/>
                <a:gd name="T15" fmla="*/ 0 h 36"/>
                <a:gd name="T16" fmla="*/ 71 w 71"/>
                <a:gd name="T17" fmla="*/ 36 h 36"/>
                <a:gd name="T18" fmla="*/ 62 w 7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6">
                  <a:moveTo>
                    <a:pt x="62" y="36"/>
                  </a:moveTo>
                  <a:lnTo>
                    <a:pt x="62" y="10"/>
                  </a:lnTo>
                  <a:lnTo>
                    <a:pt x="9" y="10"/>
                  </a:lnTo>
                  <a:lnTo>
                    <a:pt x="9" y="34"/>
                  </a:lnTo>
                  <a:lnTo>
                    <a:pt x="9" y="34"/>
                  </a:lnTo>
                  <a:lnTo>
                    <a:pt x="0" y="34"/>
                  </a:lnTo>
                  <a:lnTo>
                    <a:pt x="0" y="0"/>
                  </a:lnTo>
                  <a:lnTo>
                    <a:pt x="71" y="0"/>
                  </a:lnTo>
                  <a:lnTo>
                    <a:pt x="71" y="36"/>
                  </a:lnTo>
                  <a:lnTo>
                    <a:pt x="62" y="3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16"/>
            <p:cNvSpPr>
              <a:spLocks/>
            </p:cNvSpPr>
            <p:nvPr/>
          </p:nvSpPr>
          <p:spPr bwMode="auto">
            <a:xfrm>
              <a:off x="3676" y="2614"/>
              <a:ext cx="23" cy="36"/>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17"/>
            <p:cNvSpPr>
              <a:spLocks/>
            </p:cNvSpPr>
            <p:nvPr/>
          </p:nvSpPr>
          <p:spPr bwMode="auto">
            <a:xfrm>
              <a:off x="3694" y="2624"/>
              <a:ext cx="3" cy="15"/>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18"/>
            <p:cNvSpPr>
              <a:spLocks/>
            </p:cNvSpPr>
            <p:nvPr/>
          </p:nvSpPr>
          <p:spPr bwMode="auto">
            <a:xfrm>
              <a:off x="3694" y="2624"/>
              <a:ext cx="3" cy="15"/>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19"/>
            <p:cNvSpPr>
              <a:spLocks/>
            </p:cNvSpPr>
            <p:nvPr/>
          </p:nvSpPr>
          <p:spPr bwMode="auto">
            <a:xfrm>
              <a:off x="3686" y="2624"/>
              <a:ext cx="11" cy="17"/>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2"/>
          <p:cNvGrpSpPr>
            <a:grpSpLocks noChangeAspect="1"/>
          </p:cNvGrpSpPr>
          <p:nvPr/>
        </p:nvGrpSpPr>
        <p:grpSpPr bwMode="auto">
          <a:xfrm>
            <a:off x="8132234" y="2477837"/>
            <a:ext cx="3046725" cy="3940643"/>
            <a:chOff x="5822" y="1635"/>
            <a:chExt cx="1152" cy="1490"/>
          </a:xfrm>
        </p:grpSpPr>
        <p:sp>
          <p:nvSpPr>
            <p:cNvPr id="123" name="AutoShape 121"/>
            <p:cNvSpPr>
              <a:spLocks noChangeAspect="1" noChangeArrowheads="1" noTextEdit="1"/>
            </p:cNvSpPr>
            <p:nvPr/>
          </p:nvSpPr>
          <p:spPr bwMode="auto">
            <a:xfrm>
              <a:off x="5822" y="1635"/>
              <a:ext cx="1152" cy="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p:cNvSpPr>
              <a:spLocks noChangeArrowheads="1"/>
            </p:cNvSpPr>
            <p:nvPr/>
          </p:nvSpPr>
          <p:spPr bwMode="auto">
            <a:xfrm>
              <a:off x="5823" y="1635"/>
              <a:ext cx="1152" cy="149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24"/>
            <p:cNvSpPr>
              <a:spLocks noChangeArrowheads="1"/>
            </p:cNvSpPr>
            <p:nvPr/>
          </p:nvSpPr>
          <p:spPr bwMode="auto">
            <a:xfrm>
              <a:off x="5823" y="1635"/>
              <a:ext cx="1152" cy="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25"/>
            <p:cNvSpPr>
              <a:spLocks/>
            </p:cNvSpPr>
            <p:nvPr/>
          </p:nvSpPr>
          <p:spPr bwMode="auto">
            <a:xfrm>
              <a:off x="6015" y="2738"/>
              <a:ext cx="677" cy="49"/>
            </a:xfrm>
            <a:custGeom>
              <a:avLst/>
              <a:gdLst>
                <a:gd name="T0" fmla="*/ 1396 w 1440"/>
                <a:gd name="T1" fmla="*/ 0 h 103"/>
                <a:gd name="T2" fmla="*/ 1371 w 1440"/>
                <a:gd name="T3" fmla="*/ 0 h 103"/>
                <a:gd name="T4" fmla="*/ 1371 w 1440"/>
                <a:gd name="T5" fmla="*/ 32 h 103"/>
                <a:gd name="T6" fmla="*/ 1275 w 1440"/>
                <a:gd name="T7" fmla="*/ 32 h 103"/>
                <a:gd name="T8" fmla="*/ 1275 w 1440"/>
                <a:gd name="T9" fmla="*/ 58 h 103"/>
                <a:gd name="T10" fmla="*/ 1275 w 1440"/>
                <a:gd name="T11" fmla="*/ 59 h 103"/>
                <a:gd name="T12" fmla="*/ 1206 w 1440"/>
                <a:gd name="T13" fmla="*/ 59 h 103"/>
                <a:gd name="T14" fmla="*/ 1206 w 1440"/>
                <a:gd name="T15" fmla="*/ 32 h 103"/>
                <a:gd name="T16" fmla="*/ 1050 w 1440"/>
                <a:gd name="T17" fmla="*/ 32 h 103"/>
                <a:gd name="T18" fmla="*/ 1050 w 1440"/>
                <a:gd name="T19" fmla="*/ 0 h 103"/>
                <a:gd name="T20" fmla="*/ 929 w 1440"/>
                <a:gd name="T21" fmla="*/ 0 h 103"/>
                <a:gd name="T22" fmla="*/ 929 w 1440"/>
                <a:gd name="T23" fmla="*/ 59 h 103"/>
                <a:gd name="T24" fmla="*/ 929 w 1440"/>
                <a:gd name="T25" fmla="*/ 59 h 103"/>
                <a:gd name="T26" fmla="*/ 860 w 1440"/>
                <a:gd name="T27" fmla="*/ 59 h 103"/>
                <a:gd name="T28" fmla="*/ 860 w 1440"/>
                <a:gd name="T29" fmla="*/ 0 h 103"/>
                <a:gd name="T30" fmla="*/ 768 w 1440"/>
                <a:gd name="T31" fmla="*/ 0 h 103"/>
                <a:gd name="T32" fmla="*/ 805 w 1440"/>
                <a:gd name="T33" fmla="*/ 36 h 103"/>
                <a:gd name="T34" fmla="*/ 805 w 1440"/>
                <a:gd name="T35" fmla="*/ 59 h 103"/>
                <a:gd name="T36" fmla="*/ 663 w 1440"/>
                <a:gd name="T37" fmla="*/ 59 h 103"/>
                <a:gd name="T38" fmla="*/ 663 w 1440"/>
                <a:gd name="T39" fmla="*/ 59 h 103"/>
                <a:gd name="T40" fmla="*/ 594 w 1440"/>
                <a:gd name="T41" fmla="*/ 59 h 103"/>
                <a:gd name="T42" fmla="*/ 594 w 1440"/>
                <a:gd name="T43" fmla="*/ 59 h 103"/>
                <a:gd name="T44" fmla="*/ 504 w 1440"/>
                <a:gd name="T45" fmla="*/ 59 h 103"/>
                <a:gd name="T46" fmla="*/ 504 w 1440"/>
                <a:gd name="T47" fmla="*/ 0 h 103"/>
                <a:gd name="T48" fmla="*/ 446 w 1440"/>
                <a:gd name="T49" fmla="*/ 0 h 103"/>
                <a:gd name="T50" fmla="*/ 446 w 1440"/>
                <a:gd name="T51" fmla="*/ 61 h 103"/>
                <a:gd name="T52" fmla="*/ 372 w 1440"/>
                <a:gd name="T53" fmla="*/ 61 h 103"/>
                <a:gd name="T54" fmla="*/ 372 w 1440"/>
                <a:gd name="T55" fmla="*/ 0 h 103"/>
                <a:gd name="T56" fmla="*/ 316 w 1440"/>
                <a:gd name="T57" fmla="*/ 0 h 103"/>
                <a:gd name="T58" fmla="*/ 316 w 1440"/>
                <a:gd name="T59" fmla="*/ 60 h 103"/>
                <a:gd name="T60" fmla="*/ 247 w 1440"/>
                <a:gd name="T61" fmla="*/ 60 h 103"/>
                <a:gd name="T62" fmla="*/ 247 w 1440"/>
                <a:gd name="T63" fmla="*/ 0 h 103"/>
                <a:gd name="T64" fmla="*/ 126 w 1440"/>
                <a:gd name="T65" fmla="*/ 0 h 103"/>
                <a:gd name="T66" fmla="*/ 126 w 1440"/>
                <a:gd name="T67" fmla="*/ 59 h 103"/>
                <a:gd name="T68" fmla="*/ 89 w 1440"/>
                <a:gd name="T69" fmla="*/ 59 h 103"/>
                <a:gd name="T70" fmla="*/ 89 w 1440"/>
                <a:gd name="T71" fmla="*/ 59 h 103"/>
                <a:gd name="T72" fmla="*/ 52 w 1440"/>
                <a:gd name="T73" fmla="*/ 59 h 103"/>
                <a:gd name="T74" fmla="*/ 52 w 1440"/>
                <a:gd name="T75" fmla="*/ 0 h 103"/>
                <a:gd name="T76" fmla="*/ 39 w 1440"/>
                <a:gd name="T77" fmla="*/ 0 h 103"/>
                <a:gd name="T78" fmla="*/ 39 w 1440"/>
                <a:gd name="T79" fmla="*/ 0 h 103"/>
                <a:gd name="T80" fmla="*/ 0 w 1440"/>
                <a:gd name="T81" fmla="*/ 51 h 103"/>
                <a:gd name="T82" fmla="*/ 44 w 1440"/>
                <a:gd name="T83" fmla="*/ 103 h 103"/>
                <a:gd name="T84" fmla="*/ 1396 w 1440"/>
                <a:gd name="T85" fmla="*/ 103 h 103"/>
                <a:gd name="T86" fmla="*/ 1440 w 1440"/>
                <a:gd name="T87" fmla="*/ 51 h 103"/>
                <a:gd name="T88" fmla="*/ 1396 w 1440"/>
                <a:gd name="T8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0" h="103">
                  <a:moveTo>
                    <a:pt x="1396" y="0"/>
                  </a:moveTo>
                  <a:cubicBezTo>
                    <a:pt x="1396" y="0"/>
                    <a:pt x="1387" y="0"/>
                    <a:pt x="1371" y="0"/>
                  </a:cubicBezTo>
                  <a:cubicBezTo>
                    <a:pt x="1371" y="32"/>
                    <a:pt x="1371" y="32"/>
                    <a:pt x="1371" y="32"/>
                  </a:cubicBezTo>
                  <a:cubicBezTo>
                    <a:pt x="1275" y="32"/>
                    <a:pt x="1275" y="32"/>
                    <a:pt x="1275" y="32"/>
                  </a:cubicBezTo>
                  <a:cubicBezTo>
                    <a:pt x="1275" y="58"/>
                    <a:pt x="1275" y="58"/>
                    <a:pt x="1275" y="58"/>
                  </a:cubicBezTo>
                  <a:cubicBezTo>
                    <a:pt x="1275" y="59"/>
                    <a:pt x="1275" y="59"/>
                    <a:pt x="1275" y="59"/>
                  </a:cubicBezTo>
                  <a:cubicBezTo>
                    <a:pt x="1206" y="59"/>
                    <a:pt x="1206" y="59"/>
                    <a:pt x="1206" y="59"/>
                  </a:cubicBezTo>
                  <a:cubicBezTo>
                    <a:pt x="1206" y="32"/>
                    <a:pt x="1206" y="32"/>
                    <a:pt x="1206" y="32"/>
                  </a:cubicBezTo>
                  <a:cubicBezTo>
                    <a:pt x="1050" y="32"/>
                    <a:pt x="1050" y="32"/>
                    <a:pt x="1050" y="32"/>
                  </a:cubicBezTo>
                  <a:cubicBezTo>
                    <a:pt x="1050" y="0"/>
                    <a:pt x="1050" y="0"/>
                    <a:pt x="1050" y="0"/>
                  </a:cubicBezTo>
                  <a:cubicBezTo>
                    <a:pt x="1011" y="0"/>
                    <a:pt x="971" y="0"/>
                    <a:pt x="929" y="0"/>
                  </a:cubicBezTo>
                  <a:cubicBezTo>
                    <a:pt x="929" y="59"/>
                    <a:pt x="929" y="59"/>
                    <a:pt x="929" y="59"/>
                  </a:cubicBezTo>
                  <a:cubicBezTo>
                    <a:pt x="929" y="59"/>
                    <a:pt x="929" y="59"/>
                    <a:pt x="929" y="59"/>
                  </a:cubicBezTo>
                  <a:cubicBezTo>
                    <a:pt x="860" y="59"/>
                    <a:pt x="860" y="59"/>
                    <a:pt x="860" y="59"/>
                  </a:cubicBezTo>
                  <a:cubicBezTo>
                    <a:pt x="860" y="0"/>
                    <a:pt x="860" y="0"/>
                    <a:pt x="860" y="0"/>
                  </a:cubicBezTo>
                  <a:cubicBezTo>
                    <a:pt x="830" y="0"/>
                    <a:pt x="799" y="0"/>
                    <a:pt x="768" y="0"/>
                  </a:cubicBezTo>
                  <a:cubicBezTo>
                    <a:pt x="805" y="36"/>
                    <a:pt x="805" y="36"/>
                    <a:pt x="805" y="36"/>
                  </a:cubicBezTo>
                  <a:cubicBezTo>
                    <a:pt x="805" y="59"/>
                    <a:pt x="805" y="59"/>
                    <a:pt x="805" y="59"/>
                  </a:cubicBezTo>
                  <a:cubicBezTo>
                    <a:pt x="663" y="59"/>
                    <a:pt x="663" y="59"/>
                    <a:pt x="663" y="59"/>
                  </a:cubicBezTo>
                  <a:cubicBezTo>
                    <a:pt x="663" y="59"/>
                    <a:pt x="663" y="59"/>
                    <a:pt x="663" y="59"/>
                  </a:cubicBezTo>
                  <a:cubicBezTo>
                    <a:pt x="594" y="59"/>
                    <a:pt x="594" y="59"/>
                    <a:pt x="594" y="59"/>
                  </a:cubicBezTo>
                  <a:cubicBezTo>
                    <a:pt x="594" y="59"/>
                    <a:pt x="594" y="59"/>
                    <a:pt x="594" y="59"/>
                  </a:cubicBezTo>
                  <a:cubicBezTo>
                    <a:pt x="504" y="59"/>
                    <a:pt x="504" y="59"/>
                    <a:pt x="504" y="59"/>
                  </a:cubicBezTo>
                  <a:cubicBezTo>
                    <a:pt x="504" y="0"/>
                    <a:pt x="504" y="0"/>
                    <a:pt x="504" y="0"/>
                  </a:cubicBezTo>
                  <a:cubicBezTo>
                    <a:pt x="484" y="0"/>
                    <a:pt x="465" y="0"/>
                    <a:pt x="446" y="0"/>
                  </a:cubicBezTo>
                  <a:cubicBezTo>
                    <a:pt x="446" y="61"/>
                    <a:pt x="446" y="61"/>
                    <a:pt x="446" y="61"/>
                  </a:cubicBezTo>
                  <a:cubicBezTo>
                    <a:pt x="372" y="61"/>
                    <a:pt x="372" y="61"/>
                    <a:pt x="372" y="61"/>
                  </a:cubicBezTo>
                  <a:cubicBezTo>
                    <a:pt x="372" y="0"/>
                    <a:pt x="372" y="0"/>
                    <a:pt x="372" y="0"/>
                  </a:cubicBezTo>
                  <a:cubicBezTo>
                    <a:pt x="353" y="0"/>
                    <a:pt x="334" y="0"/>
                    <a:pt x="316" y="0"/>
                  </a:cubicBezTo>
                  <a:cubicBezTo>
                    <a:pt x="316" y="60"/>
                    <a:pt x="316" y="60"/>
                    <a:pt x="316" y="60"/>
                  </a:cubicBezTo>
                  <a:cubicBezTo>
                    <a:pt x="247" y="60"/>
                    <a:pt x="247" y="60"/>
                    <a:pt x="247" y="60"/>
                  </a:cubicBezTo>
                  <a:cubicBezTo>
                    <a:pt x="247" y="0"/>
                    <a:pt x="247" y="0"/>
                    <a:pt x="247" y="0"/>
                  </a:cubicBezTo>
                  <a:cubicBezTo>
                    <a:pt x="200" y="0"/>
                    <a:pt x="159" y="0"/>
                    <a:pt x="126" y="0"/>
                  </a:cubicBezTo>
                  <a:cubicBezTo>
                    <a:pt x="126" y="59"/>
                    <a:pt x="126" y="59"/>
                    <a:pt x="126" y="59"/>
                  </a:cubicBezTo>
                  <a:cubicBezTo>
                    <a:pt x="89" y="59"/>
                    <a:pt x="89" y="59"/>
                    <a:pt x="89" y="59"/>
                  </a:cubicBezTo>
                  <a:cubicBezTo>
                    <a:pt x="89" y="59"/>
                    <a:pt x="89" y="59"/>
                    <a:pt x="89" y="59"/>
                  </a:cubicBezTo>
                  <a:cubicBezTo>
                    <a:pt x="52" y="59"/>
                    <a:pt x="52" y="59"/>
                    <a:pt x="52" y="59"/>
                  </a:cubicBezTo>
                  <a:cubicBezTo>
                    <a:pt x="52" y="0"/>
                    <a:pt x="52" y="0"/>
                    <a:pt x="52" y="0"/>
                  </a:cubicBezTo>
                  <a:cubicBezTo>
                    <a:pt x="43" y="0"/>
                    <a:pt x="39" y="0"/>
                    <a:pt x="39" y="0"/>
                  </a:cubicBezTo>
                  <a:cubicBezTo>
                    <a:pt x="39" y="0"/>
                    <a:pt x="39" y="0"/>
                    <a:pt x="39" y="0"/>
                  </a:cubicBezTo>
                  <a:cubicBezTo>
                    <a:pt x="17" y="3"/>
                    <a:pt x="0" y="25"/>
                    <a:pt x="0" y="51"/>
                  </a:cubicBezTo>
                  <a:cubicBezTo>
                    <a:pt x="0" y="80"/>
                    <a:pt x="20" y="103"/>
                    <a:pt x="44" y="103"/>
                  </a:cubicBezTo>
                  <a:cubicBezTo>
                    <a:pt x="48" y="103"/>
                    <a:pt x="1392" y="103"/>
                    <a:pt x="1396" y="103"/>
                  </a:cubicBezTo>
                  <a:cubicBezTo>
                    <a:pt x="1420" y="103"/>
                    <a:pt x="1440" y="80"/>
                    <a:pt x="1440" y="51"/>
                  </a:cubicBezTo>
                  <a:cubicBezTo>
                    <a:pt x="1440" y="23"/>
                    <a:pt x="1420" y="0"/>
                    <a:pt x="1396"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126"/>
            <p:cNvSpPr>
              <a:spLocks noChangeArrowheads="1"/>
            </p:cNvSpPr>
            <p:nvPr/>
          </p:nvSpPr>
          <p:spPr bwMode="auto">
            <a:xfrm>
              <a:off x="6190" y="2554"/>
              <a:ext cx="34" cy="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127"/>
            <p:cNvSpPr>
              <a:spLocks noChangeArrowheads="1"/>
            </p:cNvSpPr>
            <p:nvPr/>
          </p:nvSpPr>
          <p:spPr bwMode="auto">
            <a:xfrm>
              <a:off x="6190" y="2554"/>
              <a:ext cx="3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128"/>
            <p:cNvSpPr>
              <a:spLocks noChangeArrowheads="1"/>
            </p:cNvSpPr>
            <p:nvPr/>
          </p:nvSpPr>
          <p:spPr bwMode="auto">
            <a:xfrm>
              <a:off x="6190" y="2593"/>
              <a:ext cx="17" cy="174"/>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129"/>
            <p:cNvSpPr>
              <a:spLocks noChangeArrowheads="1"/>
            </p:cNvSpPr>
            <p:nvPr/>
          </p:nvSpPr>
          <p:spPr bwMode="auto">
            <a:xfrm>
              <a:off x="6190" y="2593"/>
              <a:ext cx="1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p:cNvSpPr>
              <a:spLocks noChangeArrowheads="1"/>
            </p:cNvSpPr>
            <p:nvPr/>
          </p:nvSpPr>
          <p:spPr bwMode="auto">
            <a:xfrm>
              <a:off x="6039" y="2308"/>
              <a:ext cx="214" cy="28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p:cNvSpPr>
              <a:spLocks noChangeArrowheads="1"/>
            </p:cNvSpPr>
            <p:nvPr/>
          </p:nvSpPr>
          <p:spPr bwMode="auto">
            <a:xfrm>
              <a:off x="6039" y="2308"/>
              <a:ext cx="21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p:cNvSpPr>
              <a:spLocks noChangeArrowheads="1"/>
            </p:cNvSpPr>
            <p:nvPr/>
          </p:nvSpPr>
          <p:spPr bwMode="auto">
            <a:xfrm>
              <a:off x="6039" y="2554"/>
              <a:ext cx="34" cy="21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p:cNvSpPr>
              <a:spLocks noChangeArrowheads="1"/>
            </p:cNvSpPr>
            <p:nvPr/>
          </p:nvSpPr>
          <p:spPr bwMode="auto">
            <a:xfrm>
              <a:off x="6039" y="2554"/>
              <a:ext cx="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134"/>
            <p:cNvSpPr>
              <a:spLocks/>
            </p:cNvSpPr>
            <p:nvPr/>
          </p:nvSpPr>
          <p:spPr bwMode="auto">
            <a:xfrm>
              <a:off x="6056" y="2481"/>
              <a:ext cx="75" cy="87"/>
            </a:xfrm>
            <a:custGeom>
              <a:avLst/>
              <a:gdLst>
                <a:gd name="T0" fmla="*/ 32 w 75"/>
                <a:gd name="T1" fmla="*/ 0 h 87"/>
                <a:gd name="T2" fmla="*/ 0 w 75"/>
                <a:gd name="T3" fmla="*/ 21 h 87"/>
                <a:gd name="T4" fmla="*/ 0 w 75"/>
                <a:gd name="T5" fmla="*/ 73 h 87"/>
                <a:gd name="T6" fmla="*/ 17 w 75"/>
                <a:gd name="T7" fmla="*/ 73 h 87"/>
                <a:gd name="T8" fmla="*/ 17 w 75"/>
                <a:gd name="T9" fmla="*/ 87 h 87"/>
                <a:gd name="T10" fmla="*/ 75 w 75"/>
                <a:gd name="T11" fmla="*/ 87 h 87"/>
                <a:gd name="T12" fmla="*/ 32 w 75"/>
                <a:gd name="T13" fmla="*/ 87 h 87"/>
                <a:gd name="T14" fmla="*/ 32 w 75"/>
                <a:gd name="T15" fmla="*/ 87 h 87"/>
                <a:gd name="T16" fmla="*/ 32 w 75"/>
                <a:gd name="T17" fmla="*/ 42 h 87"/>
                <a:gd name="T18" fmla="*/ 32 w 75"/>
                <a:gd name="T19" fmla="*/ 42 h 87"/>
                <a:gd name="T20" fmla="*/ 32 w 7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7">
                  <a:moveTo>
                    <a:pt x="32" y="0"/>
                  </a:moveTo>
                  <a:lnTo>
                    <a:pt x="0" y="21"/>
                  </a:lnTo>
                  <a:lnTo>
                    <a:pt x="0" y="73"/>
                  </a:lnTo>
                  <a:lnTo>
                    <a:pt x="17" y="73"/>
                  </a:lnTo>
                  <a:lnTo>
                    <a:pt x="17" y="87"/>
                  </a:lnTo>
                  <a:lnTo>
                    <a:pt x="75" y="87"/>
                  </a:lnTo>
                  <a:lnTo>
                    <a:pt x="32" y="87"/>
                  </a:lnTo>
                  <a:lnTo>
                    <a:pt x="32" y="87"/>
                  </a:lnTo>
                  <a:lnTo>
                    <a:pt x="32" y="42"/>
                  </a:lnTo>
                  <a:lnTo>
                    <a:pt x="32" y="42"/>
                  </a:lnTo>
                  <a:lnTo>
                    <a:pt x="32"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135"/>
            <p:cNvSpPr>
              <a:spLocks/>
            </p:cNvSpPr>
            <p:nvPr/>
          </p:nvSpPr>
          <p:spPr bwMode="auto">
            <a:xfrm>
              <a:off x="6056" y="2481"/>
              <a:ext cx="75" cy="87"/>
            </a:xfrm>
            <a:custGeom>
              <a:avLst/>
              <a:gdLst>
                <a:gd name="T0" fmla="*/ 32 w 75"/>
                <a:gd name="T1" fmla="*/ 0 h 87"/>
                <a:gd name="T2" fmla="*/ 0 w 75"/>
                <a:gd name="T3" fmla="*/ 21 h 87"/>
                <a:gd name="T4" fmla="*/ 0 w 75"/>
                <a:gd name="T5" fmla="*/ 73 h 87"/>
                <a:gd name="T6" fmla="*/ 17 w 75"/>
                <a:gd name="T7" fmla="*/ 73 h 87"/>
                <a:gd name="T8" fmla="*/ 17 w 75"/>
                <a:gd name="T9" fmla="*/ 87 h 87"/>
                <a:gd name="T10" fmla="*/ 75 w 75"/>
                <a:gd name="T11" fmla="*/ 87 h 87"/>
                <a:gd name="T12" fmla="*/ 32 w 75"/>
                <a:gd name="T13" fmla="*/ 87 h 87"/>
                <a:gd name="T14" fmla="*/ 32 w 75"/>
                <a:gd name="T15" fmla="*/ 87 h 87"/>
                <a:gd name="T16" fmla="*/ 32 w 75"/>
                <a:gd name="T17" fmla="*/ 42 h 87"/>
                <a:gd name="T18" fmla="*/ 32 w 75"/>
                <a:gd name="T19" fmla="*/ 42 h 87"/>
                <a:gd name="T20" fmla="*/ 32 w 7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7">
                  <a:moveTo>
                    <a:pt x="32" y="0"/>
                  </a:moveTo>
                  <a:lnTo>
                    <a:pt x="0" y="21"/>
                  </a:lnTo>
                  <a:lnTo>
                    <a:pt x="0" y="73"/>
                  </a:lnTo>
                  <a:lnTo>
                    <a:pt x="17" y="73"/>
                  </a:lnTo>
                  <a:lnTo>
                    <a:pt x="17" y="87"/>
                  </a:lnTo>
                  <a:lnTo>
                    <a:pt x="75" y="87"/>
                  </a:lnTo>
                  <a:lnTo>
                    <a:pt x="32" y="87"/>
                  </a:lnTo>
                  <a:lnTo>
                    <a:pt x="32" y="87"/>
                  </a:lnTo>
                  <a:lnTo>
                    <a:pt x="32" y="42"/>
                  </a:lnTo>
                  <a:lnTo>
                    <a:pt x="32" y="42"/>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p:cNvSpPr>
              <a:spLocks noChangeArrowheads="1"/>
            </p:cNvSpPr>
            <p:nvPr/>
          </p:nvSpPr>
          <p:spPr bwMode="auto">
            <a:xfrm>
              <a:off x="6056" y="2554"/>
              <a:ext cx="17" cy="14"/>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p:cNvSpPr>
              <a:spLocks noChangeArrowheads="1"/>
            </p:cNvSpPr>
            <p:nvPr/>
          </p:nvSpPr>
          <p:spPr bwMode="auto">
            <a:xfrm>
              <a:off x="6056" y="2554"/>
              <a:ext cx="17"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138"/>
            <p:cNvSpPr>
              <a:spLocks/>
            </p:cNvSpPr>
            <p:nvPr/>
          </p:nvSpPr>
          <p:spPr bwMode="auto">
            <a:xfrm>
              <a:off x="6073" y="2593"/>
              <a:ext cx="1" cy="145"/>
            </a:xfrm>
            <a:custGeom>
              <a:avLst/>
              <a:gdLst>
                <a:gd name="T0" fmla="*/ 1 w 1"/>
                <a:gd name="T1" fmla="*/ 0 h 309"/>
                <a:gd name="T2" fmla="*/ 0 w 1"/>
                <a:gd name="T3" fmla="*/ 0 h 309"/>
                <a:gd name="T4" fmla="*/ 0 w 1"/>
                <a:gd name="T5" fmla="*/ 309 h 309"/>
                <a:gd name="T6" fmla="*/ 1 w 1"/>
                <a:gd name="T7" fmla="*/ 309 h 309"/>
                <a:gd name="T8" fmla="*/ 1 w 1"/>
                <a:gd name="T9" fmla="*/ 0 h 309"/>
              </a:gdLst>
              <a:ahLst/>
              <a:cxnLst>
                <a:cxn ang="0">
                  <a:pos x="T0" y="T1"/>
                </a:cxn>
                <a:cxn ang="0">
                  <a:pos x="T2" y="T3"/>
                </a:cxn>
                <a:cxn ang="0">
                  <a:pos x="T4" y="T5"/>
                </a:cxn>
                <a:cxn ang="0">
                  <a:pos x="T6" y="T7"/>
                </a:cxn>
                <a:cxn ang="0">
                  <a:pos x="T8" y="T9"/>
                </a:cxn>
              </a:cxnLst>
              <a:rect l="0" t="0" r="r" b="b"/>
              <a:pathLst>
                <a:path w="1" h="309">
                  <a:moveTo>
                    <a:pt x="1" y="0"/>
                  </a:moveTo>
                  <a:cubicBezTo>
                    <a:pt x="0" y="0"/>
                    <a:pt x="0" y="0"/>
                    <a:pt x="0" y="0"/>
                  </a:cubicBezTo>
                  <a:cubicBezTo>
                    <a:pt x="0" y="309"/>
                    <a:pt x="0" y="309"/>
                    <a:pt x="0" y="309"/>
                  </a:cubicBezTo>
                  <a:cubicBezTo>
                    <a:pt x="1" y="309"/>
                    <a:pt x="1" y="309"/>
                    <a:pt x="1" y="309"/>
                  </a:cubicBezTo>
                  <a:cubicBezTo>
                    <a:pt x="1" y="0"/>
                    <a:pt x="1" y="0"/>
                    <a:pt x="1" y="0"/>
                  </a:cubicBezTo>
                </a:path>
              </a:pathLst>
            </a:custGeom>
            <a:solidFill>
              <a:srgbClr val="48B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139"/>
            <p:cNvSpPr>
              <a:spLocks/>
            </p:cNvSpPr>
            <p:nvPr/>
          </p:nvSpPr>
          <p:spPr bwMode="auto">
            <a:xfrm>
              <a:off x="6056" y="2738"/>
              <a:ext cx="18" cy="28"/>
            </a:xfrm>
            <a:custGeom>
              <a:avLst/>
              <a:gdLst>
                <a:gd name="T0" fmla="*/ 37 w 37"/>
                <a:gd name="T1" fmla="*/ 0 h 59"/>
                <a:gd name="T2" fmla="*/ 36 w 37"/>
                <a:gd name="T3" fmla="*/ 0 h 59"/>
                <a:gd name="T4" fmla="*/ 36 w 37"/>
                <a:gd name="T5" fmla="*/ 59 h 59"/>
                <a:gd name="T6" fmla="*/ 0 w 37"/>
                <a:gd name="T7" fmla="*/ 59 h 59"/>
                <a:gd name="T8" fmla="*/ 0 w 37"/>
                <a:gd name="T9" fmla="*/ 59 h 59"/>
                <a:gd name="T10" fmla="*/ 37 w 37"/>
                <a:gd name="T11" fmla="*/ 59 h 59"/>
                <a:gd name="T12" fmla="*/ 37 w 3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7" h="59">
                  <a:moveTo>
                    <a:pt x="37" y="0"/>
                  </a:moveTo>
                  <a:cubicBezTo>
                    <a:pt x="37" y="0"/>
                    <a:pt x="37" y="0"/>
                    <a:pt x="36" y="0"/>
                  </a:cubicBezTo>
                  <a:cubicBezTo>
                    <a:pt x="36" y="59"/>
                    <a:pt x="36" y="59"/>
                    <a:pt x="36" y="59"/>
                  </a:cubicBezTo>
                  <a:cubicBezTo>
                    <a:pt x="0" y="59"/>
                    <a:pt x="0" y="59"/>
                    <a:pt x="0" y="59"/>
                  </a:cubicBezTo>
                  <a:cubicBezTo>
                    <a:pt x="0" y="59"/>
                    <a:pt x="0" y="59"/>
                    <a:pt x="0" y="59"/>
                  </a:cubicBezTo>
                  <a:cubicBezTo>
                    <a:pt x="37" y="59"/>
                    <a:pt x="37" y="59"/>
                    <a:pt x="37" y="59"/>
                  </a:cubicBezTo>
                  <a:cubicBezTo>
                    <a:pt x="37" y="0"/>
                    <a:pt x="37" y="0"/>
                    <a:pt x="37" y="0"/>
                  </a:cubicBezTo>
                </a:path>
              </a:pathLst>
            </a:custGeom>
            <a:solidFill>
              <a:srgbClr val="41A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p:cNvSpPr>
              <a:spLocks noChangeArrowheads="1"/>
            </p:cNvSpPr>
            <p:nvPr/>
          </p:nvSpPr>
          <p:spPr bwMode="auto">
            <a:xfrm>
              <a:off x="6073" y="2592"/>
              <a:ext cx="1" cy="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p:cNvSpPr>
              <a:spLocks noChangeArrowheads="1"/>
            </p:cNvSpPr>
            <p:nvPr/>
          </p:nvSpPr>
          <p:spPr bwMode="auto">
            <a:xfrm>
              <a:off x="6073" y="2592"/>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142"/>
            <p:cNvSpPr>
              <a:spLocks/>
            </p:cNvSpPr>
            <p:nvPr/>
          </p:nvSpPr>
          <p:spPr bwMode="auto">
            <a:xfrm>
              <a:off x="6056" y="2592"/>
              <a:ext cx="17" cy="174"/>
            </a:xfrm>
            <a:custGeom>
              <a:avLst/>
              <a:gdLst>
                <a:gd name="T0" fmla="*/ 17 w 17"/>
                <a:gd name="T1" fmla="*/ 0 h 174"/>
                <a:gd name="T2" fmla="*/ 0 w 17"/>
                <a:gd name="T3" fmla="*/ 0 h 174"/>
                <a:gd name="T4" fmla="*/ 0 w 17"/>
                <a:gd name="T5" fmla="*/ 174 h 174"/>
                <a:gd name="T6" fmla="*/ 17 w 17"/>
                <a:gd name="T7" fmla="*/ 174 h 174"/>
                <a:gd name="T8" fmla="*/ 17 w 17"/>
                <a:gd name="T9" fmla="*/ 146 h 174"/>
                <a:gd name="T10" fmla="*/ 17 w 17"/>
                <a:gd name="T11" fmla="*/ 1 h 174"/>
                <a:gd name="T12" fmla="*/ 17 w 17"/>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 h="174">
                  <a:moveTo>
                    <a:pt x="17" y="0"/>
                  </a:moveTo>
                  <a:lnTo>
                    <a:pt x="0" y="0"/>
                  </a:lnTo>
                  <a:lnTo>
                    <a:pt x="0" y="174"/>
                  </a:lnTo>
                  <a:lnTo>
                    <a:pt x="17" y="174"/>
                  </a:lnTo>
                  <a:lnTo>
                    <a:pt x="17" y="146"/>
                  </a:lnTo>
                  <a:lnTo>
                    <a:pt x="17" y="1"/>
                  </a:lnTo>
                  <a:lnTo>
                    <a:pt x="17"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143"/>
            <p:cNvSpPr>
              <a:spLocks/>
            </p:cNvSpPr>
            <p:nvPr/>
          </p:nvSpPr>
          <p:spPr bwMode="auto">
            <a:xfrm>
              <a:off x="6056" y="2592"/>
              <a:ext cx="17" cy="174"/>
            </a:xfrm>
            <a:custGeom>
              <a:avLst/>
              <a:gdLst>
                <a:gd name="T0" fmla="*/ 17 w 17"/>
                <a:gd name="T1" fmla="*/ 0 h 174"/>
                <a:gd name="T2" fmla="*/ 0 w 17"/>
                <a:gd name="T3" fmla="*/ 0 h 174"/>
                <a:gd name="T4" fmla="*/ 0 w 17"/>
                <a:gd name="T5" fmla="*/ 174 h 174"/>
                <a:gd name="T6" fmla="*/ 17 w 17"/>
                <a:gd name="T7" fmla="*/ 174 h 174"/>
                <a:gd name="T8" fmla="*/ 17 w 17"/>
                <a:gd name="T9" fmla="*/ 146 h 174"/>
                <a:gd name="T10" fmla="*/ 17 w 17"/>
                <a:gd name="T11" fmla="*/ 1 h 174"/>
                <a:gd name="T12" fmla="*/ 17 w 17"/>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 h="174">
                  <a:moveTo>
                    <a:pt x="17" y="0"/>
                  </a:moveTo>
                  <a:lnTo>
                    <a:pt x="0" y="0"/>
                  </a:lnTo>
                  <a:lnTo>
                    <a:pt x="0" y="174"/>
                  </a:lnTo>
                  <a:lnTo>
                    <a:pt x="17" y="174"/>
                  </a:lnTo>
                  <a:lnTo>
                    <a:pt x="17" y="146"/>
                  </a:lnTo>
                  <a:lnTo>
                    <a:pt x="17" y="1"/>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144"/>
            <p:cNvSpPr>
              <a:spLocks/>
            </p:cNvSpPr>
            <p:nvPr/>
          </p:nvSpPr>
          <p:spPr bwMode="auto">
            <a:xfrm>
              <a:off x="6458" y="2152"/>
              <a:ext cx="348" cy="210"/>
            </a:xfrm>
            <a:custGeom>
              <a:avLst/>
              <a:gdLst>
                <a:gd name="T0" fmla="*/ 667 w 739"/>
                <a:gd name="T1" fmla="*/ 221 h 445"/>
                <a:gd name="T2" fmla="*/ 544 w 739"/>
                <a:gd name="T3" fmla="*/ 126 h 445"/>
                <a:gd name="T4" fmla="*/ 543 w 739"/>
                <a:gd name="T5" fmla="*/ 126 h 445"/>
                <a:gd name="T6" fmla="*/ 543 w 739"/>
                <a:gd name="T7" fmla="*/ 126 h 445"/>
                <a:gd name="T8" fmla="*/ 418 w 739"/>
                <a:gd name="T9" fmla="*/ 0 h 445"/>
                <a:gd name="T10" fmla="*/ 307 w 739"/>
                <a:gd name="T11" fmla="*/ 66 h 445"/>
                <a:gd name="T12" fmla="*/ 267 w 739"/>
                <a:gd name="T13" fmla="*/ 59 h 445"/>
                <a:gd name="T14" fmla="*/ 149 w 739"/>
                <a:gd name="T15" fmla="*/ 177 h 445"/>
                <a:gd name="T16" fmla="*/ 150 w 739"/>
                <a:gd name="T17" fmla="*/ 178 h 445"/>
                <a:gd name="T18" fmla="*/ 134 w 739"/>
                <a:gd name="T19" fmla="*/ 177 h 445"/>
                <a:gd name="T20" fmla="*/ 0 w 739"/>
                <a:gd name="T21" fmla="*/ 311 h 445"/>
                <a:gd name="T22" fmla="*/ 134 w 739"/>
                <a:gd name="T23" fmla="*/ 445 h 445"/>
                <a:gd name="T24" fmla="*/ 624 w 739"/>
                <a:gd name="T25" fmla="*/ 445 h 445"/>
                <a:gd name="T26" fmla="*/ 739 w 739"/>
                <a:gd name="T27" fmla="*/ 329 h 445"/>
                <a:gd name="T28" fmla="*/ 667 w 739"/>
                <a:gd name="T29" fmla="*/ 22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9" h="445">
                  <a:moveTo>
                    <a:pt x="667" y="221"/>
                  </a:moveTo>
                  <a:cubicBezTo>
                    <a:pt x="653" y="166"/>
                    <a:pt x="603" y="126"/>
                    <a:pt x="544" y="126"/>
                  </a:cubicBezTo>
                  <a:cubicBezTo>
                    <a:pt x="543" y="126"/>
                    <a:pt x="543" y="126"/>
                    <a:pt x="543" y="126"/>
                  </a:cubicBezTo>
                  <a:cubicBezTo>
                    <a:pt x="543" y="126"/>
                    <a:pt x="543" y="126"/>
                    <a:pt x="543" y="126"/>
                  </a:cubicBezTo>
                  <a:cubicBezTo>
                    <a:pt x="543" y="56"/>
                    <a:pt x="487" y="0"/>
                    <a:pt x="418" y="0"/>
                  </a:cubicBezTo>
                  <a:cubicBezTo>
                    <a:pt x="370" y="0"/>
                    <a:pt x="328" y="27"/>
                    <a:pt x="307" y="66"/>
                  </a:cubicBezTo>
                  <a:cubicBezTo>
                    <a:pt x="295" y="62"/>
                    <a:pt x="281" y="59"/>
                    <a:pt x="267" y="59"/>
                  </a:cubicBezTo>
                  <a:cubicBezTo>
                    <a:pt x="202" y="59"/>
                    <a:pt x="149" y="112"/>
                    <a:pt x="149" y="177"/>
                  </a:cubicBezTo>
                  <a:cubicBezTo>
                    <a:pt x="149" y="178"/>
                    <a:pt x="150" y="178"/>
                    <a:pt x="150" y="178"/>
                  </a:cubicBezTo>
                  <a:cubicBezTo>
                    <a:pt x="144" y="178"/>
                    <a:pt x="139" y="177"/>
                    <a:pt x="134" y="177"/>
                  </a:cubicBezTo>
                  <a:cubicBezTo>
                    <a:pt x="60" y="177"/>
                    <a:pt x="0" y="237"/>
                    <a:pt x="0" y="311"/>
                  </a:cubicBezTo>
                  <a:cubicBezTo>
                    <a:pt x="0" y="385"/>
                    <a:pt x="60" y="445"/>
                    <a:pt x="134" y="445"/>
                  </a:cubicBezTo>
                  <a:cubicBezTo>
                    <a:pt x="624" y="445"/>
                    <a:pt x="624" y="445"/>
                    <a:pt x="624" y="445"/>
                  </a:cubicBezTo>
                  <a:cubicBezTo>
                    <a:pt x="688" y="445"/>
                    <a:pt x="739" y="393"/>
                    <a:pt x="739" y="329"/>
                  </a:cubicBezTo>
                  <a:cubicBezTo>
                    <a:pt x="739" y="280"/>
                    <a:pt x="709" y="238"/>
                    <a:pt x="667" y="2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145"/>
            <p:cNvSpPr>
              <a:spLocks noEditPoints="1"/>
            </p:cNvSpPr>
            <p:nvPr/>
          </p:nvSpPr>
          <p:spPr bwMode="auto">
            <a:xfrm>
              <a:off x="6655" y="2296"/>
              <a:ext cx="73" cy="49"/>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7 h 49"/>
                <a:gd name="T12" fmla="*/ 71 w 73"/>
                <a:gd name="T13" fmla="*/ 47 h 49"/>
                <a:gd name="T14" fmla="*/ 71 w 73"/>
                <a:gd name="T15" fmla="*/ 2 h 49"/>
                <a:gd name="T16" fmla="*/ 1 w 73"/>
                <a:gd name="T17" fmla="*/ 2 h 49"/>
                <a:gd name="T18" fmla="*/ 1 w 73"/>
                <a:gd name="T19"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1" y="47"/>
                  </a:moveTo>
                  <a:lnTo>
                    <a:pt x="71" y="47"/>
                  </a:lnTo>
                  <a:lnTo>
                    <a:pt x="71" y="2"/>
                  </a:lnTo>
                  <a:lnTo>
                    <a:pt x="1" y="2"/>
                  </a:lnTo>
                  <a:lnTo>
                    <a:pt x="1" y="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146"/>
            <p:cNvSpPr>
              <a:spLocks noEditPoints="1"/>
            </p:cNvSpPr>
            <p:nvPr/>
          </p:nvSpPr>
          <p:spPr bwMode="auto">
            <a:xfrm>
              <a:off x="6655" y="2296"/>
              <a:ext cx="73" cy="49"/>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7 h 49"/>
                <a:gd name="T12" fmla="*/ 71 w 73"/>
                <a:gd name="T13" fmla="*/ 47 h 49"/>
                <a:gd name="T14" fmla="*/ 71 w 73"/>
                <a:gd name="T15" fmla="*/ 2 h 49"/>
                <a:gd name="T16" fmla="*/ 1 w 73"/>
                <a:gd name="T17" fmla="*/ 2 h 49"/>
                <a:gd name="T18" fmla="*/ 1 w 73"/>
                <a:gd name="T19"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moveTo>
                    <a:pt x="1" y="47"/>
                  </a:moveTo>
                  <a:lnTo>
                    <a:pt x="71" y="47"/>
                  </a:lnTo>
                  <a:lnTo>
                    <a:pt x="71" y="2"/>
                  </a:lnTo>
                  <a:lnTo>
                    <a:pt x="1" y="2"/>
                  </a:lnTo>
                  <a:lnTo>
                    <a:pt x="1"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147"/>
            <p:cNvSpPr>
              <a:spLocks noEditPoints="1"/>
            </p:cNvSpPr>
            <p:nvPr/>
          </p:nvSpPr>
          <p:spPr bwMode="auto">
            <a:xfrm>
              <a:off x="6564" y="2212"/>
              <a:ext cx="242" cy="150"/>
            </a:xfrm>
            <a:custGeom>
              <a:avLst/>
              <a:gdLst>
                <a:gd name="T0" fmla="*/ 345 w 514"/>
                <a:gd name="T1" fmla="*/ 183 h 319"/>
                <a:gd name="T2" fmla="*/ 197 w 514"/>
                <a:gd name="T3" fmla="*/ 183 h 319"/>
                <a:gd name="T4" fmla="*/ 197 w 514"/>
                <a:gd name="T5" fmla="*/ 280 h 319"/>
                <a:gd name="T6" fmla="*/ 285 w 514"/>
                <a:gd name="T7" fmla="*/ 280 h 319"/>
                <a:gd name="T8" fmla="*/ 240 w 514"/>
                <a:gd name="T9" fmla="*/ 238 h 319"/>
                <a:gd name="T10" fmla="*/ 238 w 514"/>
                <a:gd name="T11" fmla="*/ 233 h 319"/>
                <a:gd name="T12" fmla="*/ 242 w 514"/>
                <a:gd name="T13" fmla="*/ 231 h 319"/>
                <a:gd name="T14" fmla="*/ 244 w 514"/>
                <a:gd name="T15" fmla="*/ 231 h 319"/>
                <a:gd name="T16" fmla="*/ 294 w 514"/>
                <a:gd name="T17" fmla="*/ 280 h 319"/>
                <a:gd name="T18" fmla="*/ 345 w 514"/>
                <a:gd name="T19" fmla="*/ 280 h 319"/>
                <a:gd name="T20" fmla="*/ 345 w 514"/>
                <a:gd name="T21" fmla="*/ 183 h 319"/>
                <a:gd name="T22" fmla="*/ 319 w 514"/>
                <a:gd name="T23" fmla="*/ 0 h 319"/>
                <a:gd name="T24" fmla="*/ 319 w 514"/>
                <a:gd name="T25" fmla="*/ 0 h 319"/>
                <a:gd name="T26" fmla="*/ 0 w 514"/>
                <a:gd name="T27" fmla="*/ 319 h 319"/>
                <a:gd name="T28" fmla="*/ 302 w 514"/>
                <a:gd name="T29" fmla="*/ 319 h 319"/>
                <a:gd name="T30" fmla="*/ 287 w 514"/>
                <a:gd name="T31" fmla="*/ 284 h 319"/>
                <a:gd name="T32" fmla="*/ 193 w 514"/>
                <a:gd name="T33" fmla="*/ 284 h 319"/>
                <a:gd name="T34" fmla="*/ 193 w 514"/>
                <a:gd name="T35" fmla="*/ 179 h 319"/>
                <a:gd name="T36" fmla="*/ 349 w 514"/>
                <a:gd name="T37" fmla="*/ 179 h 319"/>
                <a:gd name="T38" fmla="*/ 349 w 514"/>
                <a:gd name="T39" fmla="*/ 284 h 319"/>
                <a:gd name="T40" fmla="*/ 297 w 514"/>
                <a:gd name="T41" fmla="*/ 284 h 319"/>
                <a:gd name="T42" fmla="*/ 310 w 514"/>
                <a:gd name="T43" fmla="*/ 319 h 319"/>
                <a:gd name="T44" fmla="*/ 399 w 514"/>
                <a:gd name="T45" fmla="*/ 319 h 319"/>
                <a:gd name="T46" fmla="*/ 514 w 514"/>
                <a:gd name="T47" fmla="*/ 203 h 319"/>
                <a:gd name="T48" fmla="*/ 442 w 514"/>
                <a:gd name="T49" fmla="*/ 95 h 319"/>
                <a:gd name="T50" fmla="*/ 319 w 514"/>
                <a:gd name="T5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4" h="319">
                  <a:moveTo>
                    <a:pt x="345" y="183"/>
                  </a:moveTo>
                  <a:cubicBezTo>
                    <a:pt x="197" y="183"/>
                    <a:pt x="197" y="183"/>
                    <a:pt x="197" y="183"/>
                  </a:cubicBezTo>
                  <a:cubicBezTo>
                    <a:pt x="197" y="280"/>
                    <a:pt x="197" y="280"/>
                    <a:pt x="197" y="280"/>
                  </a:cubicBezTo>
                  <a:cubicBezTo>
                    <a:pt x="285" y="280"/>
                    <a:pt x="285" y="280"/>
                    <a:pt x="285" y="280"/>
                  </a:cubicBezTo>
                  <a:cubicBezTo>
                    <a:pt x="274" y="264"/>
                    <a:pt x="260" y="249"/>
                    <a:pt x="240" y="238"/>
                  </a:cubicBezTo>
                  <a:cubicBezTo>
                    <a:pt x="238" y="237"/>
                    <a:pt x="237" y="235"/>
                    <a:pt x="238" y="233"/>
                  </a:cubicBezTo>
                  <a:cubicBezTo>
                    <a:pt x="239" y="232"/>
                    <a:pt x="240" y="231"/>
                    <a:pt x="242" y="231"/>
                  </a:cubicBezTo>
                  <a:cubicBezTo>
                    <a:pt x="243" y="231"/>
                    <a:pt x="243" y="231"/>
                    <a:pt x="244" y="231"/>
                  </a:cubicBezTo>
                  <a:cubicBezTo>
                    <a:pt x="267" y="244"/>
                    <a:pt x="283" y="261"/>
                    <a:pt x="294" y="280"/>
                  </a:cubicBezTo>
                  <a:cubicBezTo>
                    <a:pt x="345" y="280"/>
                    <a:pt x="345" y="280"/>
                    <a:pt x="345" y="280"/>
                  </a:cubicBezTo>
                  <a:cubicBezTo>
                    <a:pt x="345" y="183"/>
                    <a:pt x="345" y="183"/>
                    <a:pt x="345" y="183"/>
                  </a:cubicBezTo>
                  <a:moveTo>
                    <a:pt x="319" y="0"/>
                  </a:moveTo>
                  <a:cubicBezTo>
                    <a:pt x="319" y="0"/>
                    <a:pt x="319" y="0"/>
                    <a:pt x="319" y="0"/>
                  </a:cubicBezTo>
                  <a:cubicBezTo>
                    <a:pt x="0" y="319"/>
                    <a:pt x="0" y="319"/>
                    <a:pt x="0" y="319"/>
                  </a:cubicBezTo>
                  <a:cubicBezTo>
                    <a:pt x="302" y="319"/>
                    <a:pt x="302" y="319"/>
                    <a:pt x="302" y="319"/>
                  </a:cubicBezTo>
                  <a:cubicBezTo>
                    <a:pt x="299" y="307"/>
                    <a:pt x="294" y="295"/>
                    <a:pt x="287" y="284"/>
                  </a:cubicBezTo>
                  <a:cubicBezTo>
                    <a:pt x="193" y="284"/>
                    <a:pt x="193" y="284"/>
                    <a:pt x="193" y="284"/>
                  </a:cubicBezTo>
                  <a:cubicBezTo>
                    <a:pt x="193" y="179"/>
                    <a:pt x="193" y="179"/>
                    <a:pt x="193" y="179"/>
                  </a:cubicBezTo>
                  <a:cubicBezTo>
                    <a:pt x="349" y="179"/>
                    <a:pt x="349" y="179"/>
                    <a:pt x="349" y="179"/>
                  </a:cubicBezTo>
                  <a:cubicBezTo>
                    <a:pt x="349" y="284"/>
                    <a:pt x="349" y="284"/>
                    <a:pt x="349" y="284"/>
                  </a:cubicBezTo>
                  <a:cubicBezTo>
                    <a:pt x="297" y="284"/>
                    <a:pt x="297" y="284"/>
                    <a:pt x="297" y="284"/>
                  </a:cubicBezTo>
                  <a:cubicBezTo>
                    <a:pt x="303" y="295"/>
                    <a:pt x="307" y="307"/>
                    <a:pt x="310" y="319"/>
                  </a:cubicBezTo>
                  <a:cubicBezTo>
                    <a:pt x="399" y="319"/>
                    <a:pt x="399" y="319"/>
                    <a:pt x="399" y="319"/>
                  </a:cubicBezTo>
                  <a:cubicBezTo>
                    <a:pt x="463" y="319"/>
                    <a:pt x="514" y="267"/>
                    <a:pt x="514" y="203"/>
                  </a:cubicBezTo>
                  <a:cubicBezTo>
                    <a:pt x="514" y="154"/>
                    <a:pt x="484" y="112"/>
                    <a:pt x="442" y="95"/>
                  </a:cubicBezTo>
                  <a:cubicBezTo>
                    <a:pt x="428" y="40"/>
                    <a:pt x="378" y="0"/>
                    <a:pt x="319"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148"/>
            <p:cNvSpPr>
              <a:spLocks/>
            </p:cNvSpPr>
            <p:nvPr/>
          </p:nvSpPr>
          <p:spPr bwMode="auto">
            <a:xfrm>
              <a:off x="6655" y="2296"/>
              <a:ext cx="73" cy="49"/>
            </a:xfrm>
            <a:custGeom>
              <a:avLst/>
              <a:gdLst>
                <a:gd name="T0" fmla="*/ 156 w 156"/>
                <a:gd name="T1" fmla="*/ 0 h 105"/>
                <a:gd name="T2" fmla="*/ 0 w 156"/>
                <a:gd name="T3" fmla="*/ 0 h 105"/>
                <a:gd name="T4" fmla="*/ 0 w 156"/>
                <a:gd name="T5" fmla="*/ 105 h 105"/>
                <a:gd name="T6" fmla="*/ 94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1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4" y="105"/>
                    <a:pt x="94" y="105"/>
                    <a:pt x="94"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1" y="101"/>
                    <a:pt x="101" y="101"/>
                    <a:pt x="101" y="101"/>
                  </a:cubicBezTo>
                  <a:cubicBezTo>
                    <a:pt x="102"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149"/>
            <p:cNvSpPr>
              <a:spLocks/>
            </p:cNvSpPr>
            <p:nvPr/>
          </p:nvSpPr>
          <p:spPr bwMode="auto">
            <a:xfrm>
              <a:off x="6542" y="2699"/>
              <a:ext cx="25" cy="29"/>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150"/>
            <p:cNvSpPr>
              <a:spLocks/>
            </p:cNvSpPr>
            <p:nvPr/>
          </p:nvSpPr>
          <p:spPr bwMode="auto">
            <a:xfrm>
              <a:off x="6573" y="2699"/>
              <a:ext cx="25" cy="29"/>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1"/>
            <p:cNvSpPr>
              <a:spLocks/>
            </p:cNvSpPr>
            <p:nvPr/>
          </p:nvSpPr>
          <p:spPr bwMode="auto">
            <a:xfrm>
              <a:off x="6582" y="2320"/>
              <a:ext cx="140" cy="388"/>
            </a:xfrm>
            <a:custGeom>
              <a:avLst/>
              <a:gdLst>
                <a:gd name="T0" fmla="*/ 34 w 297"/>
                <a:gd name="T1" fmla="*/ 825 h 825"/>
                <a:gd name="T2" fmla="*/ 30 w 297"/>
                <a:gd name="T3" fmla="*/ 822 h 825"/>
                <a:gd name="T4" fmla="*/ 145 w 297"/>
                <a:gd name="T5" fmla="*/ 450 h 825"/>
                <a:gd name="T6" fmla="*/ 261 w 297"/>
                <a:gd name="T7" fmla="*/ 217 h 825"/>
                <a:gd name="T8" fmla="*/ 201 w 297"/>
                <a:gd name="T9" fmla="*/ 8 h 825"/>
                <a:gd name="T10" fmla="*/ 199 w 297"/>
                <a:gd name="T11" fmla="*/ 3 h 825"/>
                <a:gd name="T12" fmla="*/ 205 w 297"/>
                <a:gd name="T13" fmla="*/ 1 h 825"/>
                <a:gd name="T14" fmla="*/ 269 w 297"/>
                <a:gd name="T15" fmla="*/ 219 h 825"/>
                <a:gd name="T16" fmla="*/ 151 w 297"/>
                <a:gd name="T17" fmla="*/ 455 h 825"/>
                <a:gd name="T18" fmla="*/ 38 w 297"/>
                <a:gd name="T19" fmla="*/ 820 h 825"/>
                <a:gd name="T20" fmla="*/ 35 w 297"/>
                <a:gd name="T21" fmla="*/ 825 h 825"/>
                <a:gd name="T22" fmla="*/ 34 w 297"/>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7" h="825">
                  <a:moveTo>
                    <a:pt x="34" y="825"/>
                  </a:moveTo>
                  <a:cubicBezTo>
                    <a:pt x="32" y="825"/>
                    <a:pt x="30" y="823"/>
                    <a:pt x="30" y="822"/>
                  </a:cubicBezTo>
                  <a:cubicBezTo>
                    <a:pt x="0" y="676"/>
                    <a:pt x="73" y="561"/>
                    <a:pt x="145" y="450"/>
                  </a:cubicBezTo>
                  <a:cubicBezTo>
                    <a:pt x="192" y="377"/>
                    <a:pt x="240" y="302"/>
                    <a:pt x="261" y="217"/>
                  </a:cubicBezTo>
                  <a:cubicBezTo>
                    <a:pt x="272" y="170"/>
                    <a:pt x="289" y="57"/>
                    <a:pt x="201" y="8"/>
                  </a:cubicBezTo>
                  <a:cubicBezTo>
                    <a:pt x="199" y="7"/>
                    <a:pt x="198" y="5"/>
                    <a:pt x="199" y="3"/>
                  </a:cubicBezTo>
                  <a:cubicBezTo>
                    <a:pt x="200" y="1"/>
                    <a:pt x="203" y="0"/>
                    <a:pt x="205" y="1"/>
                  </a:cubicBezTo>
                  <a:cubicBezTo>
                    <a:pt x="297" y="53"/>
                    <a:pt x="280" y="170"/>
                    <a:pt x="269" y="219"/>
                  </a:cubicBezTo>
                  <a:cubicBezTo>
                    <a:pt x="248" y="305"/>
                    <a:pt x="199" y="381"/>
                    <a:pt x="151" y="455"/>
                  </a:cubicBezTo>
                  <a:cubicBezTo>
                    <a:pt x="78" y="569"/>
                    <a:pt x="8" y="678"/>
                    <a:pt x="38" y="820"/>
                  </a:cubicBezTo>
                  <a:cubicBezTo>
                    <a:pt x="38"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2"/>
            <p:cNvSpPr>
              <a:spLocks/>
            </p:cNvSpPr>
            <p:nvPr/>
          </p:nvSpPr>
          <p:spPr bwMode="auto">
            <a:xfrm>
              <a:off x="6201" y="2228"/>
              <a:ext cx="160" cy="159"/>
            </a:xfrm>
            <a:custGeom>
              <a:avLst/>
              <a:gdLst>
                <a:gd name="T0" fmla="*/ 51 w 340"/>
                <a:gd name="T1" fmla="*/ 167 h 338"/>
                <a:gd name="T2" fmla="*/ 0 w 340"/>
                <a:gd name="T3" fmla="*/ 0 h 338"/>
                <a:gd name="T4" fmla="*/ 2 w 340"/>
                <a:gd name="T5" fmla="*/ 2 h 338"/>
                <a:gd name="T6" fmla="*/ 81 w 340"/>
                <a:gd name="T7" fmla="*/ 0 h 338"/>
                <a:gd name="T8" fmla="*/ 82 w 340"/>
                <a:gd name="T9" fmla="*/ 7 h 338"/>
                <a:gd name="T10" fmla="*/ 88 w 340"/>
                <a:gd name="T11" fmla="*/ 38 h 338"/>
                <a:gd name="T12" fmla="*/ 121 w 340"/>
                <a:gd name="T13" fmla="*/ 130 h 338"/>
                <a:gd name="T14" fmla="*/ 340 w 340"/>
                <a:gd name="T15" fmla="*/ 259 h 338"/>
                <a:gd name="T16" fmla="*/ 340 w 340"/>
                <a:gd name="T17" fmla="*/ 338 h 338"/>
                <a:gd name="T18" fmla="*/ 337 w 340"/>
                <a:gd name="T19" fmla="*/ 338 h 338"/>
                <a:gd name="T20" fmla="*/ 51 w 340"/>
                <a:gd name="T21" fmla="*/ 1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338">
                  <a:moveTo>
                    <a:pt x="51" y="167"/>
                  </a:moveTo>
                  <a:cubicBezTo>
                    <a:pt x="7" y="84"/>
                    <a:pt x="0" y="3"/>
                    <a:pt x="0" y="0"/>
                  </a:cubicBezTo>
                  <a:cubicBezTo>
                    <a:pt x="2" y="2"/>
                    <a:pt x="2" y="2"/>
                    <a:pt x="2" y="2"/>
                  </a:cubicBezTo>
                  <a:cubicBezTo>
                    <a:pt x="81" y="0"/>
                    <a:pt x="81" y="0"/>
                    <a:pt x="81" y="0"/>
                  </a:cubicBezTo>
                  <a:cubicBezTo>
                    <a:pt x="81" y="0"/>
                    <a:pt x="81" y="0"/>
                    <a:pt x="82" y="7"/>
                  </a:cubicBezTo>
                  <a:cubicBezTo>
                    <a:pt x="83" y="14"/>
                    <a:pt x="85" y="25"/>
                    <a:pt x="88" y="38"/>
                  </a:cubicBezTo>
                  <a:cubicBezTo>
                    <a:pt x="93" y="63"/>
                    <a:pt x="103" y="97"/>
                    <a:pt x="121" y="130"/>
                  </a:cubicBezTo>
                  <a:cubicBezTo>
                    <a:pt x="158" y="197"/>
                    <a:pt x="216" y="258"/>
                    <a:pt x="340" y="259"/>
                  </a:cubicBezTo>
                  <a:cubicBezTo>
                    <a:pt x="340" y="338"/>
                    <a:pt x="340" y="338"/>
                    <a:pt x="340" y="338"/>
                  </a:cubicBezTo>
                  <a:cubicBezTo>
                    <a:pt x="339" y="338"/>
                    <a:pt x="338" y="338"/>
                    <a:pt x="337" y="338"/>
                  </a:cubicBezTo>
                  <a:cubicBezTo>
                    <a:pt x="184" y="338"/>
                    <a:pt x="94" y="250"/>
                    <a:pt x="51" y="167"/>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p:cNvSpPr>
              <a:spLocks noChangeArrowheads="1"/>
            </p:cNvSpPr>
            <p:nvPr/>
          </p:nvSpPr>
          <p:spPr bwMode="auto">
            <a:xfrm>
              <a:off x="6509" y="2727"/>
              <a:ext cx="151"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p:cNvSpPr>
              <a:spLocks noChangeArrowheads="1"/>
            </p:cNvSpPr>
            <p:nvPr/>
          </p:nvSpPr>
          <p:spPr bwMode="auto">
            <a:xfrm>
              <a:off x="6509" y="2727"/>
              <a:ext cx="151"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5"/>
            <p:cNvSpPr>
              <a:spLocks/>
            </p:cNvSpPr>
            <p:nvPr/>
          </p:nvSpPr>
          <p:spPr bwMode="auto">
            <a:xfrm>
              <a:off x="6201" y="2229"/>
              <a:ext cx="158" cy="158"/>
            </a:xfrm>
            <a:custGeom>
              <a:avLst/>
              <a:gdLst>
                <a:gd name="T0" fmla="*/ 51 w 336"/>
                <a:gd name="T1" fmla="*/ 166 h 334"/>
                <a:gd name="T2" fmla="*/ 0 w 336"/>
                <a:gd name="T3" fmla="*/ 0 h 334"/>
                <a:gd name="T4" fmla="*/ 2 w 336"/>
                <a:gd name="T5" fmla="*/ 3 h 334"/>
                <a:gd name="T6" fmla="*/ 80 w 336"/>
                <a:gd name="T7" fmla="*/ 1 h 334"/>
                <a:gd name="T8" fmla="*/ 81 w 336"/>
                <a:gd name="T9" fmla="*/ 8 h 334"/>
                <a:gd name="T10" fmla="*/ 86 w 336"/>
                <a:gd name="T11" fmla="*/ 38 h 334"/>
                <a:gd name="T12" fmla="*/ 119 w 336"/>
                <a:gd name="T13" fmla="*/ 129 h 334"/>
                <a:gd name="T14" fmla="*/ 336 w 336"/>
                <a:gd name="T15" fmla="*/ 256 h 334"/>
                <a:gd name="T16" fmla="*/ 336 w 336"/>
                <a:gd name="T17" fmla="*/ 334 h 334"/>
                <a:gd name="T18" fmla="*/ 333 w 336"/>
                <a:gd name="T19" fmla="*/ 334 h 334"/>
                <a:gd name="T20" fmla="*/ 51 w 336"/>
                <a:gd name="T21" fmla="*/ 16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4">
                  <a:moveTo>
                    <a:pt x="51" y="166"/>
                  </a:moveTo>
                  <a:cubicBezTo>
                    <a:pt x="7" y="84"/>
                    <a:pt x="0" y="3"/>
                    <a:pt x="0" y="0"/>
                  </a:cubicBezTo>
                  <a:cubicBezTo>
                    <a:pt x="2" y="3"/>
                    <a:pt x="2" y="3"/>
                    <a:pt x="2" y="3"/>
                  </a:cubicBezTo>
                  <a:cubicBezTo>
                    <a:pt x="80" y="1"/>
                    <a:pt x="80" y="1"/>
                    <a:pt x="80" y="1"/>
                  </a:cubicBezTo>
                  <a:cubicBezTo>
                    <a:pt x="80" y="1"/>
                    <a:pt x="80" y="1"/>
                    <a:pt x="81" y="8"/>
                  </a:cubicBezTo>
                  <a:cubicBezTo>
                    <a:pt x="82" y="15"/>
                    <a:pt x="84" y="25"/>
                    <a:pt x="86" y="38"/>
                  </a:cubicBezTo>
                  <a:cubicBezTo>
                    <a:pt x="92" y="63"/>
                    <a:pt x="102" y="97"/>
                    <a:pt x="119" y="129"/>
                  </a:cubicBezTo>
                  <a:cubicBezTo>
                    <a:pt x="156" y="195"/>
                    <a:pt x="213" y="255"/>
                    <a:pt x="336" y="256"/>
                  </a:cubicBezTo>
                  <a:cubicBezTo>
                    <a:pt x="336" y="334"/>
                    <a:pt x="336" y="334"/>
                    <a:pt x="336" y="334"/>
                  </a:cubicBezTo>
                  <a:cubicBezTo>
                    <a:pt x="335" y="334"/>
                    <a:pt x="334" y="334"/>
                    <a:pt x="333" y="334"/>
                  </a:cubicBezTo>
                  <a:cubicBezTo>
                    <a:pt x="182" y="334"/>
                    <a:pt x="93" y="247"/>
                    <a:pt x="51" y="16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6"/>
            <p:cNvSpPr>
              <a:spLocks/>
            </p:cNvSpPr>
            <p:nvPr/>
          </p:nvSpPr>
          <p:spPr bwMode="auto">
            <a:xfrm>
              <a:off x="6312" y="2721"/>
              <a:ext cx="81" cy="45"/>
            </a:xfrm>
            <a:custGeom>
              <a:avLst/>
              <a:gdLst>
                <a:gd name="T0" fmla="*/ 81 w 81"/>
                <a:gd name="T1" fmla="*/ 34 h 45"/>
                <a:gd name="T2" fmla="*/ 47 w 81"/>
                <a:gd name="T3" fmla="*/ 0 h 45"/>
                <a:gd name="T4" fmla="*/ 0 w 81"/>
                <a:gd name="T5" fmla="*/ 0 h 45"/>
                <a:gd name="T6" fmla="*/ 0 w 81"/>
                <a:gd name="T7" fmla="*/ 45 h 45"/>
                <a:gd name="T8" fmla="*/ 81 w 81"/>
                <a:gd name="T9" fmla="*/ 45 h 45"/>
                <a:gd name="T10" fmla="*/ 81 w 81"/>
                <a:gd name="T11" fmla="*/ 34 h 45"/>
              </a:gdLst>
              <a:ahLst/>
              <a:cxnLst>
                <a:cxn ang="0">
                  <a:pos x="T0" y="T1"/>
                </a:cxn>
                <a:cxn ang="0">
                  <a:pos x="T2" y="T3"/>
                </a:cxn>
                <a:cxn ang="0">
                  <a:pos x="T4" y="T5"/>
                </a:cxn>
                <a:cxn ang="0">
                  <a:pos x="T6" y="T7"/>
                </a:cxn>
                <a:cxn ang="0">
                  <a:pos x="T8" y="T9"/>
                </a:cxn>
                <a:cxn ang="0">
                  <a:pos x="T10" y="T11"/>
                </a:cxn>
              </a:cxnLst>
              <a:rect l="0" t="0" r="r" b="b"/>
              <a:pathLst>
                <a:path w="81" h="45">
                  <a:moveTo>
                    <a:pt x="81" y="34"/>
                  </a:moveTo>
                  <a:lnTo>
                    <a:pt x="47" y="0"/>
                  </a:lnTo>
                  <a:lnTo>
                    <a:pt x="0" y="0"/>
                  </a:lnTo>
                  <a:lnTo>
                    <a:pt x="0" y="45"/>
                  </a:lnTo>
                  <a:lnTo>
                    <a:pt x="81" y="45"/>
                  </a:lnTo>
                  <a:lnTo>
                    <a:pt x="81" y="3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57"/>
            <p:cNvSpPr>
              <a:spLocks/>
            </p:cNvSpPr>
            <p:nvPr/>
          </p:nvSpPr>
          <p:spPr bwMode="auto">
            <a:xfrm>
              <a:off x="6312" y="2721"/>
              <a:ext cx="81" cy="45"/>
            </a:xfrm>
            <a:custGeom>
              <a:avLst/>
              <a:gdLst>
                <a:gd name="T0" fmla="*/ 81 w 81"/>
                <a:gd name="T1" fmla="*/ 34 h 45"/>
                <a:gd name="T2" fmla="*/ 47 w 81"/>
                <a:gd name="T3" fmla="*/ 0 h 45"/>
                <a:gd name="T4" fmla="*/ 0 w 81"/>
                <a:gd name="T5" fmla="*/ 0 h 45"/>
                <a:gd name="T6" fmla="*/ 0 w 81"/>
                <a:gd name="T7" fmla="*/ 45 h 45"/>
                <a:gd name="T8" fmla="*/ 81 w 81"/>
                <a:gd name="T9" fmla="*/ 45 h 45"/>
                <a:gd name="T10" fmla="*/ 81 w 81"/>
                <a:gd name="T11" fmla="*/ 34 h 45"/>
              </a:gdLst>
              <a:ahLst/>
              <a:cxnLst>
                <a:cxn ang="0">
                  <a:pos x="T0" y="T1"/>
                </a:cxn>
                <a:cxn ang="0">
                  <a:pos x="T2" y="T3"/>
                </a:cxn>
                <a:cxn ang="0">
                  <a:pos x="T4" y="T5"/>
                </a:cxn>
                <a:cxn ang="0">
                  <a:pos x="T6" y="T7"/>
                </a:cxn>
                <a:cxn ang="0">
                  <a:pos x="T8" y="T9"/>
                </a:cxn>
                <a:cxn ang="0">
                  <a:pos x="T10" y="T11"/>
                </a:cxn>
              </a:cxnLst>
              <a:rect l="0" t="0" r="r" b="b"/>
              <a:pathLst>
                <a:path w="81" h="45">
                  <a:moveTo>
                    <a:pt x="81" y="34"/>
                  </a:moveTo>
                  <a:lnTo>
                    <a:pt x="47" y="0"/>
                  </a:lnTo>
                  <a:lnTo>
                    <a:pt x="0" y="0"/>
                  </a:lnTo>
                  <a:lnTo>
                    <a:pt x="0" y="45"/>
                  </a:lnTo>
                  <a:lnTo>
                    <a:pt x="81" y="45"/>
                  </a:lnTo>
                  <a:lnTo>
                    <a:pt x="81"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58"/>
            <p:cNvSpPr>
              <a:spLocks/>
            </p:cNvSpPr>
            <p:nvPr/>
          </p:nvSpPr>
          <p:spPr bwMode="auto">
            <a:xfrm>
              <a:off x="6088" y="2522"/>
              <a:ext cx="271" cy="199"/>
            </a:xfrm>
            <a:custGeom>
              <a:avLst/>
              <a:gdLst>
                <a:gd name="T0" fmla="*/ 0 w 271"/>
                <a:gd name="T1" fmla="*/ 0 h 199"/>
                <a:gd name="T2" fmla="*/ 0 w 271"/>
                <a:gd name="T3" fmla="*/ 46 h 199"/>
                <a:gd name="T4" fmla="*/ 225 w 271"/>
                <a:gd name="T5" fmla="*/ 46 h 199"/>
                <a:gd name="T6" fmla="*/ 225 w 271"/>
                <a:gd name="T7" fmla="*/ 199 h 199"/>
                <a:gd name="T8" fmla="*/ 271 w 271"/>
                <a:gd name="T9" fmla="*/ 199 h 199"/>
                <a:gd name="T10" fmla="*/ 271 w 271"/>
                <a:gd name="T11" fmla="*/ 0 h 199"/>
                <a:gd name="T12" fmla="*/ 0 w 271"/>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1" h="199">
                  <a:moveTo>
                    <a:pt x="0" y="0"/>
                  </a:moveTo>
                  <a:lnTo>
                    <a:pt x="0" y="46"/>
                  </a:lnTo>
                  <a:lnTo>
                    <a:pt x="225" y="46"/>
                  </a:lnTo>
                  <a:lnTo>
                    <a:pt x="225" y="199"/>
                  </a:lnTo>
                  <a:lnTo>
                    <a:pt x="271" y="199"/>
                  </a:lnTo>
                  <a:lnTo>
                    <a:pt x="271"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59"/>
            <p:cNvSpPr>
              <a:spLocks/>
            </p:cNvSpPr>
            <p:nvPr/>
          </p:nvSpPr>
          <p:spPr bwMode="auto">
            <a:xfrm>
              <a:off x="6088" y="2522"/>
              <a:ext cx="271" cy="199"/>
            </a:xfrm>
            <a:custGeom>
              <a:avLst/>
              <a:gdLst>
                <a:gd name="T0" fmla="*/ 0 w 271"/>
                <a:gd name="T1" fmla="*/ 0 h 199"/>
                <a:gd name="T2" fmla="*/ 0 w 271"/>
                <a:gd name="T3" fmla="*/ 46 h 199"/>
                <a:gd name="T4" fmla="*/ 225 w 271"/>
                <a:gd name="T5" fmla="*/ 46 h 199"/>
                <a:gd name="T6" fmla="*/ 225 w 271"/>
                <a:gd name="T7" fmla="*/ 199 h 199"/>
                <a:gd name="T8" fmla="*/ 271 w 271"/>
                <a:gd name="T9" fmla="*/ 199 h 199"/>
                <a:gd name="T10" fmla="*/ 271 w 271"/>
                <a:gd name="T11" fmla="*/ 0 h 199"/>
                <a:gd name="T12" fmla="*/ 0 w 271"/>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1" h="199">
                  <a:moveTo>
                    <a:pt x="0" y="0"/>
                  </a:moveTo>
                  <a:lnTo>
                    <a:pt x="0" y="46"/>
                  </a:lnTo>
                  <a:lnTo>
                    <a:pt x="225" y="46"/>
                  </a:lnTo>
                  <a:lnTo>
                    <a:pt x="225" y="199"/>
                  </a:lnTo>
                  <a:lnTo>
                    <a:pt x="271" y="199"/>
                  </a:lnTo>
                  <a:lnTo>
                    <a:pt x="27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160"/>
            <p:cNvSpPr>
              <a:spLocks noChangeArrowheads="1"/>
            </p:cNvSpPr>
            <p:nvPr/>
          </p:nvSpPr>
          <p:spPr bwMode="auto">
            <a:xfrm>
              <a:off x="6252" y="2531"/>
              <a:ext cx="45" cy="19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161"/>
            <p:cNvSpPr>
              <a:spLocks noChangeArrowheads="1"/>
            </p:cNvSpPr>
            <p:nvPr/>
          </p:nvSpPr>
          <p:spPr bwMode="auto">
            <a:xfrm>
              <a:off x="6252" y="2531"/>
              <a:ext cx="4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162"/>
            <p:cNvSpPr>
              <a:spLocks/>
            </p:cNvSpPr>
            <p:nvPr/>
          </p:nvSpPr>
          <p:spPr bwMode="auto">
            <a:xfrm>
              <a:off x="6088" y="2219"/>
              <a:ext cx="188" cy="304"/>
            </a:xfrm>
            <a:custGeom>
              <a:avLst/>
              <a:gdLst>
                <a:gd name="T0" fmla="*/ 321 w 399"/>
                <a:gd name="T1" fmla="*/ 18 h 645"/>
                <a:gd name="T2" fmla="*/ 102 w 399"/>
                <a:gd name="T3" fmla="*/ 18 h 645"/>
                <a:gd name="T4" fmla="*/ 103 w 399"/>
                <a:gd name="T5" fmla="*/ 19 h 645"/>
                <a:gd name="T6" fmla="*/ 0 w 399"/>
                <a:gd name="T7" fmla="*/ 147 h 645"/>
                <a:gd name="T8" fmla="*/ 0 w 399"/>
                <a:gd name="T9" fmla="*/ 645 h 645"/>
                <a:gd name="T10" fmla="*/ 399 w 399"/>
                <a:gd name="T11" fmla="*/ 645 h 645"/>
                <a:gd name="T12" fmla="*/ 399 w 399"/>
                <a:gd name="T13" fmla="*/ 153 h 645"/>
                <a:gd name="T14" fmla="*/ 321 w 399"/>
                <a:gd name="T15" fmla="*/ 18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645">
                  <a:moveTo>
                    <a:pt x="321" y="18"/>
                  </a:moveTo>
                  <a:cubicBezTo>
                    <a:pt x="102" y="18"/>
                    <a:pt x="102" y="18"/>
                    <a:pt x="102" y="18"/>
                  </a:cubicBezTo>
                  <a:cubicBezTo>
                    <a:pt x="103" y="19"/>
                    <a:pt x="103" y="19"/>
                    <a:pt x="103" y="19"/>
                  </a:cubicBezTo>
                  <a:cubicBezTo>
                    <a:pt x="103" y="19"/>
                    <a:pt x="0" y="0"/>
                    <a:pt x="0" y="147"/>
                  </a:cubicBezTo>
                  <a:cubicBezTo>
                    <a:pt x="0" y="645"/>
                    <a:pt x="0" y="645"/>
                    <a:pt x="0" y="645"/>
                  </a:cubicBezTo>
                  <a:cubicBezTo>
                    <a:pt x="399" y="645"/>
                    <a:pt x="399" y="645"/>
                    <a:pt x="399" y="645"/>
                  </a:cubicBezTo>
                  <a:cubicBezTo>
                    <a:pt x="399" y="153"/>
                    <a:pt x="399" y="153"/>
                    <a:pt x="399" y="153"/>
                  </a:cubicBezTo>
                  <a:cubicBezTo>
                    <a:pt x="399" y="39"/>
                    <a:pt x="342" y="21"/>
                    <a:pt x="321" y="18"/>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63"/>
            <p:cNvSpPr>
              <a:spLocks noChangeArrowheads="1"/>
            </p:cNvSpPr>
            <p:nvPr/>
          </p:nvSpPr>
          <p:spPr bwMode="auto">
            <a:xfrm>
              <a:off x="6327" y="2721"/>
              <a:ext cx="10" cy="45"/>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p:cNvSpPr>
              <a:spLocks noChangeArrowheads="1"/>
            </p:cNvSpPr>
            <p:nvPr/>
          </p:nvSpPr>
          <p:spPr bwMode="auto">
            <a:xfrm>
              <a:off x="6327" y="2721"/>
              <a:ext cx="1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p:cNvSpPr>
              <a:spLocks noChangeArrowheads="1"/>
            </p:cNvSpPr>
            <p:nvPr/>
          </p:nvSpPr>
          <p:spPr bwMode="auto">
            <a:xfrm>
              <a:off x="6327" y="2546"/>
              <a:ext cx="10" cy="175"/>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p:cNvSpPr>
              <a:spLocks noChangeArrowheads="1"/>
            </p:cNvSpPr>
            <p:nvPr/>
          </p:nvSpPr>
          <p:spPr bwMode="auto">
            <a:xfrm>
              <a:off x="6327" y="2546"/>
              <a:ext cx="1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167"/>
            <p:cNvSpPr>
              <a:spLocks/>
            </p:cNvSpPr>
            <p:nvPr/>
          </p:nvSpPr>
          <p:spPr bwMode="auto">
            <a:xfrm>
              <a:off x="6252" y="2721"/>
              <a:ext cx="72" cy="45"/>
            </a:xfrm>
            <a:custGeom>
              <a:avLst/>
              <a:gdLst>
                <a:gd name="T0" fmla="*/ 72 w 72"/>
                <a:gd name="T1" fmla="*/ 34 h 45"/>
                <a:gd name="T2" fmla="*/ 46 w 72"/>
                <a:gd name="T3" fmla="*/ 0 h 45"/>
                <a:gd name="T4" fmla="*/ 0 w 72"/>
                <a:gd name="T5" fmla="*/ 0 h 45"/>
                <a:gd name="T6" fmla="*/ 0 w 72"/>
                <a:gd name="T7" fmla="*/ 45 h 45"/>
                <a:gd name="T8" fmla="*/ 72 w 72"/>
                <a:gd name="T9" fmla="*/ 45 h 45"/>
                <a:gd name="T10" fmla="*/ 72 w 72"/>
                <a:gd name="T11" fmla="*/ 34 h 45"/>
              </a:gdLst>
              <a:ahLst/>
              <a:cxnLst>
                <a:cxn ang="0">
                  <a:pos x="T0" y="T1"/>
                </a:cxn>
                <a:cxn ang="0">
                  <a:pos x="T2" y="T3"/>
                </a:cxn>
                <a:cxn ang="0">
                  <a:pos x="T4" y="T5"/>
                </a:cxn>
                <a:cxn ang="0">
                  <a:pos x="T6" y="T7"/>
                </a:cxn>
                <a:cxn ang="0">
                  <a:pos x="T8" y="T9"/>
                </a:cxn>
                <a:cxn ang="0">
                  <a:pos x="T10" y="T11"/>
                </a:cxn>
              </a:cxnLst>
              <a:rect l="0" t="0" r="r" b="b"/>
              <a:pathLst>
                <a:path w="72" h="45">
                  <a:moveTo>
                    <a:pt x="72" y="34"/>
                  </a:moveTo>
                  <a:lnTo>
                    <a:pt x="46" y="0"/>
                  </a:lnTo>
                  <a:lnTo>
                    <a:pt x="0" y="0"/>
                  </a:lnTo>
                  <a:lnTo>
                    <a:pt x="0" y="45"/>
                  </a:lnTo>
                  <a:lnTo>
                    <a:pt x="72" y="45"/>
                  </a:lnTo>
                  <a:lnTo>
                    <a:pt x="72" y="3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168"/>
            <p:cNvSpPr>
              <a:spLocks/>
            </p:cNvSpPr>
            <p:nvPr/>
          </p:nvSpPr>
          <p:spPr bwMode="auto">
            <a:xfrm>
              <a:off x="6252" y="2721"/>
              <a:ext cx="72" cy="45"/>
            </a:xfrm>
            <a:custGeom>
              <a:avLst/>
              <a:gdLst>
                <a:gd name="T0" fmla="*/ 72 w 72"/>
                <a:gd name="T1" fmla="*/ 34 h 45"/>
                <a:gd name="T2" fmla="*/ 46 w 72"/>
                <a:gd name="T3" fmla="*/ 0 h 45"/>
                <a:gd name="T4" fmla="*/ 0 w 72"/>
                <a:gd name="T5" fmla="*/ 0 h 45"/>
                <a:gd name="T6" fmla="*/ 0 w 72"/>
                <a:gd name="T7" fmla="*/ 45 h 45"/>
                <a:gd name="T8" fmla="*/ 72 w 72"/>
                <a:gd name="T9" fmla="*/ 45 h 45"/>
                <a:gd name="T10" fmla="*/ 72 w 72"/>
                <a:gd name="T11" fmla="*/ 34 h 45"/>
              </a:gdLst>
              <a:ahLst/>
              <a:cxnLst>
                <a:cxn ang="0">
                  <a:pos x="T0" y="T1"/>
                </a:cxn>
                <a:cxn ang="0">
                  <a:pos x="T2" y="T3"/>
                </a:cxn>
                <a:cxn ang="0">
                  <a:pos x="T4" y="T5"/>
                </a:cxn>
                <a:cxn ang="0">
                  <a:pos x="T6" y="T7"/>
                </a:cxn>
                <a:cxn ang="0">
                  <a:pos x="T8" y="T9"/>
                </a:cxn>
                <a:cxn ang="0">
                  <a:pos x="T10" y="T11"/>
                </a:cxn>
              </a:cxnLst>
              <a:rect l="0" t="0" r="r" b="b"/>
              <a:pathLst>
                <a:path w="72" h="45">
                  <a:moveTo>
                    <a:pt x="72" y="34"/>
                  </a:moveTo>
                  <a:lnTo>
                    <a:pt x="46" y="0"/>
                  </a:lnTo>
                  <a:lnTo>
                    <a:pt x="0" y="0"/>
                  </a:lnTo>
                  <a:lnTo>
                    <a:pt x="0" y="45"/>
                  </a:lnTo>
                  <a:lnTo>
                    <a:pt x="72" y="45"/>
                  </a:lnTo>
                  <a:lnTo>
                    <a:pt x="72"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169"/>
            <p:cNvSpPr>
              <a:spLocks noChangeArrowheads="1"/>
            </p:cNvSpPr>
            <p:nvPr/>
          </p:nvSpPr>
          <p:spPr bwMode="auto">
            <a:xfrm>
              <a:off x="6238" y="2568"/>
              <a:ext cx="14" cy="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170"/>
            <p:cNvSpPr>
              <a:spLocks noChangeArrowheads="1"/>
            </p:cNvSpPr>
            <p:nvPr/>
          </p:nvSpPr>
          <p:spPr bwMode="auto">
            <a:xfrm>
              <a:off x="6238" y="2568"/>
              <a:ext cx="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171"/>
            <p:cNvSpPr>
              <a:spLocks noChangeArrowheads="1"/>
            </p:cNvSpPr>
            <p:nvPr/>
          </p:nvSpPr>
          <p:spPr bwMode="auto">
            <a:xfrm>
              <a:off x="6163" y="2568"/>
              <a:ext cx="75"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172"/>
            <p:cNvSpPr>
              <a:spLocks noChangeArrowheads="1"/>
            </p:cNvSpPr>
            <p:nvPr/>
          </p:nvSpPr>
          <p:spPr bwMode="auto">
            <a:xfrm>
              <a:off x="6163" y="2568"/>
              <a:ext cx="7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173"/>
            <p:cNvSpPr>
              <a:spLocks/>
            </p:cNvSpPr>
            <p:nvPr/>
          </p:nvSpPr>
          <p:spPr bwMode="auto">
            <a:xfrm>
              <a:off x="6163" y="2546"/>
              <a:ext cx="89" cy="22"/>
            </a:xfrm>
            <a:custGeom>
              <a:avLst/>
              <a:gdLst>
                <a:gd name="T0" fmla="*/ 89 w 89"/>
                <a:gd name="T1" fmla="*/ 0 h 22"/>
                <a:gd name="T2" fmla="*/ 0 w 89"/>
                <a:gd name="T3" fmla="*/ 0 h 22"/>
                <a:gd name="T4" fmla="*/ 0 w 89"/>
                <a:gd name="T5" fmla="*/ 22 h 22"/>
                <a:gd name="T6" fmla="*/ 75 w 89"/>
                <a:gd name="T7" fmla="*/ 22 h 22"/>
                <a:gd name="T8" fmla="*/ 89 w 89"/>
                <a:gd name="T9" fmla="*/ 22 h 22"/>
                <a:gd name="T10" fmla="*/ 89 w 89"/>
                <a:gd name="T11" fmla="*/ 0 h 22"/>
              </a:gdLst>
              <a:ahLst/>
              <a:cxnLst>
                <a:cxn ang="0">
                  <a:pos x="T0" y="T1"/>
                </a:cxn>
                <a:cxn ang="0">
                  <a:pos x="T2" y="T3"/>
                </a:cxn>
                <a:cxn ang="0">
                  <a:pos x="T4" y="T5"/>
                </a:cxn>
                <a:cxn ang="0">
                  <a:pos x="T6" y="T7"/>
                </a:cxn>
                <a:cxn ang="0">
                  <a:pos x="T8" y="T9"/>
                </a:cxn>
                <a:cxn ang="0">
                  <a:pos x="T10" y="T11"/>
                </a:cxn>
              </a:cxnLst>
              <a:rect l="0" t="0" r="r" b="b"/>
              <a:pathLst>
                <a:path w="89" h="22">
                  <a:moveTo>
                    <a:pt x="89" y="0"/>
                  </a:moveTo>
                  <a:lnTo>
                    <a:pt x="0" y="0"/>
                  </a:lnTo>
                  <a:lnTo>
                    <a:pt x="0" y="22"/>
                  </a:lnTo>
                  <a:lnTo>
                    <a:pt x="75" y="22"/>
                  </a:lnTo>
                  <a:lnTo>
                    <a:pt x="89" y="22"/>
                  </a:lnTo>
                  <a:lnTo>
                    <a:pt x="89"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174"/>
            <p:cNvSpPr>
              <a:spLocks/>
            </p:cNvSpPr>
            <p:nvPr/>
          </p:nvSpPr>
          <p:spPr bwMode="auto">
            <a:xfrm>
              <a:off x="6163" y="2546"/>
              <a:ext cx="89" cy="22"/>
            </a:xfrm>
            <a:custGeom>
              <a:avLst/>
              <a:gdLst>
                <a:gd name="T0" fmla="*/ 89 w 89"/>
                <a:gd name="T1" fmla="*/ 0 h 22"/>
                <a:gd name="T2" fmla="*/ 0 w 89"/>
                <a:gd name="T3" fmla="*/ 0 h 22"/>
                <a:gd name="T4" fmla="*/ 0 w 89"/>
                <a:gd name="T5" fmla="*/ 22 h 22"/>
                <a:gd name="T6" fmla="*/ 75 w 89"/>
                <a:gd name="T7" fmla="*/ 22 h 22"/>
                <a:gd name="T8" fmla="*/ 89 w 89"/>
                <a:gd name="T9" fmla="*/ 22 h 22"/>
                <a:gd name="T10" fmla="*/ 89 w 89"/>
                <a:gd name="T11" fmla="*/ 0 h 22"/>
              </a:gdLst>
              <a:ahLst/>
              <a:cxnLst>
                <a:cxn ang="0">
                  <a:pos x="T0" y="T1"/>
                </a:cxn>
                <a:cxn ang="0">
                  <a:pos x="T2" y="T3"/>
                </a:cxn>
                <a:cxn ang="0">
                  <a:pos x="T4" y="T5"/>
                </a:cxn>
                <a:cxn ang="0">
                  <a:pos x="T6" y="T7"/>
                </a:cxn>
                <a:cxn ang="0">
                  <a:pos x="T8" y="T9"/>
                </a:cxn>
                <a:cxn ang="0">
                  <a:pos x="T10" y="T11"/>
                </a:cxn>
              </a:cxnLst>
              <a:rect l="0" t="0" r="r" b="b"/>
              <a:pathLst>
                <a:path w="89" h="22">
                  <a:moveTo>
                    <a:pt x="89" y="0"/>
                  </a:moveTo>
                  <a:lnTo>
                    <a:pt x="0" y="0"/>
                  </a:lnTo>
                  <a:lnTo>
                    <a:pt x="0" y="22"/>
                  </a:lnTo>
                  <a:lnTo>
                    <a:pt x="75" y="22"/>
                  </a:lnTo>
                  <a:lnTo>
                    <a:pt x="89" y="22"/>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175"/>
            <p:cNvSpPr>
              <a:spLocks/>
            </p:cNvSpPr>
            <p:nvPr/>
          </p:nvSpPr>
          <p:spPr bwMode="auto">
            <a:xfrm>
              <a:off x="6252" y="2546"/>
              <a:ext cx="21" cy="175"/>
            </a:xfrm>
            <a:custGeom>
              <a:avLst/>
              <a:gdLst>
                <a:gd name="T0" fmla="*/ 21 w 21"/>
                <a:gd name="T1" fmla="*/ 0 h 175"/>
                <a:gd name="T2" fmla="*/ 0 w 21"/>
                <a:gd name="T3" fmla="*/ 0 h 175"/>
                <a:gd name="T4" fmla="*/ 0 w 21"/>
                <a:gd name="T5" fmla="*/ 22 h 175"/>
                <a:gd name="T6" fmla="*/ 0 w 21"/>
                <a:gd name="T7" fmla="*/ 22 h 175"/>
                <a:gd name="T8" fmla="*/ 0 w 21"/>
                <a:gd name="T9" fmla="*/ 175 h 175"/>
                <a:gd name="T10" fmla="*/ 21 w 21"/>
                <a:gd name="T11" fmla="*/ 175 h 175"/>
                <a:gd name="T12" fmla="*/ 21 w 21"/>
                <a:gd name="T13" fmla="*/ 3 h 175"/>
                <a:gd name="T14" fmla="*/ 21 w 21"/>
                <a:gd name="T15" fmla="*/ 3 h 175"/>
                <a:gd name="T16" fmla="*/ 21 w 21"/>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5">
                  <a:moveTo>
                    <a:pt x="21" y="0"/>
                  </a:moveTo>
                  <a:lnTo>
                    <a:pt x="0" y="0"/>
                  </a:lnTo>
                  <a:lnTo>
                    <a:pt x="0" y="22"/>
                  </a:lnTo>
                  <a:lnTo>
                    <a:pt x="0" y="22"/>
                  </a:lnTo>
                  <a:lnTo>
                    <a:pt x="0" y="175"/>
                  </a:lnTo>
                  <a:lnTo>
                    <a:pt x="21" y="175"/>
                  </a:lnTo>
                  <a:lnTo>
                    <a:pt x="21" y="3"/>
                  </a:lnTo>
                  <a:lnTo>
                    <a:pt x="21" y="3"/>
                  </a:lnTo>
                  <a:lnTo>
                    <a:pt x="2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176"/>
            <p:cNvSpPr>
              <a:spLocks/>
            </p:cNvSpPr>
            <p:nvPr/>
          </p:nvSpPr>
          <p:spPr bwMode="auto">
            <a:xfrm>
              <a:off x="6252" y="2546"/>
              <a:ext cx="21" cy="175"/>
            </a:xfrm>
            <a:custGeom>
              <a:avLst/>
              <a:gdLst>
                <a:gd name="T0" fmla="*/ 21 w 21"/>
                <a:gd name="T1" fmla="*/ 0 h 175"/>
                <a:gd name="T2" fmla="*/ 0 w 21"/>
                <a:gd name="T3" fmla="*/ 0 h 175"/>
                <a:gd name="T4" fmla="*/ 0 w 21"/>
                <a:gd name="T5" fmla="*/ 22 h 175"/>
                <a:gd name="T6" fmla="*/ 0 w 21"/>
                <a:gd name="T7" fmla="*/ 22 h 175"/>
                <a:gd name="T8" fmla="*/ 0 w 21"/>
                <a:gd name="T9" fmla="*/ 175 h 175"/>
                <a:gd name="T10" fmla="*/ 21 w 21"/>
                <a:gd name="T11" fmla="*/ 175 h 175"/>
                <a:gd name="T12" fmla="*/ 21 w 21"/>
                <a:gd name="T13" fmla="*/ 3 h 175"/>
                <a:gd name="T14" fmla="*/ 21 w 21"/>
                <a:gd name="T15" fmla="*/ 3 h 175"/>
                <a:gd name="T16" fmla="*/ 21 w 21"/>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5">
                  <a:moveTo>
                    <a:pt x="21" y="0"/>
                  </a:moveTo>
                  <a:lnTo>
                    <a:pt x="0" y="0"/>
                  </a:lnTo>
                  <a:lnTo>
                    <a:pt x="0" y="22"/>
                  </a:lnTo>
                  <a:lnTo>
                    <a:pt x="0" y="22"/>
                  </a:lnTo>
                  <a:lnTo>
                    <a:pt x="0" y="175"/>
                  </a:lnTo>
                  <a:lnTo>
                    <a:pt x="21" y="175"/>
                  </a:lnTo>
                  <a:lnTo>
                    <a:pt x="21" y="3"/>
                  </a:lnTo>
                  <a:lnTo>
                    <a:pt x="21"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177"/>
            <p:cNvSpPr>
              <a:spLocks noChangeArrowheads="1"/>
            </p:cNvSpPr>
            <p:nvPr/>
          </p:nvSpPr>
          <p:spPr bwMode="auto">
            <a:xfrm>
              <a:off x="6088" y="2568"/>
              <a:ext cx="43"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178"/>
            <p:cNvSpPr>
              <a:spLocks noChangeArrowheads="1"/>
            </p:cNvSpPr>
            <p:nvPr/>
          </p:nvSpPr>
          <p:spPr bwMode="auto">
            <a:xfrm>
              <a:off x="6088" y="2568"/>
              <a:ext cx="4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79"/>
            <p:cNvSpPr>
              <a:spLocks noChangeArrowheads="1"/>
            </p:cNvSpPr>
            <p:nvPr/>
          </p:nvSpPr>
          <p:spPr bwMode="auto">
            <a:xfrm>
              <a:off x="6088" y="2546"/>
              <a:ext cx="43" cy="22"/>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180"/>
            <p:cNvSpPr>
              <a:spLocks noChangeArrowheads="1"/>
            </p:cNvSpPr>
            <p:nvPr/>
          </p:nvSpPr>
          <p:spPr bwMode="auto">
            <a:xfrm>
              <a:off x="6088" y="2546"/>
              <a:ext cx="43"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81"/>
            <p:cNvSpPr>
              <a:spLocks noChangeArrowheads="1"/>
            </p:cNvSpPr>
            <p:nvPr/>
          </p:nvSpPr>
          <p:spPr bwMode="auto">
            <a:xfrm>
              <a:off x="6252" y="2721"/>
              <a:ext cx="21" cy="45"/>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82"/>
            <p:cNvSpPr>
              <a:spLocks noChangeArrowheads="1"/>
            </p:cNvSpPr>
            <p:nvPr/>
          </p:nvSpPr>
          <p:spPr bwMode="auto">
            <a:xfrm>
              <a:off x="6252" y="2721"/>
              <a:ext cx="21"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83"/>
            <p:cNvSpPr>
              <a:spLocks noChangeArrowheads="1"/>
            </p:cNvSpPr>
            <p:nvPr/>
          </p:nvSpPr>
          <p:spPr bwMode="auto">
            <a:xfrm>
              <a:off x="6294" y="2405"/>
              <a:ext cx="33" cy="36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84"/>
            <p:cNvSpPr>
              <a:spLocks noChangeArrowheads="1"/>
            </p:cNvSpPr>
            <p:nvPr/>
          </p:nvSpPr>
          <p:spPr bwMode="auto">
            <a:xfrm>
              <a:off x="6294" y="2405"/>
              <a:ext cx="3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185"/>
            <p:cNvSpPr>
              <a:spLocks noChangeArrowheads="1"/>
            </p:cNvSpPr>
            <p:nvPr/>
          </p:nvSpPr>
          <p:spPr bwMode="auto">
            <a:xfrm>
              <a:off x="6582" y="2405"/>
              <a:ext cx="33" cy="36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86"/>
            <p:cNvSpPr>
              <a:spLocks noChangeArrowheads="1"/>
            </p:cNvSpPr>
            <p:nvPr/>
          </p:nvSpPr>
          <p:spPr bwMode="auto">
            <a:xfrm>
              <a:off x="6582" y="2405"/>
              <a:ext cx="3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187"/>
            <p:cNvSpPr>
              <a:spLocks/>
            </p:cNvSpPr>
            <p:nvPr/>
          </p:nvSpPr>
          <p:spPr bwMode="auto">
            <a:xfrm>
              <a:off x="6311" y="2416"/>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0"/>
                  </a:lnTo>
                  <a:lnTo>
                    <a:pt x="16" y="106"/>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188"/>
            <p:cNvSpPr>
              <a:spLocks/>
            </p:cNvSpPr>
            <p:nvPr/>
          </p:nvSpPr>
          <p:spPr bwMode="auto">
            <a:xfrm>
              <a:off x="6311" y="2416"/>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0"/>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189"/>
            <p:cNvSpPr>
              <a:spLocks/>
            </p:cNvSpPr>
            <p:nvPr/>
          </p:nvSpPr>
          <p:spPr bwMode="auto">
            <a:xfrm>
              <a:off x="6598" y="2416"/>
              <a:ext cx="17" cy="350"/>
            </a:xfrm>
            <a:custGeom>
              <a:avLst/>
              <a:gdLst>
                <a:gd name="T0" fmla="*/ 17 w 17"/>
                <a:gd name="T1" fmla="*/ 0 h 350"/>
                <a:gd name="T2" fmla="*/ 0 w 17"/>
                <a:gd name="T3" fmla="*/ 0 h 350"/>
                <a:gd name="T4" fmla="*/ 0 w 17"/>
                <a:gd name="T5" fmla="*/ 350 h 350"/>
                <a:gd name="T6" fmla="*/ 17 w 17"/>
                <a:gd name="T7" fmla="*/ 350 h 350"/>
                <a:gd name="T8" fmla="*/ 17 w 17"/>
                <a:gd name="T9" fmla="*/ 337 h 350"/>
                <a:gd name="T10" fmla="*/ 17 w 17"/>
                <a:gd name="T11" fmla="*/ 311 h 350"/>
                <a:gd name="T12" fmla="*/ 17 w 17"/>
                <a:gd name="T13" fmla="*/ 184 h 350"/>
                <a:gd name="T14" fmla="*/ 17 w 17"/>
                <a:gd name="T15" fmla="*/ 176 h 350"/>
                <a:gd name="T16" fmla="*/ 17 w 17"/>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50">
                  <a:moveTo>
                    <a:pt x="17" y="0"/>
                  </a:moveTo>
                  <a:lnTo>
                    <a:pt x="0" y="0"/>
                  </a:lnTo>
                  <a:lnTo>
                    <a:pt x="0" y="350"/>
                  </a:lnTo>
                  <a:lnTo>
                    <a:pt x="17" y="350"/>
                  </a:lnTo>
                  <a:lnTo>
                    <a:pt x="17" y="337"/>
                  </a:lnTo>
                  <a:lnTo>
                    <a:pt x="17" y="311"/>
                  </a:lnTo>
                  <a:lnTo>
                    <a:pt x="17" y="184"/>
                  </a:lnTo>
                  <a:lnTo>
                    <a:pt x="17" y="176"/>
                  </a:lnTo>
                  <a:lnTo>
                    <a:pt x="17"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190"/>
            <p:cNvSpPr>
              <a:spLocks/>
            </p:cNvSpPr>
            <p:nvPr/>
          </p:nvSpPr>
          <p:spPr bwMode="auto">
            <a:xfrm>
              <a:off x="6598" y="2416"/>
              <a:ext cx="17" cy="350"/>
            </a:xfrm>
            <a:custGeom>
              <a:avLst/>
              <a:gdLst>
                <a:gd name="T0" fmla="*/ 17 w 17"/>
                <a:gd name="T1" fmla="*/ 0 h 350"/>
                <a:gd name="T2" fmla="*/ 0 w 17"/>
                <a:gd name="T3" fmla="*/ 0 h 350"/>
                <a:gd name="T4" fmla="*/ 0 w 17"/>
                <a:gd name="T5" fmla="*/ 350 h 350"/>
                <a:gd name="T6" fmla="*/ 17 w 17"/>
                <a:gd name="T7" fmla="*/ 350 h 350"/>
                <a:gd name="T8" fmla="*/ 17 w 17"/>
                <a:gd name="T9" fmla="*/ 337 h 350"/>
                <a:gd name="T10" fmla="*/ 17 w 17"/>
                <a:gd name="T11" fmla="*/ 311 h 350"/>
                <a:gd name="T12" fmla="*/ 17 w 17"/>
                <a:gd name="T13" fmla="*/ 184 h 350"/>
                <a:gd name="T14" fmla="*/ 17 w 17"/>
                <a:gd name="T15" fmla="*/ 176 h 350"/>
                <a:gd name="T16" fmla="*/ 17 w 17"/>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50">
                  <a:moveTo>
                    <a:pt x="17" y="0"/>
                  </a:moveTo>
                  <a:lnTo>
                    <a:pt x="0" y="0"/>
                  </a:lnTo>
                  <a:lnTo>
                    <a:pt x="0" y="350"/>
                  </a:lnTo>
                  <a:lnTo>
                    <a:pt x="17" y="350"/>
                  </a:lnTo>
                  <a:lnTo>
                    <a:pt x="17" y="337"/>
                  </a:lnTo>
                  <a:lnTo>
                    <a:pt x="17" y="311"/>
                  </a:lnTo>
                  <a:lnTo>
                    <a:pt x="17" y="184"/>
                  </a:lnTo>
                  <a:lnTo>
                    <a:pt x="17" y="176"/>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191"/>
            <p:cNvSpPr>
              <a:spLocks noChangeArrowheads="1"/>
            </p:cNvSpPr>
            <p:nvPr/>
          </p:nvSpPr>
          <p:spPr bwMode="auto">
            <a:xfrm>
              <a:off x="6419" y="2405"/>
              <a:ext cx="33" cy="36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Rectangle 192"/>
            <p:cNvSpPr>
              <a:spLocks noChangeArrowheads="1"/>
            </p:cNvSpPr>
            <p:nvPr/>
          </p:nvSpPr>
          <p:spPr bwMode="auto">
            <a:xfrm>
              <a:off x="6419" y="2405"/>
              <a:ext cx="3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193"/>
            <p:cNvSpPr>
              <a:spLocks/>
            </p:cNvSpPr>
            <p:nvPr/>
          </p:nvSpPr>
          <p:spPr bwMode="auto">
            <a:xfrm>
              <a:off x="6436" y="2416"/>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194"/>
            <p:cNvSpPr>
              <a:spLocks/>
            </p:cNvSpPr>
            <p:nvPr/>
          </p:nvSpPr>
          <p:spPr bwMode="auto">
            <a:xfrm>
              <a:off x="6436" y="2416"/>
              <a:ext cx="16" cy="350"/>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Rectangle 195"/>
            <p:cNvSpPr>
              <a:spLocks noChangeArrowheads="1"/>
            </p:cNvSpPr>
            <p:nvPr/>
          </p:nvSpPr>
          <p:spPr bwMode="auto">
            <a:xfrm>
              <a:off x="6256" y="2382"/>
              <a:ext cx="33" cy="141"/>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196"/>
            <p:cNvSpPr>
              <a:spLocks noChangeArrowheads="1"/>
            </p:cNvSpPr>
            <p:nvPr/>
          </p:nvSpPr>
          <p:spPr bwMode="auto">
            <a:xfrm>
              <a:off x="6256" y="2382"/>
              <a:ext cx="3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Rectangle 197"/>
            <p:cNvSpPr>
              <a:spLocks noChangeArrowheads="1"/>
            </p:cNvSpPr>
            <p:nvPr/>
          </p:nvSpPr>
          <p:spPr bwMode="auto">
            <a:xfrm>
              <a:off x="6088" y="2372"/>
              <a:ext cx="1" cy="109"/>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198"/>
            <p:cNvSpPr>
              <a:spLocks/>
            </p:cNvSpPr>
            <p:nvPr/>
          </p:nvSpPr>
          <p:spPr bwMode="auto">
            <a:xfrm>
              <a:off x="6088" y="2372"/>
              <a:ext cx="0" cy="109"/>
            </a:xfrm>
            <a:custGeom>
              <a:avLst/>
              <a:gdLst>
                <a:gd name="T0" fmla="*/ 0 h 109"/>
                <a:gd name="T1" fmla="*/ 109 h 109"/>
                <a:gd name="T2" fmla="*/ 109 h 109"/>
                <a:gd name="T3" fmla="*/ 0 h 109"/>
              </a:gdLst>
              <a:ahLst/>
              <a:cxnLst>
                <a:cxn ang="0">
                  <a:pos x="0" y="T0"/>
                </a:cxn>
                <a:cxn ang="0">
                  <a:pos x="0" y="T1"/>
                </a:cxn>
                <a:cxn ang="0">
                  <a:pos x="0" y="T2"/>
                </a:cxn>
                <a:cxn ang="0">
                  <a:pos x="0" y="T3"/>
                </a:cxn>
              </a:cxnLst>
              <a:rect l="0" t="0" r="r" b="b"/>
              <a:pathLst>
                <a:path h="109">
                  <a:moveTo>
                    <a:pt x="0" y="0"/>
                  </a:moveTo>
                  <a:lnTo>
                    <a:pt x="0" y="109"/>
                  </a:lnTo>
                  <a:lnTo>
                    <a:pt x="0" y="10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199"/>
            <p:cNvSpPr>
              <a:spLocks/>
            </p:cNvSpPr>
            <p:nvPr/>
          </p:nvSpPr>
          <p:spPr bwMode="auto">
            <a:xfrm>
              <a:off x="6088" y="2481"/>
              <a:ext cx="0" cy="42"/>
            </a:xfrm>
            <a:custGeom>
              <a:avLst/>
              <a:gdLst>
                <a:gd name="T0" fmla="*/ 0 h 42"/>
                <a:gd name="T1" fmla="*/ 0 h 42"/>
                <a:gd name="T2" fmla="*/ 42 h 42"/>
                <a:gd name="T3" fmla="*/ 42 h 42"/>
                <a:gd name="T4" fmla="*/ 41 h 42"/>
                <a:gd name="T5" fmla="*/ 0 h 42"/>
              </a:gdLst>
              <a:ahLst/>
              <a:cxnLst>
                <a:cxn ang="0">
                  <a:pos x="0" y="T0"/>
                </a:cxn>
                <a:cxn ang="0">
                  <a:pos x="0" y="T1"/>
                </a:cxn>
                <a:cxn ang="0">
                  <a:pos x="0" y="T2"/>
                </a:cxn>
                <a:cxn ang="0">
                  <a:pos x="0" y="T3"/>
                </a:cxn>
                <a:cxn ang="0">
                  <a:pos x="0" y="T4"/>
                </a:cxn>
                <a:cxn ang="0">
                  <a:pos x="0" y="T5"/>
                </a:cxn>
              </a:cxnLst>
              <a:rect l="0" t="0" r="r" b="b"/>
              <a:pathLst>
                <a:path h="42">
                  <a:moveTo>
                    <a:pt x="0" y="0"/>
                  </a:moveTo>
                  <a:lnTo>
                    <a:pt x="0" y="0"/>
                  </a:lnTo>
                  <a:lnTo>
                    <a:pt x="0" y="42"/>
                  </a:lnTo>
                  <a:lnTo>
                    <a:pt x="0" y="42"/>
                  </a:lnTo>
                  <a:lnTo>
                    <a:pt x="0" y="41"/>
                  </a:lnTo>
                  <a:lnTo>
                    <a:pt x="0" y="0"/>
                  </a:lnTo>
                  <a:close/>
                </a:path>
              </a:pathLst>
            </a:custGeom>
            <a:solidFill>
              <a:srgbClr val="005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200"/>
            <p:cNvSpPr>
              <a:spLocks/>
            </p:cNvSpPr>
            <p:nvPr/>
          </p:nvSpPr>
          <p:spPr bwMode="auto">
            <a:xfrm>
              <a:off x="6088" y="2481"/>
              <a:ext cx="0" cy="42"/>
            </a:xfrm>
            <a:custGeom>
              <a:avLst/>
              <a:gdLst>
                <a:gd name="T0" fmla="*/ 0 h 42"/>
                <a:gd name="T1" fmla="*/ 0 h 42"/>
                <a:gd name="T2" fmla="*/ 42 h 42"/>
                <a:gd name="T3" fmla="*/ 42 h 42"/>
                <a:gd name="T4" fmla="*/ 41 h 42"/>
                <a:gd name="T5" fmla="*/ 0 h 42"/>
              </a:gdLst>
              <a:ahLst/>
              <a:cxnLst>
                <a:cxn ang="0">
                  <a:pos x="0" y="T0"/>
                </a:cxn>
                <a:cxn ang="0">
                  <a:pos x="0" y="T1"/>
                </a:cxn>
                <a:cxn ang="0">
                  <a:pos x="0" y="T2"/>
                </a:cxn>
                <a:cxn ang="0">
                  <a:pos x="0" y="T3"/>
                </a:cxn>
                <a:cxn ang="0">
                  <a:pos x="0" y="T4"/>
                </a:cxn>
                <a:cxn ang="0">
                  <a:pos x="0" y="T5"/>
                </a:cxn>
              </a:cxnLst>
              <a:rect l="0" t="0" r="r" b="b"/>
              <a:pathLst>
                <a:path h="42">
                  <a:moveTo>
                    <a:pt x="0" y="0"/>
                  </a:moveTo>
                  <a:lnTo>
                    <a:pt x="0" y="0"/>
                  </a:lnTo>
                  <a:lnTo>
                    <a:pt x="0" y="42"/>
                  </a:lnTo>
                  <a:lnTo>
                    <a:pt x="0" y="42"/>
                  </a:lnTo>
                  <a:lnTo>
                    <a:pt x="0"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201"/>
            <p:cNvSpPr>
              <a:spLocks noEditPoints="1"/>
            </p:cNvSpPr>
            <p:nvPr/>
          </p:nvSpPr>
          <p:spPr bwMode="auto">
            <a:xfrm>
              <a:off x="6088" y="2372"/>
              <a:ext cx="168" cy="151"/>
            </a:xfrm>
            <a:custGeom>
              <a:avLst/>
              <a:gdLst>
                <a:gd name="T0" fmla="*/ 76 w 168"/>
                <a:gd name="T1" fmla="*/ 44 h 151"/>
                <a:gd name="T2" fmla="*/ 75 w 168"/>
                <a:gd name="T3" fmla="*/ 44 h 151"/>
                <a:gd name="T4" fmla="*/ 75 w 168"/>
                <a:gd name="T5" fmla="*/ 151 h 151"/>
                <a:gd name="T6" fmla="*/ 168 w 168"/>
                <a:gd name="T7" fmla="*/ 151 h 151"/>
                <a:gd name="T8" fmla="*/ 168 w 168"/>
                <a:gd name="T9" fmla="*/ 98 h 151"/>
                <a:gd name="T10" fmla="*/ 76 w 168"/>
                <a:gd name="T11" fmla="*/ 44 h 151"/>
                <a:gd name="T12" fmla="*/ 0 w 168"/>
                <a:gd name="T13" fmla="*/ 0 h 151"/>
                <a:gd name="T14" fmla="*/ 0 w 168"/>
                <a:gd name="T15" fmla="*/ 0 h 151"/>
                <a:gd name="T16" fmla="*/ 0 w 168"/>
                <a:gd name="T17" fmla="*/ 109 h 151"/>
                <a:gd name="T18" fmla="*/ 0 w 168"/>
                <a:gd name="T19" fmla="*/ 150 h 151"/>
                <a:gd name="T20" fmla="*/ 0 w 168"/>
                <a:gd name="T21" fmla="*/ 151 h 151"/>
                <a:gd name="T22" fmla="*/ 43 w 168"/>
                <a:gd name="T23" fmla="*/ 151 h 151"/>
                <a:gd name="T24" fmla="*/ 43 w 168"/>
                <a:gd name="T25" fmla="*/ 44 h 151"/>
                <a:gd name="T26" fmla="*/ 43 w 168"/>
                <a:gd name="T27" fmla="*/ 24 h 151"/>
                <a:gd name="T28" fmla="*/ 0 w 168"/>
                <a:gd name="T2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1">
                  <a:moveTo>
                    <a:pt x="76" y="44"/>
                  </a:moveTo>
                  <a:lnTo>
                    <a:pt x="75" y="44"/>
                  </a:lnTo>
                  <a:lnTo>
                    <a:pt x="75" y="151"/>
                  </a:lnTo>
                  <a:lnTo>
                    <a:pt x="168" y="151"/>
                  </a:lnTo>
                  <a:lnTo>
                    <a:pt x="168" y="98"/>
                  </a:lnTo>
                  <a:lnTo>
                    <a:pt x="76" y="44"/>
                  </a:lnTo>
                  <a:close/>
                  <a:moveTo>
                    <a:pt x="0" y="0"/>
                  </a:moveTo>
                  <a:lnTo>
                    <a:pt x="0" y="0"/>
                  </a:lnTo>
                  <a:lnTo>
                    <a:pt x="0" y="109"/>
                  </a:lnTo>
                  <a:lnTo>
                    <a:pt x="0" y="150"/>
                  </a:lnTo>
                  <a:lnTo>
                    <a:pt x="0" y="151"/>
                  </a:lnTo>
                  <a:lnTo>
                    <a:pt x="43" y="151"/>
                  </a:lnTo>
                  <a:lnTo>
                    <a:pt x="43" y="44"/>
                  </a:lnTo>
                  <a:lnTo>
                    <a:pt x="43" y="24"/>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202"/>
            <p:cNvSpPr>
              <a:spLocks noEditPoints="1"/>
            </p:cNvSpPr>
            <p:nvPr/>
          </p:nvSpPr>
          <p:spPr bwMode="auto">
            <a:xfrm>
              <a:off x="6088" y="2372"/>
              <a:ext cx="168" cy="151"/>
            </a:xfrm>
            <a:custGeom>
              <a:avLst/>
              <a:gdLst>
                <a:gd name="T0" fmla="*/ 76 w 168"/>
                <a:gd name="T1" fmla="*/ 44 h 151"/>
                <a:gd name="T2" fmla="*/ 75 w 168"/>
                <a:gd name="T3" fmla="*/ 44 h 151"/>
                <a:gd name="T4" fmla="*/ 75 w 168"/>
                <a:gd name="T5" fmla="*/ 151 h 151"/>
                <a:gd name="T6" fmla="*/ 168 w 168"/>
                <a:gd name="T7" fmla="*/ 151 h 151"/>
                <a:gd name="T8" fmla="*/ 168 w 168"/>
                <a:gd name="T9" fmla="*/ 98 h 151"/>
                <a:gd name="T10" fmla="*/ 76 w 168"/>
                <a:gd name="T11" fmla="*/ 44 h 151"/>
                <a:gd name="T12" fmla="*/ 0 w 168"/>
                <a:gd name="T13" fmla="*/ 0 h 151"/>
                <a:gd name="T14" fmla="*/ 0 w 168"/>
                <a:gd name="T15" fmla="*/ 0 h 151"/>
                <a:gd name="T16" fmla="*/ 0 w 168"/>
                <a:gd name="T17" fmla="*/ 109 h 151"/>
                <a:gd name="T18" fmla="*/ 0 w 168"/>
                <a:gd name="T19" fmla="*/ 150 h 151"/>
                <a:gd name="T20" fmla="*/ 0 w 168"/>
                <a:gd name="T21" fmla="*/ 151 h 151"/>
                <a:gd name="T22" fmla="*/ 43 w 168"/>
                <a:gd name="T23" fmla="*/ 151 h 151"/>
                <a:gd name="T24" fmla="*/ 43 w 168"/>
                <a:gd name="T25" fmla="*/ 44 h 151"/>
                <a:gd name="T26" fmla="*/ 43 w 168"/>
                <a:gd name="T27" fmla="*/ 24 h 151"/>
                <a:gd name="T28" fmla="*/ 0 w 168"/>
                <a:gd name="T2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1">
                  <a:moveTo>
                    <a:pt x="76" y="44"/>
                  </a:moveTo>
                  <a:lnTo>
                    <a:pt x="75" y="44"/>
                  </a:lnTo>
                  <a:lnTo>
                    <a:pt x="75" y="151"/>
                  </a:lnTo>
                  <a:lnTo>
                    <a:pt x="168" y="151"/>
                  </a:lnTo>
                  <a:lnTo>
                    <a:pt x="168" y="98"/>
                  </a:lnTo>
                  <a:lnTo>
                    <a:pt x="76" y="44"/>
                  </a:lnTo>
                  <a:moveTo>
                    <a:pt x="0" y="0"/>
                  </a:moveTo>
                  <a:lnTo>
                    <a:pt x="0" y="0"/>
                  </a:lnTo>
                  <a:lnTo>
                    <a:pt x="0" y="109"/>
                  </a:lnTo>
                  <a:lnTo>
                    <a:pt x="0" y="150"/>
                  </a:lnTo>
                  <a:lnTo>
                    <a:pt x="0" y="151"/>
                  </a:lnTo>
                  <a:lnTo>
                    <a:pt x="43" y="151"/>
                  </a:lnTo>
                  <a:lnTo>
                    <a:pt x="43" y="44"/>
                  </a:lnTo>
                  <a:lnTo>
                    <a:pt x="43"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203"/>
            <p:cNvSpPr>
              <a:spLocks/>
            </p:cNvSpPr>
            <p:nvPr/>
          </p:nvSpPr>
          <p:spPr bwMode="auto">
            <a:xfrm>
              <a:off x="6235" y="2307"/>
              <a:ext cx="57" cy="57"/>
            </a:xfrm>
            <a:custGeom>
              <a:avLst/>
              <a:gdLst>
                <a:gd name="T0" fmla="*/ 104 w 121"/>
                <a:gd name="T1" fmla="*/ 22 h 121"/>
                <a:gd name="T2" fmla="*/ 38 w 121"/>
                <a:gd name="T3" fmla="*/ 17 h 121"/>
                <a:gd name="T4" fmla="*/ 36 w 121"/>
                <a:gd name="T5" fmla="*/ 18 h 121"/>
                <a:gd name="T6" fmla="*/ 36 w 121"/>
                <a:gd name="T7" fmla="*/ 18 h 121"/>
                <a:gd name="T8" fmla="*/ 0 w 121"/>
                <a:gd name="T9" fmla="*/ 50 h 121"/>
                <a:gd name="T10" fmla="*/ 61 w 121"/>
                <a:gd name="T11" fmla="*/ 121 h 121"/>
                <a:gd name="T12" fmla="*/ 97 w 121"/>
                <a:gd name="T13" fmla="*/ 89 h 121"/>
                <a:gd name="T14" fmla="*/ 97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7" y="0"/>
                    <a:pt x="38" y="17"/>
                  </a:cubicBezTo>
                  <a:cubicBezTo>
                    <a:pt x="37" y="17"/>
                    <a:pt x="37" y="18"/>
                    <a:pt x="36" y="18"/>
                  </a:cubicBezTo>
                  <a:cubicBezTo>
                    <a:pt x="36" y="18"/>
                    <a:pt x="36" y="18"/>
                    <a:pt x="36" y="18"/>
                  </a:cubicBezTo>
                  <a:cubicBezTo>
                    <a:pt x="0" y="50"/>
                    <a:pt x="0" y="50"/>
                    <a:pt x="0" y="50"/>
                  </a:cubicBezTo>
                  <a:cubicBezTo>
                    <a:pt x="61" y="121"/>
                    <a:pt x="61" y="121"/>
                    <a:pt x="61" y="121"/>
                  </a:cubicBezTo>
                  <a:cubicBezTo>
                    <a:pt x="97" y="89"/>
                    <a:pt x="97" y="89"/>
                    <a:pt x="97" y="89"/>
                  </a:cubicBezTo>
                  <a:cubicBezTo>
                    <a:pt x="97" y="89"/>
                    <a:pt x="97" y="89"/>
                    <a:pt x="97" y="89"/>
                  </a:cubicBezTo>
                  <a:cubicBezTo>
                    <a:pt x="98" y="88"/>
                    <a:pt x="98" y="88"/>
                    <a:pt x="99" y="88"/>
                  </a:cubicBezTo>
                  <a:cubicBezTo>
                    <a:pt x="118" y="71"/>
                    <a:pt x="121" y="41"/>
                    <a:pt x="104" y="22"/>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204"/>
            <p:cNvSpPr>
              <a:spLocks noChangeArrowheads="1"/>
            </p:cNvSpPr>
            <p:nvPr/>
          </p:nvSpPr>
          <p:spPr bwMode="auto">
            <a:xfrm>
              <a:off x="6131" y="2379"/>
              <a:ext cx="484" cy="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205"/>
            <p:cNvSpPr>
              <a:spLocks noChangeArrowheads="1"/>
            </p:cNvSpPr>
            <p:nvPr/>
          </p:nvSpPr>
          <p:spPr bwMode="auto">
            <a:xfrm>
              <a:off x="6131" y="2379"/>
              <a:ext cx="48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206"/>
            <p:cNvSpPr>
              <a:spLocks/>
            </p:cNvSpPr>
            <p:nvPr/>
          </p:nvSpPr>
          <p:spPr bwMode="auto">
            <a:xfrm>
              <a:off x="6310" y="2379"/>
              <a:ext cx="305" cy="37"/>
            </a:xfrm>
            <a:custGeom>
              <a:avLst/>
              <a:gdLst>
                <a:gd name="T0" fmla="*/ 305 w 305"/>
                <a:gd name="T1" fmla="*/ 0 h 37"/>
                <a:gd name="T2" fmla="*/ 49 w 305"/>
                <a:gd name="T3" fmla="*/ 0 h 37"/>
                <a:gd name="T4" fmla="*/ 0 w 305"/>
                <a:gd name="T5" fmla="*/ 0 h 37"/>
                <a:gd name="T6" fmla="*/ 0 w 305"/>
                <a:gd name="T7" fmla="*/ 37 h 37"/>
                <a:gd name="T8" fmla="*/ 305 w 305"/>
                <a:gd name="T9" fmla="*/ 37 h 37"/>
                <a:gd name="T10" fmla="*/ 305 w 305"/>
                <a:gd name="T11" fmla="*/ 0 h 37"/>
              </a:gdLst>
              <a:ahLst/>
              <a:cxnLst>
                <a:cxn ang="0">
                  <a:pos x="T0" y="T1"/>
                </a:cxn>
                <a:cxn ang="0">
                  <a:pos x="T2" y="T3"/>
                </a:cxn>
                <a:cxn ang="0">
                  <a:pos x="T4" y="T5"/>
                </a:cxn>
                <a:cxn ang="0">
                  <a:pos x="T6" y="T7"/>
                </a:cxn>
                <a:cxn ang="0">
                  <a:pos x="T8" y="T9"/>
                </a:cxn>
                <a:cxn ang="0">
                  <a:pos x="T10" y="T11"/>
                </a:cxn>
              </a:cxnLst>
              <a:rect l="0" t="0" r="r" b="b"/>
              <a:pathLst>
                <a:path w="305" h="37">
                  <a:moveTo>
                    <a:pt x="305" y="0"/>
                  </a:moveTo>
                  <a:lnTo>
                    <a:pt x="49" y="0"/>
                  </a:lnTo>
                  <a:lnTo>
                    <a:pt x="0" y="0"/>
                  </a:lnTo>
                  <a:lnTo>
                    <a:pt x="0" y="37"/>
                  </a:lnTo>
                  <a:lnTo>
                    <a:pt x="305" y="37"/>
                  </a:lnTo>
                  <a:lnTo>
                    <a:pt x="30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207"/>
            <p:cNvSpPr>
              <a:spLocks/>
            </p:cNvSpPr>
            <p:nvPr/>
          </p:nvSpPr>
          <p:spPr bwMode="auto">
            <a:xfrm>
              <a:off x="6310" y="2379"/>
              <a:ext cx="305" cy="37"/>
            </a:xfrm>
            <a:custGeom>
              <a:avLst/>
              <a:gdLst>
                <a:gd name="T0" fmla="*/ 305 w 305"/>
                <a:gd name="T1" fmla="*/ 0 h 37"/>
                <a:gd name="T2" fmla="*/ 49 w 305"/>
                <a:gd name="T3" fmla="*/ 0 h 37"/>
                <a:gd name="T4" fmla="*/ 0 w 305"/>
                <a:gd name="T5" fmla="*/ 0 h 37"/>
                <a:gd name="T6" fmla="*/ 0 w 305"/>
                <a:gd name="T7" fmla="*/ 37 h 37"/>
                <a:gd name="T8" fmla="*/ 305 w 305"/>
                <a:gd name="T9" fmla="*/ 37 h 37"/>
                <a:gd name="T10" fmla="*/ 305 w 305"/>
                <a:gd name="T11" fmla="*/ 0 h 37"/>
              </a:gdLst>
              <a:ahLst/>
              <a:cxnLst>
                <a:cxn ang="0">
                  <a:pos x="T0" y="T1"/>
                </a:cxn>
                <a:cxn ang="0">
                  <a:pos x="T2" y="T3"/>
                </a:cxn>
                <a:cxn ang="0">
                  <a:pos x="T4" y="T5"/>
                </a:cxn>
                <a:cxn ang="0">
                  <a:pos x="T6" y="T7"/>
                </a:cxn>
                <a:cxn ang="0">
                  <a:pos x="T8" y="T9"/>
                </a:cxn>
                <a:cxn ang="0">
                  <a:pos x="T10" y="T11"/>
                </a:cxn>
              </a:cxnLst>
              <a:rect l="0" t="0" r="r" b="b"/>
              <a:pathLst>
                <a:path w="305" h="37">
                  <a:moveTo>
                    <a:pt x="305" y="0"/>
                  </a:moveTo>
                  <a:lnTo>
                    <a:pt x="49" y="0"/>
                  </a:lnTo>
                  <a:lnTo>
                    <a:pt x="0" y="0"/>
                  </a:lnTo>
                  <a:lnTo>
                    <a:pt x="0" y="37"/>
                  </a:lnTo>
                  <a:lnTo>
                    <a:pt x="305" y="37"/>
                  </a:lnTo>
                  <a:lnTo>
                    <a:pt x="3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208"/>
            <p:cNvSpPr>
              <a:spLocks noChangeArrowheads="1"/>
            </p:cNvSpPr>
            <p:nvPr/>
          </p:nvSpPr>
          <p:spPr bwMode="auto">
            <a:xfrm>
              <a:off x="6245" y="2357"/>
              <a:ext cx="182"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p:cNvSpPr>
              <a:spLocks noChangeArrowheads="1"/>
            </p:cNvSpPr>
            <p:nvPr/>
          </p:nvSpPr>
          <p:spPr bwMode="auto">
            <a:xfrm>
              <a:off x="6245" y="2357"/>
              <a:ext cx="182"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210"/>
            <p:cNvSpPr>
              <a:spLocks/>
            </p:cNvSpPr>
            <p:nvPr/>
          </p:nvSpPr>
          <p:spPr bwMode="auto">
            <a:xfrm>
              <a:off x="6245" y="2357"/>
              <a:ext cx="78" cy="22"/>
            </a:xfrm>
            <a:custGeom>
              <a:avLst/>
              <a:gdLst>
                <a:gd name="T0" fmla="*/ 96 w 166"/>
                <a:gd name="T1" fmla="*/ 0 h 46"/>
                <a:gd name="T2" fmla="*/ 55 w 166"/>
                <a:gd name="T3" fmla="*/ 0 h 46"/>
                <a:gd name="T4" fmla="*/ 28 w 166"/>
                <a:gd name="T5" fmla="*/ 0 h 46"/>
                <a:gd name="T6" fmla="*/ 0 w 166"/>
                <a:gd name="T7" fmla="*/ 0 h 46"/>
                <a:gd name="T8" fmla="*/ 0 w 166"/>
                <a:gd name="T9" fmla="*/ 46 h 46"/>
                <a:gd name="T10" fmla="*/ 166 w 166"/>
                <a:gd name="T11" fmla="*/ 46 h 46"/>
                <a:gd name="T12" fmla="*/ 166 w 166"/>
                <a:gd name="T13" fmla="*/ 11 h 46"/>
                <a:gd name="T14" fmla="*/ 119 w 166"/>
                <a:gd name="T15" fmla="*/ 11 h 46"/>
                <a:gd name="T16" fmla="*/ 96 w 1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46">
                  <a:moveTo>
                    <a:pt x="96" y="0"/>
                  </a:moveTo>
                  <a:cubicBezTo>
                    <a:pt x="55" y="0"/>
                    <a:pt x="55" y="0"/>
                    <a:pt x="55" y="0"/>
                  </a:cubicBezTo>
                  <a:cubicBezTo>
                    <a:pt x="28" y="0"/>
                    <a:pt x="28" y="0"/>
                    <a:pt x="28" y="0"/>
                  </a:cubicBezTo>
                  <a:cubicBezTo>
                    <a:pt x="0" y="0"/>
                    <a:pt x="0" y="0"/>
                    <a:pt x="0" y="0"/>
                  </a:cubicBezTo>
                  <a:cubicBezTo>
                    <a:pt x="0" y="46"/>
                    <a:pt x="0" y="46"/>
                    <a:pt x="0" y="46"/>
                  </a:cubicBezTo>
                  <a:cubicBezTo>
                    <a:pt x="166" y="46"/>
                    <a:pt x="166" y="46"/>
                    <a:pt x="166" y="46"/>
                  </a:cubicBezTo>
                  <a:cubicBezTo>
                    <a:pt x="166" y="11"/>
                    <a:pt x="166" y="11"/>
                    <a:pt x="166" y="11"/>
                  </a:cubicBezTo>
                  <a:cubicBezTo>
                    <a:pt x="119" y="11"/>
                    <a:pt x="119" y="11"/>
                    <a:pt x="119" y="11"/>
                  </a:cubicBezTo>
                  <a:cubicBezTo>
                    <a:pt x="119" y="11"/>
                    <a:pt x="105" y="11"/>
                    <a:pt x="96"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211"/>
            <p:cNvSpPr>
              <a:spLocks/>
            </p:cNvSpPr>
            <p:nvPr/>
          </p:nvSpPr>
          <p:spPr bwMode="auto">
            <a:xfrm>
              <a:off x="6287" y="2150"/>
              <a:ext cx="259" cy="213"/>
            </a:xfrm>
            <a:custGeom>
              <a:avLst/>
              <a:gdLst>
                <a:gd name="T0" fmla="*/ 549 w 549"/>
                <a:gd name="T1" fmla="*/ 28 h 453"/>
                <a:gd name="T2" fmla="*/ 549 w 549"/>
                <a:gd name="T3" fmla="*/ 424 h 453"/>
                <a:gd name="T4" fmla="*/ 521 w 549"/>
                <a:gd name="T5" fmla="*/ 453 h 453"/>
                <a:gd name="T6" fmla="*/ 28 w 549"/>
                <a:gd name="T7" fmla="*/ 453 h 453"/>
                <a:gd name="T8" fmla="*/ 0 w 549"/>
                <a:gd name="T9" fmla="*/ 424 h 453"/>
                <a:gd name="T10" fmla="*/ 0 w 549"/>
                <a:gd name="T11" fmla="*/ 28 h 453"/>
                <a:gd name="T12" fmla="*/ 28 w 549"/>
                <a:gd name="T13" fmla="*/ 0 h 453"/>
                <a:gd name="T14" fmla="*/ 521 w 549"/>
                <a:gd name="T15" fmla="*/ 0 h 453"/>
                <a:gd name="T16" fmla="*/ 549 w 549"/>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453">
                  <a:moveTo>
                    <a:pt x="549" y="28"/>
                  </a:moveTo>
                  <a:cubicBezTo>
                    <a:pt x="549" y="424"/>
                    <a:pt x="549" y="424"/>
                    <a:pt x="549" y="424"/>
                  </a:cubicBezTo>
                  <a:cubicBezTo>
                    <a:pt x="549" y="424"/>
                    <a:pt x="549" y="453"/>
                    <a:pt x="521" y="453"/>
                  </a:cubicBezTo>
                  <a:cubicBezTo>
                    <a:pt x="28" y="453"/>
                    <a:pt x="28" y="453"/>
                    <a:pt x="28" y="453"/>
                  </a:cubicBezTo>
                  <a:cubicBezTo>
                    <a:pt x="28" y="453"/>
                    <a:pt x="0" y="453"/>
                    <a:pt x="0" y="424"/>
                  </a:cubicBezTo>
                  <a:cubicBezTo>
                    <a:pt x="0" y="28"/>
                    <a:pt x="0" y="28"/>
                    <a:pt x="0" y="28"/>
                  </a:cubicBezTo>
                  <a:cubicBezTo>
                    <a:pt x="0" y="28"/>
                    <a:pt x="0" y="0"/>
                    <a:pt x="28" y="0"/>
                  </a:cubicBezTo>
                  <a:cubicBezTo>
                    <a:pt x="521" y="0"/>
                    <a:pt x="521" y="0"/>
                    <a:pt x="521" y="0"/>
                  </a:cubicBezTo>
                  <a:cubicBezTo>
                    <a:pt x="521" y="0"/>
                    <a:pt x="549" y="0"/>
                    <a:pt x="549"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212"/>
            <p:cNvSpPr>
              <a:spLocks/>
            </p:cNvSpPr>
            <p:nvPr/>
          </p:nvSpPr>
          <p:spPr bwMode="auto">
            <a:xfrm>
              <a:off x="6297" y="2150"/>
              <a:ext cx="267" cy="213"/>
            </a:xfrm>
            <a:custGeom>
              <a:avLst/>
              <a:gdLst>
                <a:gd name="T0" fmla="*/ 566 w 566"/>
                <a:gd name="T1" fmla="*/ 28 h 453"/>
                <a:gd name="T2" fmla="*/ 566 w 566"/>
                <a:gd name="T3" fmla="*/ 424 h 453"/>
                <a:gd name="T4" fmla="*/ 538 w 566"/>
                <a:gd name="T5" fmla="*/ 453 h 453"/>
                <a:gd name="T6" fmla="*/ 29 w 566"/>
                <a:gd name="T7" fmla="*/ 453 h 453"/>
                <a:gd name="T8" fmla="*/ 0 w 566"/>
                <a:gd name="T9" fmla="*/ 424 h 453"/>
                <a:gd name="T10" fmla="*/ 0 w 566"/>
                <a:gd name="T11" fmla="*/ 28 h 453"/>
                <a:gd name="T12" fmla="*/ 29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9" y="453"/>
                    <a:pt x="29" y="453"/>
                    <a:pt x="29" y="453"/>
                  </a:cubicBezTo>
                  <a:cubicBezTo>
                    <a:pt x="29" y="453"/>
                    <a:pt x="0" y="453"/>
                    <a:pt x="0" y="424"/>
                  </a:cubicBezTo>
                  <a:cubicBezTo>
                    <a:pt x="0" y="28"/>
                    <a:pt x="0" y="28"/>
                    <a:pt x="0" y="28"/>
                  </a:cubicBezTo>
                  <a:cubicBezTo>
                    <a:pt x="0" y="28"/>
                    <a:pt x="0" y="0"/>
                    <a:pt x="29" y="0"/>
                  </a:cubicBezTo>
                  <a:cubicBezTo>
                    <a:pt x="538" y="0"/>
                    <a:pt x="538" y="0"/>
                    <a:pt x="538" y="0"/>
                  </a:cubicBezTo>
                  <a:cubicBezTo>
                    <a:pt x="538" y="0"/>
                    <a:pt x="566" y="0"/>
                    <a:pt x="566" y="2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213"/>
            <p:cNvSpPr>
              <a:spLocks/>
            </p:cNvSpPr>
            <p:nvPr/>
          </p:nvSpPr>
          <p:spPr bwMode="auto">
            <a:xfrm>
              <a:off x="6297" y="2176"/>
              <a:ext cx="267" cy="187"/>
            </a:xfrm>
            <a:custGeom>
              <a:avLst/>
              <a:gdLst>
                <a:gd name="T0" fmla="*/ 566 w 566"/>
                <a:gd name="T1" fmla="*/ 0 h 397"/>
                <a:gd name="T2" fmla="*/ 0 w 566"/>
                <a:gd name="T3" fmla="*/ 340 h 397"/>
                <a:gd name="T4" fmla="*/ 0 w 566"/>
                <a:gd name="T5" fmla="*/ 368 h 397"/>
                <a:gd name="T6" fmla="*/ 29 w 566"/>
                <a:gd name="T7" fmla="*/ 397 h 397"/>
                <a:gd name="T8" fmla="*/ 538 w 566"/>
                <a:gd name="T9" fmla="*/ 397 h 397"/>
                <a:gd name="T10" fmla="*/ 566 w 566"/>
                <a:gd name="T11" fmla="*/ 368 h 397"/>
                <a:gd name="T12" fmla="*/ 566 w 566"/>
                <a:gd name="T13" fmla="*/ 368 h 397"/>
                <a:gd name="T14" fmla="*/ 566 w 566"/>
                <a:gd name="T15" fmla="*/ 368 h 397"/>
                <a:gd name="T16" fmla="*/ 566 w 566"/>
                <a:gd name="T17" fmla="*/ 17 h 397"/>
                <a:gd name="T18" fmla="*/ 566 w 566"/>
                <a:gd name="T19"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397">
                  <a:moveTo>
                    <a:pt x="566" y="0"/>
                  </a:moveTo>
                  <a:cubicBezTo>
                    <a:pt x="0" y="340"/>
                    <a:pt x="0" y="340"/>
                    <a:pt x="0" y="340"/>
                  </a:cubicBezTo>
                  <a:cubicBezTo>
                    <a:pt x="0" y="368"/>
                    <a:pt x="0" y="368"/>
                    <a:pt x="0" y="368"/>
                  </a:cubicBezTo>
                  <a:cubicBezTo>
                    <a:pt x="0" y="397"/>
                    <a:pt x="29" y="397"/>
                    <a:pt x="29" y="397"/>
                  </a:cubicBezTo>
                  <a:cubicBezTo>
                    <a:pt x="538" y="397"/>
                    <a:pt x="538" y="397"/>
                    <a:pt x="538" y="397"/>
                  </a:cubicBezTo>
                  <a:cubicBezTo>
                    <a:pt x="566" y="397"/>
                    <a:pt x="566" y="369"/>
                    <a:pt x="566" y="368"/>
                  </a:cubicBezTo>
                  <a:cubicBezTo>
                    <a:pt x="566" y="368"/>
                    <a:pt x="566" y="368"/>
                    <a:pt x="566" y="368"/>
                  </a:cubicBezTo>
                  <a:cubicBezTo>
                    <a:pt x="566" y="368"/>
                    <a:pt x="566" y="368"/>
                    <a:pt x="566" y="368"/>
                  </a:cubicBezTo>
                  <a:cubicBezTo>
                    <a:pt x="566" y="17"/>
                    <a:pt x="566" y="17"/>
                    <a:pt x="566" y="17"/>
                  </a:cubicBezTo>
                  <a:cubicBezTo>
                    <a:pt x="566" y="0"/>
                    <a:pt x="566" y="0"/>
                    <a:pt x="566" y="0"/>
                  </a:cubicBezTo>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214"/>
            <p:cNvSpPr>
              <a:spLocks/>
            </p:cNvSpPr>
            <p:nvPr/>
          </p:nvSpPr>
          <p:spPr bwMode="auto">
            <a:xfrm>
              <a:off x="6156" y="2228"/>
              <a:ext cx="59" cy="23"/>
            </a:xfrm>
            <a:custGeom>
              <a:avLst/>
              <a:gdLst>
                <a:gd name="T0" fmla="*/ 0 w 127"/>
                <a:gd name="T1" fmla="*/ 0 h 50"/>
                <a:gd name="T2" fmla="*/ 64 w 127"/>
                <a:gd name="T3" fmla="*/ 50 h 50"/>
                <a:gd name="T4" fmla="*/ 127 w 127"/>
                <a:gd name="T5" fmla="*/ 0 h 50"/>
                <a:gd name="T6" fmla="*/ 0 w 127"/>
                <a:gd name="T7" fmla="*/ 0 h 50"/>
              </a:gdLst>
              <a:ahLst/>
              <a:cxnLst>
                <a:cxn ang="0">
                  <a:pos x="T0" y="T1"/>
                </a:cxn>
                <a:cxn ang="0">
                  <a:pos x="T2" y="T3"/>
                </a:cxn>
                <a:cxn ang="0">
                  <a:pos x="T4" y="T5"/>
                </a:cxn>
                <a:cxn ang="0">
                  <a:pos x="T6" y="T7"/>
                </a:cxn>
              </a:cxnLst>
              <a:rect l="0" t="0" r="r" b="b"/>
              <a:pathLst>
                <a:path w="127" h="50">
                  <a:moveTo>
                    <a:pt x="0" y="0"/>
                  </a:moveTo>
                  <a:cubicBezTo>
                    <a:pt x="7" y="28"/>
                    <a:pt x="33" y="50"/>
                    <a:pt x="64" y="50"/>
                  </a:cubicBezTo>
                  <a:cubicBezTo>
                    <a:pt x="94" y="50"/>
                    <a:pt x="120" y="28"/>
                    <a:pt x="127" y="0"/>
                  </a:cubicBez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215"/>
            <p:cNvSpPr>
              <a:spLocks/>
            </p:cNvSpPr>
            <p:nvPr/>
          </p:nvSpPr>
          <p:spPr bwMode="auto">
            <a:xfrm>
              <a:off x="6168" y="2172"/>
              <a:ext cx="47" cy="58"/>
            </a:xfrm>
            <a:custGeom>
              <a:avLst/>
              <a:gdLst>
                <a:gd name="T0" fmla="*/ 99 w 99"/>
                <a:gd name="T1" fmla="*/ 11 h 124"/>
                <a:gd name="T2" fmla="*/ 68 w 99"/>
                <a:gd name="T3" fmla="*/ 0 h 124"/>
                <a:gd name="T4" fmla="*/ 57 w 99"/>
                <a:gd name="T5" fmla="*/ 26 h 124"/>
                <a:gd name="T6" fmla="*/ 0 w 99"/>
                <a:gd name="T7" fmla="*/ 26 h 124"/>
                <a:gd name="T8" fmla="*/ 0 w 99"/>
                <a:gd name="T9" fmla="*/ 124 h 124"/>
                <a:gd name="T10" fmla="*/ 68 w 99"/>
                <a:gd name="T11" fmla="*/ 124 h 124"/>
                <a:gd name="T12" fmla="*/ 68 w 99"/>
                <a:gd name="T13" fmla="*/ 66 h 124"/>
                <a:gd name="T14" fmla="*/ 99 w 99"/>
                <a:gd name="T15" fmla="*/ 11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4">
                  <a:moveTo>
                    <a:pt x="99" y="11"/>
                  </a:moveTo>
                  <a:cubicBezTo>
                    <a:pt x="68" y="0"/>
                    <a:pt x="68" y="0"/>
                    <a:pt x="68" y="0"/>
                  </a:cubicBezTo>
                  <a:cubicBezTo>
                    <a:pt x="57" y="26"/>
                    <a:pt x="57" y="26"/>
                    <a:pt x="57" y="26"/>
                  </a:cubicBezTo>
                  <a:cubicBezTo>
                    <a:pt x="0" y="26"/>
                    <a:pt x="0" y="26"/>
                    <a:pt x="0" y="26"/>
                  </a:cubicBezTo>
                  <a:cubicBezTo>
                    <a:pt x="0" y="124"/>
                    <a:pt x="0" y="124"/>
                    <a:pt x="0" y="124"/>
                  </a:cubicBezTo>
                  <a:cubicBezTo>
                    <a:pt x="68" y="124"/>
                    <a:pt x="68" y="124"/>
                    <a:pt x="68" y="124"/>
                  </a:cubicBezTo>
                  <a:cubicBezTo>
                    <a:pt x="68" y="66"/>
                    <a:pt x="68" y="66"/>
                    <a:pt x="68" y="66"/>
                  </a:cubicBezTo>
                  <a:cubicBezTo>
                    <a:pt x="69" y="48"/>
                    <a:pt x="74" y="19"/>
                    <a:pt x="99" y="11"/>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216"/>
            <p:cNvSpPr>
              <a:spLocks/>
            </p:cNvSpPr>
            <p:nvPr/>
          </p:nvSpPr>
          <p:spPr bwMode="auto">
            <a:xfrm>
              <a:off x="6224" y="2150"/>
              <a:ext cx="7" cy="8"/>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217"/>
            <p:cNvSpPr>
              <a:spLocks/>
            </p:cNvSpPr>
            <p:nvPr/>
          </p:nvSpPr>
          <p:spPr bwMode="auto">
            <a:xfrm>
              <a:off x="6236" y="2139"/>
              <a:ext cx="20" cy="39"/>
            </a:xfrm>
            <a:custGeom>
              <a:avLst/>
              <a:gdLst>
                <a:gd name="T0" fmla="*/ 16 w 20"/>
                <a:gd name="T1" fmla="*/ 0 h 39"/>
                <a:gd name="T2" fmla="*/ 20 w 20"/>
                <a:gd name="T3" fmla="*/ 39 h 39"/>
                <a:gd name="T4" fmla="*/ 0 w 20"/>
                <a:gd name="T5" fmla="*/ 35 h 39"/>
                <a:gd name="T6" fmla="*/ 16 w 20"/>
                <a:gd name="T7" fmla="*/ 0 h 39"/>
              </a:gdLst>
              <a:ahLst/>
              <a:cxnLst>
                <a:cxn ang="0">
                  <a:pos x="T0" y="T1"/>
                </a:cxn>
                <a:cxn ang="0">
                  <a:pos x="T2" y="T3"/>
                </a:cxn>
                <a:cxn ang="0">
                  <a:pos x="T4" y="T5"/>
                </a:cxn>
                <a:cxn ang="0">
                  <a:pos x="T6" y="T7"/>
                </a:cxn>
              </a:cxnLst>
              <a:rect l="0" t="0" r="r" b="b"/>
              <a:pathLst>
                <a:path w="20" h="39">
                  <a:moveTo>
                    <a:pt x="16" y="0"/>
                  </a:moveTo>
                  <a:lnTo>
                    <a:pt x="20" y="39"/>
                  </a:lnTo>
                  <a:lnTo>
                    <a:pt x="0" y="35"/>
                  </a:lnTo>
                  <a:lnTo>
                    <a:pt x="1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218"/>
            <p:cNvSpPr>
              <a:spLocks/>
            </p:cNvSpPr>
            <p:nvPr/>
          </p:nvSpPr>
          <p:spPr bwMode="auto">
            <a:xfrm>
              <a:off x="6164" y="2100"/>
              <a:ext cx="93" cy="115"/>
            </a:xfrm>
            <a:custGeom>
              <a:avLst/>
              <a:gdLst>
                <a:gd name="T0" fmla="*/ 23 w 199"/>
                <a:gd name="T1" fmla="*/ 0 h 245"/>
                <a:gd name="T2" fmla="*/ 1 w 199"/>
                <a:gd name="T3" fmla="*/ 124 h 245"/>
                <a:gd name="T4" fmla="*/ 1 w 199"/>
                <a:gd name="T5" fmla="*/ 125 h 245"/>
                <a:gd name="T6" fmla="*/ 0 w 199"/>
                <a:gd name="T7" fmla="*/ 143 h 245"/>
                <a:gd name="T8" fmla="*/ 32 w 199"/>
                <a:gd name="T9" fmla="*/ 138 h 245"/>
                <a:gd name="T10" fmla="*/ 48 w 199"/>
                <a:gd name="T11" fmla="*/ 190 h 245"/>
                <a:gd name="T12" fmla="*/ 161 w 199"/>
                <a:gd name="T13" fmla="*/ 245 h 245"/>
                <a:gd name="T14" fmla="*/ 170 w 199"/>
                <a:gd name="T15" fmla="*/ 197 h 245"/>
                <a:gd name="T16" fmla="*/ 185 w 199"/>
                <a:gd name="T17" fmla="*/ 109 h 245"/>
                <a:gd name="T18" fmla="*/ 199 w 199"/>
                <a:gd name="T19" fmla="*/ 31 h 245"/>
                <a:gd name="T20" fmla="*/ 23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3" y="0"/>
                  </a:moveTo>
                  <a:cubicBezTo>
                    <a:pt x="1" y="124"/>
                    <a:pt x="1" y="124"/>
                    <a:pt x="1" y="124"/>
                  </a:cubicBezTo>
                  <a:cubicBezTo>
                    <a:pt x="1" y="125"/>
                    <a:pt x="1" y="125"/>
                    <a:pt x="1" y="125"/>
                  </a:cubicBezTo>
                  <a:cubicBezTo>
                    <a:pt x="0" y="131"/>
                    <a:pt x="0" y="137"/>
                    <a:pt x="0" y="143"/>
                  </a:cubicBezTo>
                  <a:cubicBezTo>
                    <a:pt x="32" y="138"/>
                    <a:pt x="32" y="138"/>
                    <a:pt x="32" y="138"/>
                  </a:cubicBezTo>
                  <a:cubicBezTo>
                    <a:pt x="35" y="158"/>
                    <a:pt x="41" y="176"/>
                    <a:pt x="48" y="190"/>
                  </a:cubicBezTo>
                  <a:cubicBezTo>
                    <a:pt x="64" y="215"/>
                    <a:pt x="96" y="241"/>
                    <a:pt x="161" y="245"/>
                  </a:cubicBezTo>
                  <a:cubicBezTo>
                    <a:pt x="170" y="197"/>
                    <a:pt x="170" y="197"/>
                    <a:pt x="170" y="197"/>
                  </a:cubicBezTo>
                  <a:cubicBezTo>
                    <a:pt x="185" y="109"/>
                    <a:pt x="185" y="109"/>
                    <a:pt x="185" y="109"/>
                  </a:cubicBezTo>
                  <a:cubicBezTo>
                    <a:pt x="199" y="31"/>
                    <a:pt x="199" y="31"/>
                    <a:pt x="199" y="31"/>
                  </a:cubicBezTo>
                  <a:cubicBezTo>
                    <a:pt x="23" y="0"/>
                    <a:pt x="23" y="0"/>
                    <a:pt x="23"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219"/>
            <p:cNvSpPr>
              <a:spLocks/>
            </p:cNvSpPr>
            <p:nvPr/>
          </p:nvSpPr>
          <p:spPr bwMode="auto">
            <a:xfrm>
              <a:off x="6224" y="2150"/>
              <a:ext cx="7" cy="8"/>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220"/>
            <p:cNvSpPr>
              <a:spLocks/>
            </p:cNvSpPr>
            <p:nvPr/>
          </p:nvSpPr>
          <p:spPr bwMode="auto">
            <a:xfrm>
              <a:off x="6097" y="2182"/>
              <a:ext cx="86" cy="86"/>
            </a:xfrm>
            <a:custGeom>
              <a:avLst/>
              <a:gdLst>
                <a:gd name="T0" fmla="*/ 169 w 184"/>
                <a:gd name="T1" fmla="*/ 0 h 184"/>
                <a:gd name="T2" fmla="*/ 15 w 184"/>
                <a:gd name="T3" fmla="*/ 184 h 184"/>
                <a:gd name="T4" fmla="*/ 169 w 184"/>
                <a:gd name="T5" fmla="*/ 0 h 184"/>
              </a:gdLst>
              <a:ahLst/>
              <a:cxnLst>
                <a:cxn ang="0">
                  <a:pos x="T0" y="T1"/>
                </a:cxn>
                <a:cxn ang="0">
                  <a:pos x="T2" y="T3"/>
                </a:cxn>
                <a:cxn ang="0">
                  <a:pos x="T4" y="T5"/>
                </a:cxn>
              </a:cxnLst>
              <a:rect l="0" t="0" r="r" b="b"/>
              <a:pathLst>
                <a:path w="184" h="184">
                  <a:moveTo>
                    <a:pt x="169" y="0"/>
                  </a:moveTo>
                  <a:cubicBezTo>
                    <a:pt x="169" y="0"/>
                    <a:pt x="0" y="15"/>
                    <a:pt x="15" y="184"/>
                  </a:cubicBezTo>
                  <a:cubicBezTo>
                    <a:pt x="15" y="184"/>
                    <a:pt x="184" y="169"/>
                    <a:pt x="169" y="0"/>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221"/>
            <p:cNvSpPr>
              <a:spLocks noEditPoints="1"/>
            </p:cNvSpPr>
            <p:nvPr/>
          </p:nvSpPr>
          <p:spPr bwMode="auto">
            <a:xfrm>
              <a:off x="6463" y="2296"/>
              <a:ext cx="73" cy="49"/>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7 h 49"/>
                <a:gd name="T12" fmla="*/ 71 w 73"/>
                <a:gd name="T13" fmla="*/ 47 h 49"/>
                <a:gd name="T14" fmla="*/ 71 w 73"/>
                <a:gd name="T15" fmla="*/ 2 h 49"/>
                <a:gd name="T16" fmla="*/ 1 w 73"/>
                <a:gd name="T17" fmla="*/ 2 h 49"/>
                <a:gd name="T18" fmla="*/ 1 w 73"/>
                <a:gd name="T19"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1" y="47"/>
                  </a:moveTo>
                  <a:lnTo>
                    <a:pt x="71" y="47"/>
                  </a:lnTo>
                  <a:lnTo>
                    <a:pt x="71" y="2"/>
                  </a:lnTo>
                  <a:lnTo>
                    <a:pt x="1" y="2"/>
                  </a:lnTo>
                  <a:lnTo>
                    <a:pt x="1" y="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222"/>
            <p:cNvSpPr>
              <a:spLocks/>
            </p:cNvSpPr>
            <p:nvPr/>
          </p:nvSpPr>
          <p:spPr bwMode="auto">
            <a:xfrm>
              <a:off x="6489" y="2318"/>
              <a:ext cx="109" cy="389"/>
            </a:xfrm>
            <a:custGeom>
              <a:avLst/>
              <a:gdLst>
                <a:gd name="T0" fmla="*/ 136 w 231"/>
                <a:gd name="T1" fmla="*/ 827 h 827"/>
                <a:gd name="T2" fmla="*/ 132 w 231"/>
                <a:gd name="T3" fmla="*/ 824 h 827"/>
                <a:gd name="T4" fmla="*/ 154 w 231"/>
                <a:gd name="T5" fmla="*/ 530 h 827"/>
                <a:gd name="T6" fmla="*/ 143 w 231"/>
                <a:gd name="T7" fmla="*/ 57 h 827"/>
                <a:gd name="T8" fmla="*/ 4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2 h 827"/>
                <a:gd name="T20" fmla="*/ 137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4" y="827"/>
                    <a:pt x="133" y="826"/>
                    <a:pt x="132" y="824"/>
                  </a:cubicBezTo>
                  <a:cubicBezTo>
                    <a:pt x="112" y="765"/>
                    <a:pt x="133" y="651"/>
                    <a:pt x="154" y="530"/>
                  </a:cubicBezTo>
                  <a:cubicBezTo>
                    <a:pt x="186" y="350"/>
                    <a:pt x="222" y="146"/>
                    <a:pt x="143" y="57"/>
                  </a:cubicBezTo>
                  <a:cubicBezTo>
                    <a:pt x="112" y="23"/>
                    <a:pt x="67" y="8"/>
                    <a:pt x="4" y="13"/>
                  </a:cubicBezTo>
                  <a:cubicBezTo>
                    <a:pt x="2" y="13"/>
                    <a:pt x="0" y="11"/>
                    <a:pt x="0" y="9"/>
                  </a:cubicBezTo>
                  <a:cubicBezTo>
                    <a:pt x="0" y="7"/>
                    <a:pt x="1" y="5"/>
                    <a:pt x="4" y="5"/>
                  </a:cubicBezTo>
                  <a:cubicBezTo>
                    <a:pt x="68" y="0"/>
                    <a:pt x="117" y="16"/>
                    <a:pt x="149" y="52"/>
                  </a:cubicBezTo>
                  <a:cubicBezTo>
                    <a:pt x="231" y="143"/>
                    <a:pt x="194" y="350"/>
                    <a:pt x="162" y="532"/>
                  </a:cubicBezTo>
                  <a:cubicBezTo>
                    <a:pt x="141" y="651"/>
                    <a:pt x="121" y="764"/>
                    <a:pt x="140" y="822"/>
                  </a:cubicBezTo>
                  <a:cubicBezTo>
                    <a:pt x="140" y="824"/>
                    <a:pt x="139" y="826"/>
                    <a:pt x="137" y="827"/>
                  </a:cubicBezTo>
                  <a:cubicBezTo>
                    <a:pt x="137" y="827"/>
                    <a:pt x="136"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223"/>
            <p:cNvSpPr>
              <a:spLocks/>
            </p:cNvSpPr>
            <p:nvPr/>
          </p:nvSpPr>
          <p:spPr bwMode="auto">
            <a:xfrm>
              <a:off x="6633" y="2727"/>
              <a:ext cx="27" cy="26"/>
            </a:xfrm>
            <a:custGeom>
              <a:avLst/>
              <a:gdLst>
                <a:gd name="T0" fmla="*/ 27 w 27"/>
                <a:gd name="T1" fmla="*/ 0 h 26"/>
                <a:gd name="T2" fmla="*/ 0 w 27"/>
                <a:gd name="T3" fmla="*/ 0 h 26"/>
                <a:gd name="T4" fmla="*/ 0 w 27"/>
                <a:gd name="T5" fmla="*/ 26 h 26"/>
                <a:gd name="T6" fmla="*/ 27 w 27"/>
                <a:gd name="T7" fmla="*/ 26 h 26"/>
                <a:gd name="T8" fmla="*/ 27 w 27"/>
                <a:gd name="T9" fmla="*/ 11 h 26"/>
                <a:gd name="T10" fmla="*/ 27 w 27"/>
                <a:gd name="T11" fmla="*/ 0 h 26"/>
              </a:gdLst>
              <a:ahLst/>
              <a:cxnLst>
                <a:cxn ang="0">
                  <a:pos x="T0" y="T1"/>
                </a:cxn>
                <a:cxn ang="0">
                  <a:pos x="T2" y="T3"/>
                </a:cxn>
                <a:cxn ang="0">
                  <a:pos x="T4" y="T5"/>
                </a:cxn>
                <a:cxn ang="0">
                  <a:pos x="T6" y="T7"/>
                </a:cxn>
                <a:cxn ang="0">
                  <a:pos x="T8" y="T9"/>
                </a:cxn>
                <a:cxn ang="0">
                  <a:pos x="T10" y="T11"/>
                </a:cxn>
              </a:cxnLst>
              <a:rect l="0" t="0" r="r" b="b"/>
              <a:pathLst>
                <a:path w="27" h="26">
                  <a:moveTo>
                    <a:pt x="27" y="0"/>
                  </a:moveTo>
                  <a:lnTo>
                    <a:pt x="0" y="0"/>
                  </a:lnTo>
                  <a:lnTo>
                    <a:pt x="0" y="26"/>
                  </a:lnTo>
                  <a:lnTo>
                    <a:pt x="27" y="26"/>
                  </a:lnTo>
                  <a:lnTo>
                    <a:pt x="27" y="11"/>
                  </a:lnTo>
                  <a:lnTo>
                    <a:pt x="2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224"/>
            <p:cNvSpPr>
              <a:spLocks/>
            </p:cNvSpPr>
            <p:nvPr/>
          </p:nvSpPr>
          <p:spPr bwMode="auto">
            <a:xfrm>
              <a:off x="6633" y="2727"/>
              <a:ext cx="27" cy="26"/>
            </a:xfrm>
            <a:custGeom>
              <a:avLst/>
              <a:gdLst>
                <a:gd name="T0" fmla="*/ 27 w 27"/>
                <a:gd name="T1" fmla="*/ 0 h 26"/>
                <a:gd name="T2" fmla="*/ 0 w 27"/>
                <a:gd name="T3" fmla="*/ 0 h 26"/>
                <a:gd name="T4" fmla="*/ 0 w 27"/>
                <a:gd name="T5" fmla="*/ 26 h 26"/>
                <a:gd name="T6" fmla="*/ 27 w 27"/>
                <a:gd name="T7" fmla="*/ 26 h 26"/>
                <a:gd name="T8" fmla="*/ 27 w 27"/>
                <a:gd name="T9" fmla="*/ 11 h 26"/>
                <a:gd name="T10" fmla="*/ 27 w 27"/>
                <a:gd name="T11" fmla="*/ 0 h 26"/>
              </a:gdLst>
              <a:ahLst/>
              <a:cxnLst>
                <a:cxn ang="0">
                  <a:pos x="T0" y="T1"/>
                </a:cxn>
                <a:cxn ang="0">
                  <a:pos x="T2" y="T3"/>
                </a:cxn>
                <a:cxn ang="0">
                  <a:pos x="T4" y="T5"/>
                </a:cxn>
                <a:cxn ang="0">
                  <a:pos x="T6" y="T7"/>
                </a:cxn>
                <a:cxn ang="0">
                  <a:pos x="T8" y="T9"/>
                </a:cxn>
                <a:cxn ang="0">
                  <a:pos x="T10" y="T11"/>
                </a:cxn>
              </a:cxnLst>
              <a:rect l="0" t="0" r="r" b="b"/>
              <a:pathLst>
                <a:path w="27" h="26">
                  <a:moveTo>
                    <a:pt x="27" y="0"/>
                  </a:moveTo>
                  <a:lnTo>
                    <a:pt x="0" y="0"/>
                  </a:lnTo>
                  <a:lnTo>
                    <a:pt x="0" y="26"/>
                  </a:lnTo>
                  <a:lnTo>
                    <a:pt x="27" y="26"/>
                  </a:lnTo>
                  <a:lnTo>
                    <a:pt x="27" y="11"/>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225"/>
            <p:cNvSpPr>
              <a:spLocks noChangeArrowheads="1"/>
            </p:cNvSpPr>
            <p:nvPr/>
          </p:nvSpPr>
          <p:spPr bwMode="auto">
            <a:xfrm>
              <a:off x="6131" y="2397"/>
              <a:ext cx="32" cy="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226"/>
            <p:cNvSpPr>
              <a:spLocks noChangeArrowheads="1"/>
            </p:cNvSpPr>
            <p:nvPr/>
          </p:nvSpPr>
          <p:spPr bwMode="auto">
            <a:xfrm>
              <a:off x="6131" y="2397"/>
              <a:ext cx="32"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227"/>
            <p:cNvSpPr>
              <a:spLocks/>
            </p:cNvSpPr>
            <p:nvPr/>
          </p:nvSpPr>
          <p:spPr bwMode="auto">
            <a:xfrm>
              <a:off x="6147" y="2416"/>
              <a:ext cx="16" cy="351"/>
            </a:xfrm>
            <a:custGeom>
              <a:avLst/>
              <a:gdLst>
                <a:gd name="T0" fmla="*/ 16 w 16"/>
                <a:gd name="T1" fmla="*/ 0 h 351"/>
                <a:gd name="T2" fmla="*/ 0 w 16"/>
                <a:gd name="T3" fmla="*/ 0 h 351"/>
                <a:gd name="T4" fmla="*/ 0 w 16"/>
                <a:gd name="T5" fmla="*/ 351 h 351"/>
                <a:gd name="T6" fmla="*/ 16 w 16"/>
                <a:gd name="T7" fmla="*/ 351 h 351"/>
                <a:gd name="T8" fmla="*/ 16 w 16"/>
                <a:gd name="T9" fmla="*/ 322 h 351"/>
                <a:gd name="T10" fmla="*/ 16 w 16"/>
                <a:gd name="T11" fmla="*/ 152 h 351"/>
                <a:gd name="T12" fmla="*/ 16 w 16"/>
                <a:gd name="T13" fmla="*/ 130 h 351"/>
                <a:gd name="T14" fmla="*/ 16 w 16"/>
                <a:gd name="T15" fmla="*/ 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1">
                  <a:moveTo>
                    <a:pt x="16" y="0"/>
                  </a:moveTo>
                  <a:lnTo>
                    <a:pt x="0" y="0"/>
                  </a:lnTo>
                  <a:lnTo>
                    <a:pt x="0" y="351"/>
                  </a:lnTo>
                  <a:lnTo>
                    <a:pt x="16" y="351"/>
                  </a:lnTo>
                  <a:lnTo>
                    <a:pt x="16" y="322"/>
                  </a:lnTo>
                  <a:lnTo>
                    <a:pt x="16" y="152"/>
                  </a:lnTo>
                  <a:lnTo>
                    <a:pt x="16" y="130"/>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228"/>
            <p:cNvSpPr>
              <a:spLocks/>
            </p:cNvSpPr>
            <p:nvPr/>
          </p:nvSpPr>
          <p:spPr bwMode="auto">
            <a:xfrm>
              <a:off x="6147" y="2416"/>
              <a:ext cx="16" cy="351"/>
            </a:xfrm>
            <a:custGeom>
              <a:avLst/>
              <a:gdLst>
                <a:gd name="T0" fmla="*/ 16 w 16"/>
                <a:gd name="T1" fmla="*/ 0 h 351"/>
                <a:gd name="T2" fmla="*/ 0 w 16"/>
                <a:gd name="T3" fmla="*/ 0 h 351"/>
                <a:gd name="T4" fmla="*/ 0 w 16"/>
                <a:gd name="T5" fmla="*/ 351 h 351"/>
                <a:gd name="T6" fmla="*/ 16 w 16"/>
                <a:gd name="T7" fmla="*/ 351 h 351"/>
                <a:gd name="T8" fmla="*/ 16 w 16"/>
                <a:gd name="T9" fmla="*/ 322 h 351"/>
                <a:gd name="T10" fmla="*/ 16 w 16"/>
                <a:gd name="T11" fmla="*/ 152 h 351"/>
                <a:gd name="T12" fmla="*/ 16 w 16"/>
                <a:gd name="T13" fmla="*/ 130 h 351"/>
                <a:gd name="T14" fmla="*/ 16 w 16"/>
                <a:gd name="T15" fmla="*/ 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1">
                  <a:moveTo>
                    <a:pt x="16" y="0"/>
                  </a:moveTo>
                  <a:lnTo>
                    <a:pt x="0" y="0"/>
                  </a:lnTo>
                  <a:lnTo>
                    <a:pt x="0" y="351"/>
                  </a:lnTo>
                  <a:lnTo>
                    <a:pt x="16" y="351"/>
                  </a:lnTo>
                  <a:lnTo>
                    <a:pt x="16" y="322"/>
                  </a:lnTo>
                  <a:lnTo>
                    <a:pt x="16" y="152"/>
                  </a:lnTo>
                  <a:lnTo>
                    <a:pt x="16" y="13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229"/>
            <p:cNvSpPr>
              <a:spLocks/>
            </p:cNvSpPr>
            <p:nvPr/>
          </p:nvSpPr>
          <p:spPr bwMode="auto">
            <a:xfrm>
              <a:off x="6140" y="2071"/>
              <a:ext cx="121" cy="127"/>
            </a:xfrm>
            <a:custGeom>
              <a:avLst/>
              <a:gdLst>
                <a:gd name="T0" fmla="*/ 250 w 258"/>
                <a:gd name="T1" fmla="*/ 91 h 271"/>
                <a:gd name="T2" fmla="*/ 163 w 258"/>
                <a:gd name="T3" fmla="*/ 15 h 271"/>
                <a:gd name="T4" fmla="*/ 128 w 258"/>
                <a:gd name="T5" fmla="*/ 18 h 271"/>
                <a:gd name="T6" fmla="*/ 98 w 258"/>
                <a:gd name="T7" fmla="*/ 20 h 271"/>
                <a:gd name="T8" fmla="*/ 76 w 258"/>
                <a:gd name="T9" fmla="*/ 55 h 271"/>
                <a:gd name="T10" fmla="*/ 32 w 258"/>
                <a:gd name="T11" fmla="*/ 99 h 271"/>
                <a:gd name="T12" fmla="*/ 94 w 258"/>
                <a:gd name="T13" fmla="*/ 241 h 271"/>
                <a:gd name="T14" fmla="*/ 87 w 258"/>
                <a:gd name="T15" fmla="*/ 193 h 271"/>
                <a:gd name="T16" fmla="*/ 86 w 258"/>
                <a:gd name="T17" fmla="*/ 193 h 271"/>
                <a:gd name="T18" fmla="*/ 115 w 258"/>
                <a:gd name="T19" fmla="*/ 129 h 271"/>
                <a:gd name="T20" fmla="*/ 119 w 258"/>
                <a:gd name="T21" fmla="*/ 126 h 271"/>
                <a:gd name="T22" fmla="*/ 168 w 258"/>
                <a:gd name="T23" fmla="*/ 123 h 271"/>
                <a:gd name="T24" fmla="*/ 249 w 258"/>
                <a:gd name="T25" fmla="*/ 92 h 271"/>
                <a:gd name="T26" fmla="*/ 250 w 258"/>
                <a:gd name="T27" fmla="*/ 92 h 271"/>
                <a:gd name="T28" fmla="*/ 250 w 258"/>
                <a:gd name="T29" fmla="*/ 91 h 271"/>
                <a:gd name="T30" fmla="*/ 250 w 258"/>
                <a:gd name="T31" fmla="*/ 91 h 271"/>
                <a:gd name="T32" fmla="*/ 250 w 258"/>
                <a:gd name="T33" fmla="*/ 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271">
                  <a:moveTo>
                    <a:pt x="250" y="91"/>
                  </a:moveTo>
                  <a:cubicBezTo>
                    <a:pt x="258" y="45"/>
                    <a:pt x="204" y="0"/>
                    <a:pt x="163" y="15"/>
                  </a:cubicBezTo>
                  <a:cubicBezTo>
                    <a:pt x="151" y="20"/>
                    <a:pt x="142" y="21"/>
                    <a:pt x="128" y="18"/>
                  </a:cubicBezTo>
                  <a:cubicBezTo>
                    <a:pt x="117" y="16"/>
                    <a:pt x="109" y="16"/>
                    <a:pt x="98" y="20"/>
                  </a:cubicBezTo>
                  <a:cubicBezTo>
                    <a:pt x="88" y="24"/>
                    <a:pt x="78" y="40"/>
                    <a:pt x="76" y="55"/>
                  </a:cubicBezTo>
                  <a:cubicBezTo>
                    <a:pt x="46" y="62"/>
                    <a:pt x="32" y="99"/>
                    <a:pt x="32" y="99"/>
                  </a:cubicBezTo>
                  <a:cubicBezTo>
                    <a:pt x="0" y="271"/>
                    <a:pt x="94" y="241"/>
                    <a:pt x="94" y="241"/>
                  </a:cubicBezTo>
                  <a:cubicBezTo>
                    <a:pt x="90" y="231"/>
                    <a:pt x="87" y="193"/>
                    <a:pt x="87" y="193"/>
                  </a:cubicBezTo>
                  <a:cubicBezTo>
                    <a:pt x="86" y="193"/>
                    <a:pt x="86" y="193"/>
                    <a:pt x="86" y="193"/>
                  </a:cubicBezTo>
                  <a:cubicBezTo>
                    <a:pt x="103" y="172"/>
                    <a:pt x="111" y="145"/>
                    <a:pt x="115" y="129"/>
                  </a:cubicBezTo>
                  <a:cubicBezTo>
                    <a:pt x="116" y="128"/>
                    <a:pt x="118" y="127"/>
                    <a:pt x="119" y="126"/>
                  </a:cubicBezTo>
                  <a:cubicBezTo>
                    <a:pt x="137" y="114"/>
                    <a:pt x="147" y="120"/>
                    <a:pt x="168" y="123"/>
                  </a:cubicBezTo>
                  <a:cubicBezTo>
                    <a:pt x="193" y="126"/>
                    <a:pt x="236" y="117"/>
                    <a:pt x="249" y="92"/>
                  </a:cubicBezTo>
                  <a:cubicBezTo>
                    <a:pt x="250" y="92"/>
                    <a:pt x="250" y="92"/>
                    <a:pt x="250" y="92"/>
                  </a:cubicBezTo>
                  <a:cubicBezTo>
                    <a:pt x="250" y="92"/>
                    <a:pt x="250" y="91"/>
                    <a:pt x="250" y="91"/>
                  </a:cubicBezTo>
                  <a:cubicBezTo>
                    <a:pt x="250" y="91"/>
                    <a:pt x="250" y="91"/>
                    <a:pt x="250" y="91"/>
                  </a:cubicBezTo>
                  <a:cubicBezTo>
                    <a:pt x="250" y="91"/>
                    <a:pt x="250" y="91"/>
                    <a:pt x="250" y="91"/>
                  </a:cubicBezTo>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230"/>
            <p:cNvSpPr>
              <a:spLocks/>
            </p:cNvSpPr>
            <p:nvPr/>
          </p:nvSpPr>
          <p:spPr bwMode="auto">
            <a:xfrm>
              <a:off x="6173" y="2130"/>
              <a:ext cx="21" cy="35"/>
            </a:xfrm>
            <a:custGeom>
              <a:avLst/>
              <a:gdLst>
                <a:gd name="T0" fmla="*/ 45 w 45"/>
                <a:gd name="T1" fmla="*/ 4 h 75"/>
                <a:gd name="T2" fmla="*/ 4 w 45"/>
                <a:gd name="T3" fmla="*/ 33 h 75"/>
                <a:gd name="T4" fmla="*/ 33 w 45"/>
                <a:gd name="T5" fmla="*/ 75 h 75"/>
                <a:gd name="T6" fmla="*/ 45 w 45"/>
                <a:gd name="T7" fmla="*/ 4 h 75"/>
              </a:gdLst>
              <a:ahLst/>
              <a:cxnLst>
                <a:cxn ang="0">
                  <a:pos x="T0" y="T1"/>
                </a:cxn>
                <a:cxn ang="0">
                  <a:pos x="T2" y="T3"/>
                </a:cxn>
                <a:cxn ang="0">
                  <a:pos x="T4" y="T5"/>
                </a:cxn>
                <a:cxn ang="0">
                  <a:pos x="T6" y="T7"/>
                </a:cxn>
              </a:cxnLst>
              <a:rect l="0" t="0" r="r" b="b"/>
              <a:pathLst>
                <a:path w="45" h="75">
                  <a:moveTo>
                    <a:pt x="45" y="4"/>
                  </a:moveTo>
                  <a:cubicBezTo>
                    <a:pt x="26" y="0"/>
                    <a:pt x="7" y="14"/>
                    <a:pt x="4" y="33"/>
                  </a:cubicBezTo>
                  <a:cubicBezTo>
                    <a:pt x="0" y="53"/>
                    <a:pt x="13" y="72"/>
                    <a:pt x="33" y="75"/>
                  </a:cubicBezTo>
                  <a:cubicBezTo>
                    <a:pt x="45" y="4"/>
                    <a:pt x="45" y="4"/>
                    <a:pt x="45" y="4"/>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231"/>
            <p:cNvSpPr>
              <a:spLocks/>
            </p:cNvSpPr>
            <p:nvPr/>
          </p:nvSpPr>
          <p:spPr bwMode="auto">
            <a:xfrm>
              <a:off x="6190" y="2140"/>
              <a:ext cx="2" cy="17"/>
            </a:xfrm>
            <a:custGeom>
              <a:avLst/>
              <a:gdLst>
                <a:gd name="T0" fmla="*/ 6 w 6"/>
                <a:gd name="T1" fmla="*/ 0 h 35"/>
                <a:gd name="T2" fmla="*/ 0 w 6"/>
                <a:gd name="T3" fmla="*/ 35 h 35"/>
                <a:gd name="T4" fmla="*/ 0 w 6"/>
                <a:gd name="T5" fmla="*/ 35 h 35"/>
                <a:gd name="T6" fmla="*/ 6 w 6"/>
                <a:gd name="T7" fmla="*/ 0 h 35"/>
                <a:gd name="T8" fmla="*/ 6 w 6"/>
                <a:gd name="T9" fmla="*/ 0 h 35"/>
              </a:gdLst>
              <a:ahLst/>
              <a:cxnLst>
                <a:cxn ang="0">
                  <a:pos x="T0" y="T1"/>
                </a:cxn>
                <a:cxn ang="0">
                  <a:pos x="T2" y="T3"/>
                </a:cxn>
                <a:cxn ang="0">
                  <a:pos x="T4" y="T5"/>
                </a:cxn>
                <a:cxn ang="0">
                  <a:pos x="T6" y="T7"/>
                </a:cxn>
                <a:cxn ang="0">
                  <a:pos x="T8" y="T9"/>
                </a:cxn>
              </a:cxnLst>
              <a:rect l="0" t="0" r="r" b="b"/>
              <a:pathLst>
                <a:path w="6" h="35">
                  <a:moveTo>
                    <a:pt x="6" y="0"/>
                  </a:moveTo>
                  <a:cubicBezTo>
                    <a:pt x="0" y="35"/>
                    <a:pt x="0" y="35"/>
                    <a:pt x="0" y="35"/>
                  </a:cubicBezTo>
                  <a:cubicBezTo>
                    <a:pt x="0" y="35"/>
                    <a:pt x="0" y="35"/>
                    <a:pt x="0" y="35"/>
                  </a:cubicBezTo>
                  <a:cubicBezTo>
                    <a:pt x="6" y="0"/>
                    <a:pt x="6" y="0"/>
                    <a:pt x="6" y="0"/>
                  </a:cubicBezTo>
                  <a:cubicBezTo>
                    <a:pt x="6" y="0"/>
                    <a:pt x="6" y="0"/>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232"/>
            <p:cNvSpPr>
              <a:spLocks/>
            </p:cNvSpPr>
            <p:nvPr/>
          </p:nvSpPr>
          <p:spPr bwMode="auto">
            <a:xfrm>
              <a:off x="6182" y="2140"/>
              <a:ext cx="10" cy="17"/>
            </a:xfrm>
            <a:custGeom>
              <a:avLst/>
              <a:gdLst>
                <a:gd name="T0" fmla="*/ 19 w 22"/>
                <a:gd name="T1" fmla="*/ 0 h 36"/>
                <a:gd name="T2" fmla="*/ 1 w 22"/>
                <a:gd name="T3" fmla="*/ 15 h 36"/>
                <a:gd name="T4" fmla="*/ 16 w 22"/>
                <a:gd name="T5" fmla="*/ 36 h 36"/>
                <a:gd name="T6" fmla="*/ 22 w 22"/>
                <a:gd name="T7" fmla="*/ 1 h 36"/>
                <a:gd name="T8" fmla="*/ 19 w 22"/>
                <a:gd name="T9" fmla="*/ 0 h 36"/>
              </a:gdLst>
              <a:ahLst/>
              <a:cxnLst>
                <a:cxn ang="0">
                  <a:pos x="T0" y="T1"/>
                </a:cxn>
                <a:cxn ang="0">
                  <a:pos x="T2" y="T3"/>
                </a:cxn>
                <a:cxn ang="0">
                  <a:pos x="T4" y="T5"/>
                </a:cxn>
                <a:cxn ang="0">
                  <a:pos x="T6" y="T7"/>
                </a:cxn>
                <a:cxn ang="0">
                  <a:pos x="T8" y="T9"/>
                </a:cxn>
              </a:cxnLst>
              <a:rect l="0" t="0" r="r" b="b"/>
              <a:pathLst>
                <a:path w="22" h="36">
                  <a:moveTo>
                    <a:pt x="19" y="0"/>
                  </a:moveTo>
                  <a:cubicBezTo>
                    <a:pt x="11" y="0"/>
                    <a:pt x="3" y="7"/>
                    <a:pt x="1" y="15"/>
                  </a:cubicBezTo>
                  <a:cubicBezTo>
                    <a:pt x="0" y="25"/>
                    <a:pt x="6" y="35"/>
                    <a:pt x="16" y="36"/>
                  </a:cubicBezTo>
                  <a:cubicBezTo>
                    <a:pt x="22" y="1"/>
                    <a:pt x="22" y="1"/>
                    <a:pt x="22" y="1"/>
                  </a:cubicBezTo>
                  <a:cubicBezTo>
                    <a:pt x="21" y="1"/>
                    <a:pt x="20" y="0"/>
                    <a:pt x="19"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8" name="Group 237"/>
          <p:cNvGrpSpPr/>
          <p:nvPr/>
        </p:nvGrpSpPr>
        <p:grpSpPr>
          <a:xfrm>
            <a:off x="5107274" y="533297"/>
            <a:ext cx="1494437" cy="1004755"/>
            <a:chOff x="10628955" y="3238085"/>
            <a:chExt cx="1458490" cy="980587"/>
          </a:xfrm>
        </p:grpSpPr>
        <p:pic>
          <p:nvPicPr>
            <p:cNvPr id="239" name="Picture 238"/>
            <p:cNvPicPr>
              <a:picLocks noChangeAspect="1"/>
            </p:cNvPicPr>
            <p:nvPr/>
          </p:nvPicPr>
          <p:blipFill>
            <a:blip r:embed="rId3"/>
            <a:stretch>
              <a:fillRect/>
            </a:stretch>
          </p:blipFill>
          <p:spPr>
            <a:xfrm>
              <a:off x="10628955" y="3238085"/>
              <a:ext cx="1458490" cy="980587"/>
            </a:xfrm>
            <a:prstGeom prst="rect">
              <a:avLst/>
            </a:prstGeom>
          </p:spPr>
        </p:pic>
        <p:sp>
          <p:nvSpPr>
            <p:cNvPr id="240" name="TextBox 239"/>
            <p:cNvSpPr txBox="1"/>
            <p:nvPr/>
          </p:nvSpPr>
          <p:spPr>
            <a:xfrm>
              <a:off x="10691609" y="3647935"/>
              <a:ext cx="1333920" cy="238520"/>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ＭＳ Ｐゴシック" charset="0"/>
                  <a:cs typeface="Segoe UI Light"/>
                </a:rPr>
                <a:t>OneDrive</a:t>
              </a:r>
            </a:p>
          </p:txBody>
        </p:sp>
      </p:grpSp>
      <p:grpSp>
        <p:nvGrpSpPr>
          <p:cNvPr id="241" name="Group 240"/>
          <p:cNvGrpSpPr/>
          <p:nvPr/>
        </p:nvGrpSpPr>
        <p:grpSpPr>
          <a:xfrm>
            <a:off x="6482301" y="826823"/>
            <a:ext cx="1682026" cy="1140219"/>
            <a:chOff x="9408112" y="3317093"/>
            <a:chExt cx="1292341" cy="876058"/>
          </a:xfrm>
        </p:grpSpPr>
        <p:pic>
          <p:nvPicPr>
            <p:cNvPr id="242" name="Picture 241"/>
            <p:cNvPicPr>
              <a:picLocks noChangeAspect="1"/>
            </p:cNvPicPr>
            <p:nvPr/>
          </p:nvPicPr>
          <p:blipFill>
            <a:blip r:embed="rId4"/>
            <a:stretch>
              <a:fillRect/>
            </a:stretch>
          </p:blipFill>
          <p:spPr>
            <a:xfrm>
              <a:off x="9408112" y="3317093"/>
              <a:ext cx="1292341" cy="876058"/>
            </a:xfrm>
            <a:prstGeom prst="rect">
              <a:avLst/>
            </a:prstGeom>
          </p:spPr>
        </p:pic>
        <p:sp>
          <p:nvSpPr>
            <p:cNvPr id="243" name="TextBox 242"/>
            <p:cNvSpPr txBox="1"/>
            <p:nvPr/>
          </p:nvSpPr>
          <p:spPr>
            <a:xfrm>
              <a:off x="9442526" y="3700547"/>
              <a:ext cx="1185112" cy="187777"/>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ＭＳ Ｐゴシック" charset="0"/>
                  <a:cs typeface="Segoe UI Light"/>
                </a:rPr>
                <a:t>Azure</a:t>
              </a:r>
            </a:p>
          </p:txBody>
        </p:sp>
      </p:grpSp>
      <p:grpSp>
        <p:nvGrpSpPr>
          <p:cNvPr id="244" name="Group 243"/>
          <p:cNvGrpSpPr/>
          <p:nvPr/>
        </p:nvGrpSpPr>
        <p:grpSpPr>
          <a:xfrm>
            <a:off x="8164327" y="366648"/>
            <a:ext cx="1783830" cy="1203651"/>
            <a:chOff x="10266385" y="3762279"/>
            <a:chExt cx="1740922" cy="1174699"/>
          </a:xfrm>
        </p:grpSpPr>
        <p:pic>
          <p:nvPicPr>
            <p:cNvPr id="245" name="Picture 244"/>
            <p:cNvPicPr>
              <a:picLocks noChangeAspect="1"/>
            </p:cNvPicPr>
            <p:nvPr/>
          </p:nvPicPr>
          <p:blipFill>
            <a:blip r:embed="rId5"/>
            <a:stretch>
              <a:fillRect/>
            </a:stretch>
          </p:blipFill>
          <p:spPr>
            <a:xfrm>
              <a:off x="10266385" y="3762279"/>
              <a:ext cx="1740922" cy="1174699"/>
            </a:xfrm>
            <a:prstGeom prst="rect">
              <a:avLst/>
            </a:prstGeom>
          </p:spPr>
        </p:pic>
        <p:sp>
          <p:nvSpPr>
            <p:cNvPr id="246" name="TextBox 245"/>
            <p:cNvSpPr txBox="1"/>
            <p:nvPr/>
          </p:nvSpPr>
          <p:spPr>
            <a:xfrm>
              <a:off x="10405117" y="4325388"/>
              <a:ext cx="1489586" cy="238520"/>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ＭＳ Ｐゴシック" charset="0"/>
                  <a:cs typeface="Segoe UI Light"/>
                </a:rPr>
                <a:t>Office 365</a:t>
              </a:r>
            </a:p>
          </p:txBody>
        </p:sp>
      </p:grpSp>
      <p:grpSp>
        <p:nvGrpSpPr>
          <p:cNvPr id="247" name="Group 246"/>
          <p:cNvGrpSpPr/>
          <p:nvPr/>
        </p:nvGrpSpPr>
        <p:grpSpPr>
          <a:xfrm>
            <a:off x="7645986" y="1926857"/>
            <a:ext cx="1488435" cy="1000719"/>
            <a:chOff x="9301960" y="4339948"/>
            <a:chExt cx="1452632" cy="976648"/>
          </a:xfrm>
        </p:grpSpPr>
        <p:pic>
          <p:nvPicPr>
            <p:cNvPr id="248" name="Picture 247"/>
            <p:cNvPicPr>
              <a:picLocks noChangeAspect="1"/>
            </p:cNvPicPr>
            <p:nvPr/>
          </p:nvPicPr>
          <p:blipFill>
            <a:blip r:embed="rId3"/>
            <a:stretch>
              <a:fillRect/>
            </a:stretch>
          </p:blipFill>
          <p:spPr>
            <a:xfrm>
              <a:off x="9301960" y="4339948"/>
              <a:ext cx="1452632" cy="976648"/>
            </a:xfrm>
            <a:prstGeom prst="rect">
              <a:avLst/>
            </a:prstGeom>
          </p:spPr>
        </p:pic>
        <p:sp>
          <p:nvSpPr>
            <p:cNvPr id="249" name="TextBox 248"/>
            <p:cNvSpPr txBox="1"/>
            <p:nvPr/>
          </p:nvSpPr>
          <p:spPr>
            <a:xfrm>
              <a:off x="9610026" y="4769105"/>
              <a:ext cx="919773" cy="238547"/>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ＭＳ Ｐゴシック" charset="0"/>
                  <a:cs typeface="Segoe UI Light"/>
                </a:rPr>
                <a:t>Dynamics</a:t>
              </a:r>
            </a:p>
          </p:txBody>
        </p:sp>
      </p:grpSp>
      <p:grpSp>
        <p:nvGrpSpPr>
          <p:cNvPr id="364" name="Group 363"/>
          <p:cNvGrpSpPr/>
          <p:nvPr/>
        </p:nvGrpSpPr>
        <p:grpSpPr>
          <a:xfrm>
            <a:off x="745629" y="484727"/>
            <a:ext cx="1700114" cy="1682347"/>
            <a:chOff x="635765" y="86723"/>
            <a:chExt cx="2998487" cy="2967152"/>
          </a:xfrm>
        </p:grpSpPr>
        <p:grpSp>
          <p:nvGrpSpPr>
            <p:cNvPr id="251" name="Group 4"/>
            <p:cNvGrpSpPr>
              <a:grpSpLocks noChangeAspect="1"/>
            </p:cNvGrpSpPr>
            <p:nvPr/>
          </p:nvGrpSpPr>
          <p:grpSpPr bwMode="auto">
            <a:xfrm>
              <a:off x="635765" y="86723"/>
              <a:ext cx="2998487" cy="2967152"/>
              <a:chOff x="4786" y="2736"/>
              <a:chExt cx="1059" cy="1179"/>
            </a:xfrm>
          </p:grpSpPr>
          <p:sp>
            <p:nvSpPr>
              <p:cNvPr id="253" name="AutoShape 3"/>
              <p:cNvSpPr>
                <a:spLocks noChangeAspect="1" noChangeArrowheads="1" noTextEdit="1"/>
              </p:cNvSpPr>
              <p:nvPr/>
            </p:nvSpPr>
            <p:spPr bwMode="auto">
              <a:xfrm>
                <a:off x="4788" y="2736"/>
                <a:ext cx="1057"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Rectangle 253"/>
              <p:cNvSpPr>
                <a:spLocks noChangeArrowheads="1"/>
              </p:cNvSpPr>
              <p:nvPr/>
            </p:nvSpPr>
            <p:spPr bwMode="auto">
              <a:xfrm>
                <a:off x="4862" y="3210"/>
                <a:ext cx="902" cy="65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254"/>
              <p:cNvSpPr>
                <a:spLocks noChangeArrowheads="1"/>
              </p:cNvSpPr>
              <p:nvPr/>
            </p:nvSpPr>
            <p:spPr bwMode="auto">
              <a:xfrm>
                <a:off x="4862" y="3210"/>
                <a:ext cx="902"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255"/>
              <p:cNvSpPr>
                <a:spLocks noChangeArrowheads="1"/>
              </p:cNvSpPr>
              <p:nvPr/>
            </p:nvSpPr>
            <p:spPr bwMode="auto">
              <a:xfrm>
                <a:off x="4862" y="3210"/>
                <a:ext cx="902" cy="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256"/>
              <p:cNvSpPr>
                <a:spLocks noChangeArrowheads="1"/>
              </p:cNvSpPr>
              <p:nvPr/>
            </p:nvSpPr>
            <p:spPr bwMode="auto">
              <a:xfrm>
                <a:off x="5100" y="2837"/>
                <a:ext cx="426" cy="12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257"/>
              <p:cNvSpPr>
                <a:spLocks noChangeArrowheads="1"/>
              </p:cNvSpPr>
              <p:nvPr/>
            </p:nvSpPr>
            <p:spPr bwMode="auto">
              <a:xfrm>
                <a:off x="5100" y="2837"/>
                <a:ext cx="426" cy="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Rectangle 258"/>
              <p:cNvSpPr>
                <a:spLocks noChangeArrowheads="1"/>
              </p:cNvSpPr>
              <p:nvPr/>
            </p:nvSpPr>
            <p:spPr bwMode="auto">
              <a:xfrm>
                <a:off x="5022" y="3388"/>
                <a:ext cx="248" cy="47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Rectangle 259"/>
              <p:cNvSpPr>
                <a:spLocks noChangeArrowheads="1"/>
              </p:cNvSpPr>
              <p:nvPr/>
            </p:nvSpPr>
            <p:spPr bwMode="auto">
              <a:xfrm>
                <a:off x="5022" y="3388"/>
                <a:ext cx="24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Rectangle 260"/>
              <p:cNvSpPr>
                <a:spLocks noChangeArrowheads="1"/>
              </p:cNvSpPr>
              <p:nvPr/>
            </p:nvSpPr>
            <p:spPr bwMode="auto">
              <a:xfrm>
                <a:off x="5022" y="3388"/>
                <a:ext cx="27" cy="4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261"/>
              <p:cNvSpPr>
                <a:spLocks noChangeArrowheads="1"/>
              </p:cNvSpPr>
              <p:nvPr/>
            </p:nvSpPr>
            <p:spPr bwMode="auto">
              <a:xfrm>
                <a:off x="5022" y="3388"/>
                <a:ext cx="27"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262"/>
              <p:cNvSpPr>
                <a:spLocks noChangeArrowheads="1"/>
              </p:cNvSpPr>
              <p:nvPr/>
            </p:nvSpPr>
            <p:spPr bwMode="auto">
              <a:xfrm>
                <a:off x="4902" y="3388"/>
                <a:ext cx="83" cy="2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263"/>
              <p:cNvSpPr>
                <a:spLocks noChangeArrowheads="1"/>
              </p:cNvSpPr>
              <p:nvPr/>
            </p:nvSpPr>
            <p:spPr bwMode="auto">
              <a:xfrm>
                <a:off x="4902" y="3388"/>
                <a:ext cx="8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Freeform 264"/>
              <p:cNvSpPr>
                <a:spLocks/>
              </p:cNvSpPr>
              <p:nvPr/>
            </p:nvSpPr>
            <p:spPr bwMode="auto">
              <a:xfrm>
                <a:off x="4827" y="3214"/>
                <a:ext cx="120" cy="60"/>
              </a:xfrm>
              <a:custGeom>
                <a:avLst/>
                <a:gdLst>
                  <a:gd name="T0" fmla="*/ 31 w 62"/>
                  <a:gd name="T1" fmla="*/ 31 h 31"/>
                  <a:gd name="T2" fmla="*/ 62 w 62"/>
                  <a:gd name="T3" fmla="*/ 0 h 31"/>
                  <a:gd name="T4" fmla="*/ 0 w 62"/>
                  <a:gd name="T5" fmla="*/ 0 h 31"/>
                  <a:gd name="T6" fmla="*/ 31 w 62"/>
                  <a:gd name="T7" fmla="*/ 31 h 31"/>
                </a:gdLst>
                <a:ahLst/>
                <a:cxnLst>
                  <a:cxn ang="0">
                    <a:pos x="T0" y="T1"/>
                  </a:cxn>
                  <a:cxn ang="0">
                    <a:pos x="T2" y="T3"/>
                  </a:cxn>
                  <a:cxn ang="0">
                    <a:pos x="T4" y="T5"/>
                  </a:cxn>
                  <a:cxn ang="0">
                    <a:pos x="T6" y="T7"/>
                  </a:cxn>
                </a:cxnLst>
                <a:rect l="0" t="0" r="r" b="b"/>
                <a:pathLst>
                  <a:path w="62" h="31">
                    <a:moveTo>
                      <a:pt x="31" y="31"/>
                    </a:moveTo>
                    <a:cubicBezTo>
                      <a:pt x="48" y="31"/>
                      <a:pt x="62" y="17"/>
                      <a:pt x="62" y="0"/>
                    </a:cubicBezTo>
                    <a:cubicBezTo>
                      <a:pt x="0" y="0"/>
                      <a:pt x="0" y="0"/>
                      <a:pt x="0" y="0"/>
                    </a:cubicBezTo>
                    <a:cubicBezTo>
                      <a:pt x="0" y="17"/>
                      <a:pt x="14" y="31"/>
                      <a:pt x="31" y="3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265"/>
              <p:cNvSpPr>
                <a:spLocks/>
              </p:cNvSpPr>
              <p:nvPr/>
            </p:nvSpPr>
            <p:spPr bwMode="auto">
              <a:xfrm>
                <a:off x="4947" y="3214"/>
                <a:ext cx="122" cy="60"/>
              </a:xfrm>
              <a:custGeom>
                <a:avLst/>
                <a:gdLst>
                  <a:gd name="T0" fmla="*/ 32 w 63"/>
                  <a:gd name="T1" fmla="*/ 31 h 31"/>
                  <a:gd name="T2" fmla="*/ 63 w 63"/>
                  <a:gd name="T3" fmla="*/ 0 h 31"/>
                  <a:gd name="T4" fmla="*/ 0 w 63"/>
                  <a:gd name="T5" fmla="*/ 0 h 31"/>
                  <a:gd name="T6" fmla="*/ 32 w 63"/>
                  <a:gd name="T7" fmla="*/ 31 h 31"/>
                </a:gdLst>
                <a:ahLst/>
                <a:cxnLst>
                  <a:cxn ang="0">
                    <a:pos x="T0" y="T1"/>
                  </a:cxn>
                  <a:cxn ang="0">
                    <a:pos x="T2" y="T3"/>
                  </a:cxn>
                  <a:cxn ang="0">
                    <a:pos x="T4" y="T5"/>
                  </a:cxn>
                  <a:cxn ang="0">
                    <a:pos x="T6" y="T7"/>
                  </a:cxn>
                </a:cxnLst>
                <a:rect l="0" t="0" r="r" b="b"/>
                <a:pathLst>
                  <a:path w="63" h="31">
                    <a:moveTo>
                      <a:pt x="32" y="31"/>
                    </a:moveTo>
                    <a:cubicBezTo>
                      <a:pt x="49" y="31"/>
                      <a:pt x="63" y="17"/>
                      <a:pt x="63" y="0"/>
                    </a:cubicBezTo>
                    <a:cubicBezTo>
                      <a:pt x="0" y="0"/>
                      <a:pt x="0" y="0"/>
                      <a:pt x="0" y="0"/>
                    </a:cubicBezTo>
                    <a:cubicBezTo>
                      <a:pt x="0" y="17"/>
                      <a:pt x="14" y="31"/>
                      <a:pt x="32" y="31"/>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18"/>
              <p:cNvSpPr>
                <a:spLocks/>
              </p:cNvSpPr>
              <p:nvPr/>
            </p:nvSpPr>
            <p:spPr bwMode="auto">
              <a:xfrm>
                <a:off x="5069" y="3214"/>
                <a:ext cx="122" cy="60"/>
              </a:xfrm>
              <a:custGeom>
                <a:avLst/>
                <a:gdLst>
                  <a:gd name="T0" fmla="*/ 31 w 63"/>
                  <a:gd name="T1" fmla="*/ 31 h 31"/>
                  <a:gd name="T2" fmla="*/ 63 w 63"/>
                  <a:gd name="T3" fmla="*/ 0 h 31"/>
                  <a:gd name="T4" fmla="*/ 0 w 63"/>
                  <a:gd name="T5" fmla="*/ 0 h 31"/>
                  <a:gd name="T6" fmla="*/ 31 w 63"/>
                  <a:gd name="T7" fmla="*/ 31 h 31"/>
                </a:gdLst>
                <a:ahLst/>
                <a:cxnLst>
                  <a:cxn ang="0">
                    <a:pos x="T0" y="T1"/>
                  </a:cxn>
                  <a:cxn ang="0">
                    <a:pos x="T2" y="T3"/>
                  </a:cxn>
                  <a:cxn ang="0">
                    <a:pos x="T4" y="T5"/>
                  </a:cxn>
                  <a:cxn ang="0">
                    <a:pos x="T6" y="T7"/>
                  </a:cxn>
                </a:cxnLst>
                <a:rect l="0" t="0" r="r" b="b"/>
                <a:pathLst>
                  <a:path w="63" h="31">
                    <a:moveTo>
                      <a:pt x="31" y="31"/>
                    </a:moveTo>
                    <a:cubicBezTo>
                      <a:pt x="49" y="31"/>
                      <a:pt x="63" y="17"/>
                      <a:pt x="63" y="0"/>
                    </a:cubicBezTo>
                    <a:cubicBezTo>
                      <a:pt x="0" y="0"/>
                      <a:pt x="0" y="0"/>
                      <a:pt x="0" y="0"/>
                    </a:cubicBezTo>
                    <a:cubicBezTo>
                      <a:pt x="0" y="17"/>
                      <a:pt x="14" y="31"/>
                      <a:pt x="31" y="3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19"/>
              <p:cNvSpPr>
                <a:spLocks/>
              </p:cNvSpPr>
              <p:nvPr/>
            </p:nvSpPr>
            <p:spPr bwMode="auto">
              <a:xfrm>
                <a:off x="5191" y="3214"/>
                <a:ext cx="120" cy="60"/>
              </a:xfrm>
              <a:custGeom>
                <a:avLst/>
                <a:gdLst>
                  <a:gd name="T0" fmla="*/ 31 w 62"/>
                  <a:gd name="T1" fmla="*/ 31 h 31"/>
                  <a:gd name="T2" fmla="*/ 62 w 62"/>
                  <a:gd name="T3" fmla="*/ 0 h 31"/>
                  <a:gd name="T4" fmla="*/ 0 w 62"/>
                  <a:gd name="T5" fmla="*/ 0 h 31"/>
                  <a:gd name="T6" fmla="*/ 31 w 62"/>
                  <a:gd name="T7" fmla="*/ 31 h 31"/>
                </a:gdLst>
                <a:ahLst/>
                <a:cxnLst>
                  <a:cxn ang="0">
                    <a:pos x="T0" y="T1"/>
                  </a:cxn>
                  <a:cxn ang="0">
                    <a:pos x="T2" y="T3"/>
                  </a:cxn>
                  <a:cxn ang="0">
                    <a:pos x="T4" y="T5"/>
                  </a:cxn>
                  <a:cxn ang="0">
                    <a:pos x="T6" y="T7"/>
                  </a:cxn>
                </a:cxnLst>
                <a:rect l="0" t="0" r="r" b="b"/>
                <a:pathLst>
                  <a:path w="62" h="31">
                    <a:moveTo>
                      <a:pt x="31" y="31"/>
                    </a:moveTo>
                    <a:cubicBezTo>
                      <a:pt x="48" y="31"/>
                      <a:pt x="62" y="17"/>
                      <a:pt x="62" y="0"/>
                    </a:cubicBezTo>
                    <a:cubicBezTo>
                      <a:pt x="0" y="0"/>
                      <a:pt x="0" y="0"/>
                      <a:pt x="0" y="0"/>
                    </a:cubicBezTo>
                    <a:cubicBezTo>
                      <a:pt x="0" y="17"/>
                      <a:pt x="14" y="31"/>
                      <a:pt x="31" y="31"/>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20"/>
              <p:cNvSpPr>
                <a:spLocks/>
              </p:cNvSpPr>
              <p:nvPr/>
            </p:nvSpPr>
            <p:spPr bwMode="auto">
              <a:xfrm>
                <a:off x="5311" y="3214"/>
                <a:ext cx="122" cy="60"/>
              </a:xfrm>
              <a:custGeom>
                <a:avLst/>
                <a:gdLst>
                  <a:gd name="T0" fmla="*/ 32 w 63"/>
                  <a:gd name="T1" fmla="*/ 31 h 31"/>
                  <a:gd name="T2" fmla="*/ 63 w 63"/>
                  <a:gd name="T3" fmla="*/ 0 h 31"/>
                  <a:gd name="T4" fmla="*/ 0 w 63"/>
                  <a:gd name="T5" fmla="*/ 0 h 31"/>
                  <a:gd name="T6" fmla="*/ 32 w 63"/>
                  <a:gd name="T7" fmla="*/ 31 h 31"/>
                </a:gdLst>
                <a:ahLst/>
                <a:cxnLst>
                  <a:cxn ang="0">
                    <a:pos x="T0" y="T1"/>
                  </a:cxn>
                  <a:cxn ang="0">
                    <a:pos x="T2" y="T3"/>
                  </a:cxn>
                  <a:cxn ang="0">
                    <a:pos x="T4" y="T5"/>
                  </a:cxn>
                  <a:cxn ang="0">
                    <a:pos x="T6" y="T7"/>
                  </a:cxn>
                </a:cxnLst>
                <a:rect l="0" t="0" r="r" b="b"/>
                <a:pathLst>
                  <a:path w="63" h="31">
                    <a:moveTo>
                      <a:pt x="32" y="31"/>
                    </a:moveTo>
                    <a:cubicBezTo>
                      <a:pt x="49" y="31"/>
                      <a:pt x="63" y="17"/>
                      <a:pt x="63" y="0"/>
                    </a:cubicBezTo>
                    <a:cubicBezTo>
                      <a:pt x="0" y="0"/>
                      <a:pt x="0" y="0"/>
                      <a:pt x="0" y="0"/>
                    </a:cubicBezTo>
                    <a:cubicBezTo>
                      <a:pt x="0" y="17"/>
                      <a:pt x="15" y="31"/>
                      <a:pt x="32" y="3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21"/>
              <p:cNvSpPr>
                <a:spLocks/>
              </p:cNvSpPr>
              <p:nvPr/>
            </p:nvSpPr>
            <p:spPr bwMode="auto">
              <a:xfrm>
                <a:off x="5433" y="3214"/>
                <a:ext cx="122" cy="60"/>
              </a:xfrm>
              <a:custGeom>
                <a:avLst/>
                <a:gdLst>
                  <a:gd name="T0" fmla="*/ 32 w 63"/>
                  <a:gd name="T1" fmla="*/ 31 h 31"/>
                  <a:gd name="T2" fmla="*/ 63 w 63"/>
                  <a:gd name="T3" fmla="*/ 0 h 31"/>
                  <a:gd name="T4" fmla="*/ 0 w 63"/>
                  <a:gd name="T5" fmla="*/ 0 h 31"/>
                  <a:gd name="T6" fmla="*/ 32 w 63"/>
                  <a:gd name="T7" fmla="*/ 31 h 31"/>
                </a:gdLst>
                <a:ahLst/>
                <a:cxnLst>
                  <a:cxn ang="0">
                    <a:pos x="T0" y="T1"/>
                  </a:cxn>
                  <a:cxn ang="0">
                    <a:pos x="T2" y="T3"/>
                  </a:cxn>
                  <a:cxn ang="0">
                    <a:pos x="T4" y="T5"/>
                  </a:cxn>
                  <a:cxn ang="0">
                    <a:pos x="T6" y="T7"/>
                  </a:cxn>
                </a:cxnLst>
                <a:rect l="0" t="0" r="r" b="b"/>
                <a:pathLst>
                  <a:path w="63" h="31">
                    <a:moveTo>
                      <a:pt x="32" y="31"/>
                    </a:moveTo>
                    <a:cubicBezTo>
                      <a:pt x="49" y="31"/>
                      <a:pt x="63" y="17"/>
                      <a:pt x="63" y="0"/>
                    </a:cubicBezTo>
                    <a:cubicBezTo>
                      <a:pt x="0" y="0"/>
                      <a:pt x="0" y="0"/>
                      <a:pt x="0" y="0"/>
                    </a:cubicBezTo>
                    <a:cubicBezTo>
                      <a:pt x="0" y="17"/>
                      <a:pt x="14" y="31"/>
                      <a:pt x="32" y="31"/>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22"/>
              <p:cNvSpPr>
                <a:spLocks/>
              </p:cNvSpPr>
              <p:nvPr/>
            </p:nvSpPr>
            <p:spPr bwMode="auto">
              <a:xfrm>
                <a:off x="5555" y="3214"/>
                <a:ext cx="122" cy="60"/>
              </a:xfrm>
              <a:custGeom>
                <a:avLst/>
                <a:gdLst>
                  <a:gd name="T0" fmla="*/ 31 w 63"/>
                  <a:gd name="T1" fmla="*/ 31 h 31"/>
                  <a:gd name="T2" fmla="*/ 63 w 63"/>
                  <a:gd name="T3" fmla="*/ 0 h 31"/>
                  <a:gd name="T4" fmla="*/ 0 w 63"/>
                  <a:gd name="T5" fmla="*/ 0 h 31"/>
                  <a:gd name="T6" fmla="*/ 31 w 63"/>
                  <a:gd name="T7" fmla="*/ 31 h 31"/>
                </a:gdLst>
                <a:ahLst/>
                <a:cxnLst>
                  <a:cxn ang="0">
                    <a:pos x="T0" y="T1"/>
                  </a:cxn>
                  <a:cxn ang="0">
                    <a:pos x="T2" y="T3"/>
                  </a:cxn>
                  <a:cxn ang="0">
                    <a:pos x="T4" y="T5"/>
                  </a:cxn>
                  <a:cxn ang="0">
                    <a:pos x="T6" y="T7"/>
                  </a:cxn>
                </a:cxnLst>
                <a:rect l="0" t="0" r="r" b="b"/>
                <a:pathLst>
                  <a:path w="63" h="31">
                    <a:moveTo>
                      <a:pt x="31" y="31"/>
                    </a:moveTo>
                    <a:cubicBezTo>
                      <a:pt x="49" y="31"/>
                      <a:pt x="63" y="17"/>
                      <a:pt x="63" y="0"/>
                    </a:cubicBezTo>
                    <a:cubicBezTo>
                      <a:pt x="0" y="0"/>
                      <a:pt x="0" y="0"/>
                      <a:pt x="0" y="0"/>
                    </a:cubicBezTo>
                    <a:cubicBezTo>
                      <a:pt x="0" y="17"/>
                      <a:pt x="14" y="31"/>
                      <a:pt x="31" y="3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23"/>
              <p:cNvSpPr>
                <a:spLocks/>
              </p:cNvSpPr>
              <p:nvPr/>
            </p:nvSpPr>
            <p:spPr bwMode="auto">
              <a:xfrm>
                <a:off x="5677" y="3214"/>
                <a:ext cx="120" cy="60"/>
              </a:xfrm>
              <a:custGeom>
                <a:avLst/>
                <a:gdLst>
                  <a:gd name="T0" fmla="*/ 31 w 62"/>
                  <a:gd name="T1" fmla="*/ 31 h 31"/>
                  <a:gd name="T2" fmla="*/ 62 w 62"/>
                  <a:gd name="T3" fmla="*/ 0 h 31"/>
                  <a:gd name="T4" fmla="*/ 0 w 62"/>
                  <a:gd name="T5" fmla="*/ 0 h 31"/>
                  <a:gd name="T6" fmla="*/ 31 w 62"/>
                  <a:gd name="T7" fmla="*/ 31 h 31"/>
                </a:gdLst>
                <a:ahLst/>
                <a:cxnLst>
                  <a:cxn ang="0">
                    <a:pos x="T0" y="T1"/>
                  </a:cxn>
                  <a:cxn ang="0">
                    <a:pos x="T2" y="T3"/>
                  </a:cxn>
                  <a:cxn ang="0">
                    <a:pos x="T4" y="T5"/>
                  </a:cxn>
                  <a:cxn ang="0">
                    <a:pos x="T6" y="T7"/>
                  </a:cxn>
                </a:cxnLst>
                <a:rect l="0" t="0" r="r" b="b"/>
                <a:pathLst>
                  <a:path w="62" h="31">
                    <a:moveTo>
                      <a:pt x="31" y="31"/>
                    </a:moveTo>
                    <a:cubicBezTo>
                      <a:pt x="48" y="31"/>
                      <a:pt x="62" y="17"/>
                      <a:pt x="62" y="0"/>
                    </a:cubicBezTo>
                    <a:cubicBezTo>
                      <a:pt x="0" y="0"/>
                      <a:pt x="0" y="0"/>
                      <a:pt x="0" y="0"/>
                    </a:cubicBezTo>
                    <a:cubicBezTo>
                      <a:pt x="0" y="17"/>
                      <a:pt x="14" y="31"/>
                      <a:pt x="31" y="31"/>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Freeform 24"/>
              <p:cNvSpPr>
                <a:spLocks/>
              </p:cNvSpPr>
              <p:nvPr/>
            </p:nvSpPr>
            <p:spPr bwMode="auto">
              <a:xfrm>
                <a:off x="4827" y="2963"/>
                <a:ext cx="157" cy="251"/>
              </a:xfrm>
              <a:custGeom>
                <a:avLst/>
                <a:gdLst>
                  <a:gd name="T0" fmla="*/ 20 w 81"/>
                  <a:gd name="T1" fmla="*/ 0 h 130"/>
                  <a:gd name="T2" fmla="*/ 81 w 81"/>
                  <a:gd name="T3" fmla="*/ 0 h 130"/>
                  <a:gd name="T4" fmla="*/ 62 w 81"/>
                  <a:gd name="T5" fmla="*/ 130 h 130"/>
                  <a:gd name="T6" fmla="*/ 0 w 81"/>
                  <a:gd name="T7" fmla="*/ 130 h 130"/>
                  <a:gd name="T8" fmla="*/ 20 w 81"/>
                  <a:gd name="T9" fmla="*/ 0 h 130"/>
                </a:gdLst>
                <a:ahLst/>
                <a:cxnLst>
                  <a:cxn ang="0">
                    <a:pos x="T0" y="T1"/>
                  </a:cxn>
                  <a:cxn ang="0">
                    <a:pos x="T2" y="T3"/>
                  </a:cxn>
                  <a:cxn ang="0">
                    <a:pos x="T4" y="T5"/>
                  </a:cxn>
                  <a:cxn ang="0">
                    <a:pos x="T6" y="T7"/>
                  </a:cxn>
                  <a:cxn ang="0">
                    <a:pos x="T8" y="T9"/>
                  </a:cxn>
                </a:cxnLst>
                <a:rect l="0" t="0" r="r" b="b"/>
                <a:pathLst>
                  <a:path w="81" h="130">
                    <a:moveTo>
                      <a:pt x="20" y="0"/>
                    </a:moveTo>
                    <a:cubicBezTo>
                      <a:pt x="45" y="0"/>
                      <a:pt x="57" y="0"/>
                      <a:pt x="81" y="0"/>
                    </a:cubicBezTo>
                    <a:cubicBezTo>
                      <a:pt x="74" y="49"/>
                      <a:pt x="68" y="81"/>
                      <a:pt x="62" y="130"/>
                    </a:cubicBezTo>
                    <a:cubicBezTo>
                      <a:pt x="37" y="130"/>
                      <a:pt x="25" y="130"/>
                      <a:pt x="0" y="130"/>
                    </a:cubicBezTo>
                    <a:cubicBezTo>
                      <a:pt x="6" y="81"/>
                      <a:pt x="13" y="49"/>
                      <a:pt x="2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Freeform 25"/>
              <p:cNvSpPr>
                <a:spLocks/>
              </p:cNvSpPr>
              <p:nvPr/>
            </p:nvSpPr>
            <p:spPr bwMode="auto">
              <a:xfrm>
                <a:off x="4947" y="2963"/>
                <a:ext cx="149" cy="251"/>
              </a:xfrm>
              <a:custGeom>
                <a:avLst/>
                <a:gdLst>
                  <a:gd name="T0" fmla="*/ 19 w 77"/>
                  <a:gd name="T1" fmla="*/ 0 h 130"/>
                  <a:gd name="T2" fmla="*/ 77 w 77"/>
                  <a:gd name="T3" fmla="*/ 0 h 130"/>
                  <a:gd name="T4" fmla="*/ 63 w 77"/>
                  <a:gd name="T5" fmla="*/ 130 h 130"/>
                  <a:gd name="T6" fmla="*/ 0 w 77"/>
                  <a:gd name="T7" fmla="*/ 130 h 130"/>
                  <a:gd name="T8" fmla="*/ 19 w 77"/>
                  <a:gd name="T9" fmla="*/ 0 h 130"/>
                </a:gdLst>
                <a:ahLst/>
                <a:cxnLst>
                  <a:cxn ang="0">
                    <a:pos x="T0" y="T1"/>
                  </a:cxn>
                  <a:cxn ang="0">
                    <a:pos x="T2" y="T3"/>
                  </a:cxn>
                  <a:cxn ang="0">
                    <a:pos x="T4" y="T5"/>
                  </a:cxn>
                  <a:cxn ang="0">
                    <a:pos x="T6" y="T7"/>
                  </a:cxn>
                  <a:cxn ang="0">
                    <a:pos x="T8" y="T9"/>
                  </a:cxn>
                </a:cxnLst>
                <a:rect l="0" t="0" r="r" b="b"/>
                <a:pathLst>
                  <a:path w="77" h="130">
                    <a:moveTo>
                      <a:pt x="19" y="0"/>
                    </a:moveTo>
                    <a:cubicBezTo>
                      <a:pt x="42" y="0"/>
                      <a:pt x="54" y="0"/>
                      <a:pt x="77" y="0"/>
                    </a:cubicBezTo>
                    <a:cubicBezTo>
                      <a:pt x="72" y="49"/>
                      <a:pt x="67" y="81"/>
                      <a:pt x="63" y="130"/>
                    </a:cubicBezTo>
                    <a:cubicBezTo>
                      <a:pt x="38" y="130"/>
                      <a:pt x="25" y="130"/>
                      <a:pt x="0" y="130"/>
                    </a:cubicBezTo>
                    <a:cubicBezTo>
                      <a:pt x="6" y="81"/>
                      <a:pt x="12" y="49"/>
                      <a:pt x="19"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26"/>
              <p:cNvSpPr>
                <a:spLocks/>
              </p:cNvSpPr>
              <p:nvPr/>
            </p:nvSpPr>
            <p:spPr bwMode="auto">
              <a:xfrm>
                <a:off x="5069" y="2963"/>
                <a:ext cx="135" cy="251"/>
              </a:xfrm>
              <a:custGeom>
                <a:avLst/>
                <a:gdLst>
                  <a:gd name="T0" fmla="*/ 14 w 70"/>
                  <a:gd name="T1" fmla="*/ 0 h 130"/>
                  <a:gd name="T2" fmla="*/ 70 w 70"/>
                  <a:gd name="T3" fmla="*/ 0 h 130"/>
                  <a:gd name="T4" fmla="*/ 63 w 70"/>
                  <a:gd name="T5" fmla="*/ 130 h 130"/>
                  <a:gd name="T6" fmla="*/ 0 w 70"/>
                  <a:gd name="T7" fmla="*/ 130 h 130"/>
                  <a:gd name="T8" fmla="*/ 14 w 70"/>
                  <a:gd name="T9" fmla="*/ 0 h 130"/>
                </a:gdLst>
                <a:ahLst/>
                <a:cxnLst>
                  <a:cxn ang="0">
                    <a:pos x="T0" y="T1"/>
                  </a:cxn>
                  <a:cxn ang="0">
                    <a:pos x="T2" y="T3"/>
                  </a:cxn>
                  <a:cxn ang="0">
                    <a:pos x="T4" y="T5"/>
                  </a:cxn>
                  <a:cxn ang="0">
                    <a:pos x="T6" y="T7"/>
                  </a:cxn>
                  <a:cxn ang="0">
                    <a:pos x="T8" y="T9"/>
                  </a:cxn>
                </a:cxnLst>
                <a:rect l="0" t="0" r="r" b="b"/>
                <a:pathLst>
                  <a:path w="70" h="130">
                    <a:moveTo>
                      <a:pt x="14" y="0"/>
                    </a:moveTo>
                    <a:cubicBezTo>
                      <a:pt x="37" y="0"/>
                      <a:pt x="48" y="0"/>
                      <a:pt x="70" y="0"/>
                    </a:cubicBezTo>
                    <a:cubicBezTo>
                      <a:pt x="68" y="49"/>
                      <a:pt x="65" y="81"/>
                      <a:pt x="63" y="130"/>
                    </a:cubicBezTo>
                    <a:cubicBezTo>
                      <a:pt x="38" y="130"/>
                      <a:pt x="25" y="130"/>
                      <a:pt x="0" y="130"/>
                    </a:cubicBezTo>
                    <a:cubicBezTo>
                      <a:pt x="4" y="81"/>
                      <a:pt x="9" y="49"/>
                      <a:pt x="1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Freeform 27"/>
              <p:cNvSpPr>
                <a:spLocks/>
              </p:cNvSpPr>
              <p:nvPr/>
            </p:nvSpPr>
            <p:spPr bwMode="auto">
              <a:xfrm>
                <a:off x="5191" y="2963"/>
                <a:ext cx="122" cy="251"/>
              </a:xfrm>
              <a:custGeom>
                <a:avLst/>
                <a:gdLst>
                  <a:gd name="T0" fmla="*/ 7 w 63"/>
                  <a:gd name="T1" fmla="*/ 0 h 130"/>
                  <a:gd name="T2" fmla="*/ 62 w 63"/>
                  <a:gd name="T3" fmla="*/ 0 h 130"/>
                  <a:gd name="T4" fmla="*/ 62 w 63"/>
                  <a:gd name="T5" fmla="*/ 130 h 130"/>
                  <a:gd name="T6" fmla="*/ 0 w 63"/>
                  <a:gd name="T7" fmla="*/ 130 h 130"/>
                  <a:gd name="T8" fmla="*/ 7 w 63"/>
                  <a:gd name="T9" fmla="*/ 0 h 130"/>
                </a:gdLst>
                <a:ahLst/>
                <a:cxnLst>
                  <a:cxn ang="0">
                    <a:pos x="T0" y="T1"/>
                  </a:cxn>
                  <a:cxn ang="0">
                    <a:pos x="T2" y="T3"/>
                  </a:cxn>
                  <a:cxn ang="0">
                    <a:pos x="T4" y="T5"/>
                  </a:cxn>
                  <a:cxn ang="0">
                    <a:pos x="T6" y="T7"/>
                  </a:cxn>
                  <a:cxn ang="0">
                    <a:pos x="T8" y="T9"/>
                  </a:cxn>
                </a:cxnLst>
                <a:rect l="0" t="0" r="r" b="b"/>
                <a:pathLst>
                  <a:path w="63" h="130">
                    <a:moveTo>
                      <a:pt x="7" y="0"/>
                    </a:moveTo>
                    <a:cubicBezTo>
                      <a:pt x="29" y="0"/>
                      <a:pt x="40" y="0"/>
                      <a:pt x="62" y="0"/>
                    </a:cubicBezTo>
                    <a:cubicBezTo>
                      <a:pt x="62" y="49"/>
                      <a:pt x="63" y="81"/>
                      <a:pt x="62" y="130"/>
                    </a:cubicBezTo>
                    <a:cubicBezTo>
                      <a:pt x="37" y="130"/>
                      <a:pt x="25" y="130"/>
                      <a:pt x="0" y="130"/>
                    </a:cubicBezTo>
                    <a:cubicBezTo>
                      <a:pt x="2" y="81"/>
                      <a:pt x="5" y="49"/>
                      <a:pt x="7"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Freeform 28"/>
              <p:cNvSpPr>
                <a:spLocks/>
              </p:cNvSpPr>
              <p:nvPr/>
            </p:nvSpPr>
            <p:spPr bwMode="auto">
              <a:xfrm>
                <a:off x="5311" y="2963"/>
                <a:ext cx="122" cy="251"/>
              </a:xfrm>
              <a:custGeom>
                <a:avLst/>
                <a:gdLst>
                  <a:gd name="T0" fmla="*/ 0 w 63"/>
                  <a:gd name="T1" fmla="*/ 0 h 130"/>
                  <a:gd name="T2" fmla="*/ 56 w 63"/>
                  <a:gd name="T3" fmla="*/ 0 h 130"/>
                  <a:gd name="T4" fmla="*/ 63 w 63"/>
                  <a:gd name="T5" fmla="*/ 130 h 130"/>
                  <a:gd name="T6" fmla="*/ 0 w 63"/>
                  <a:gd name="T7" fmla="*/ 130 h 130"/>
                  <a:gd name="T8" fmla="*/ 0 w 63"/>
                  <a:gd name="T9" fmla="*/ 0 h 130"/>
                </a:gdLst>
                <a:ahLst/>
                <a:cxnLst>
                  <a:cxn ang="0">
                    <a:pos x="T0" y="T1"/>
                  </a:cxn>
                  <a:cxn ang="0">
                    <a:pos x="T2" y="T3"/>
                  </a:cxn>
                  <a:cxn ang="0">
                    <a:pos x="T4" y="T5"/>
                  </a:cxn>
                  <a:cxn ang="0">
                    <a:pos x="T6" y="T7"/>
                  </a:cxn>
                  <a:cxn ang="0">
                    <a:pos x="T8" y="T9"/>
                  </a:cxn>
                </a:cxnLst>
                <a:rect l="0" t="0" r="r" b="b"/>
                <a:pathLst>
                  <a:path w="63" h="130">
                    <a:moveTo>
                      <a:pt x="0" y="0"/>
                    </a:moveTo>
                    <a:cubicBezTo>
                      <a:pt x="23" y="0"/>
                      <a:pt x="34" y="0"/>
                      <a:pt x="56" y="0"/>
                    </a:cubicBezTo>
                    <a:cubicBezTo>
                      <a:pt x="58" y="49"/>
                      <a:pt x="61" y="81"/>
                      <a:pt x="63" y="130"/>
                    </a:cubicBezTo>
                    <a:cubicBezTo>
                      <a:pt x="38" y="130"/>
                      <a:pt x="26" y="130"/>
                      <a:pt x="0" y="130"/>
                    </a:cubicBezTo>
                    <a:cubicBezTo>
                      <a:pt x="1" y="81"/>
                      <a:pt x="0" y="49"/>
                      <a:pt x="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Freeform 29"/>
              <p:cNvSpPr>
                <a:spLocks/>
              </p:cNvSpPr>
              <p:nvPr/>
            </p:nvSpPr>
            <p:spPr bwMode="auto">
              <a:xfrm>
                <a:off x="5419" y="2963"/>
                <a:ext cx="136" cy="251"/>
              </a:xfrm>
              <a:custGeom>
                <a:avLst/>
                <a:gdLst>
                  <a:gd name="T0" fmla="*/ 0 w 70"/>
                  <a:gd name="T1" fmla="*/ 0 h 130"/>
                  <a:gd name="T2" fmla="*/ 56 w 70"/>
                  <a:gd name="T3" fmla="*/ 0 h 130"/>
                  <a:gd name="T4" fmla="*/ 70 w 70"/>
                  <a:gd name="T5" fmla="*/ 130 h 130"/>
                  <a:gd name="T6" fmla="*/ 7 w 70"/>
                  <a:gd name="T7" fmla="*/ 130 h 130"/>
                  <a:gd name="T8" fmla="*/ 0 w 70"/>
                  <a:gd name="T9" fmla="*/ 0 h 130"/>
                </a:gdLst>
                <a:ahLst/>
                <a:cxnLst>
                  <a:cxn ang="0">
                    <a:pos x="T0" y="T1"/>
                  </a:cxn>
                  <a:cxn ang="0">
                    <a:pos x="T2" y="T3"/>
                  </a:cxn>
                  <a:cxn ang="0">
                    <a:pos x="T4" y="T5"/>
                  </a:cxn>
                  <a:cxn ang="0">
                    <a:pos x="T6" y="T7"/>
                  </a:cxn>
                  <a:cxn ang="0">
                    <a:pos x="T8" y="T9"/>
                  </a:cxn>
                </a:cxnLst>
                <a:rect l="0" t="0" r="r" b="b"/>
                <a:pathLst>
                  <a:path w="70" h="130">
                    <a:moveTo>
                      <a:pt x="0" y="0"/>
                    </a:moveTo>
                    <a:cubicBezTo>
                      <a:pt x="22" y="0"/>
                      <a:pt x="33" y="0"/>
                      <a:pt x="56" y="0"/>
                    </a:cubicBezTo>
                    <a:cubicBezTo>
                      <a:pt x="61" y="49"/>
                      <a:pt x="66" y="81"/>
                      <a:pt x="70" y="130"/>
                    </a:cubicBezTo>
                    <a:cubicBezTo>
                      <a:pt x="45" y="130"/>
                      <a:pt x="32" y="130"/>
                      <a:pt x="7" y="130"/>
                    </a:cubicBezTo>
                    <a:cubicBezTo>
                      <a:pt x="5" y="81"/>
                      <a:pt x="2" y="49"/>
                      <a:pt x="0"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Freeform 30"/>
              <p:cNvSpPr>
                <a:spLocks/>
              </p:cNvSpPr>
              <p:nvPr/>
            </p:nvSpPr>
            <p:spPr bwMode="auto">
              <a:xfrm>
                <a:off x="5528" y="2963"/>
                <a:ext cx="149" cy="251"/>
              </a:xfrm>
              <a:custGeom>
                <a:avLst/>
                <a:gdLst>
                  <a:gd name="T0" fmla="*/ 0 w 77"/>
                  <a:gd name="T1" fmla="*/ 0 h 130"/>
                  <a:gd name="T2" fmla="*/ 58 w 77"/>
                  <a:gd name="T3" fmla="*/ 0 h 130"/>
                  <a:gd name="T4" fmla="*/ 77 w 77"/>
                  <a:gd name="T5" fmla="*/ 130 h 130"/>
                  <a:gd name="T6" fmla="*/ 14 w 77"/>
                  <a:gd name="T7" fmla="*/ 130 h 130"/>
                  <a:gd name="T8" fmla="*/ 0 w 77"/>
                  <a:gd name="T9" fmla="*/ 0 h 130"/>
                </a:gdLst>
                <a:ahLst/>
                <a:cxnLst>
                  <a:cxn ang="0">
                    <a:pos x="T0" y="T1"/>
                  </a:cxn>
                  <a:cxn ang="0">
                    <a:pos x="T2" y="T3"/>
                  </a:cxn>
                  <a:cxn ang="0">
                    <a:pos x="T4" y="T5"/>
                  </a:cxn>
                  <a:cxn ang="0">
                    <a:pos x="T6" y="T7"/>
                  </a:cxn>
                  <a:cxn ang="0">
                    <a:pos x="T8" y="T9"/>
                  </a:cxn>
                </a:cxnLst>
                <a:rect l="0" t="0" r="r" b="b"/>
                <a:pathLst>
                  <a:path w="77" h="130">
                    <a:moveTo>
                      <a:pt x="0" y="0"/>
                    </a:moveTo>
                    <a:cubicBezTo>
                      <a:pt x="23" y="0"/>
                      <a:pt x="35" y="0"/>
                      <a:pt x="58" y="0"/>
                    </a:cubicBezTo>
                    <a:cubicBezTo>
                      <a:pt x="64" y="49"/>
                      <a:pt x="71" y="81"/>
                      <a:pt x="77" y="130"/>
                    </a:cubicBezTo>
                    <a:cubicBezTo>
                      <a:pt x="52" y="130"/>
                      <a:pt x="39" y="130"/>
                      <a:pt x="14" y="130"/>
                    </a:cubicBezTo>
                    <a:cubicBezTo>
                      <a:pt x="10" y="81"/>
                      <a:pt x="5" y="49"/>
                      <a:pt x="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31"/>
              <p:cNvSpPr>
                <a:spLocks/>
              </p:cNvSpPr>
              <p:nvPr/>
            </p:nvSpPr>
            <p:spPr bwMode="auto">
              <a:xfrm>
                <a:off x="5640" y="2963"/>
                <a:ext cx="157" cy="251"/>
              </a:xfrm>
              <a:custGeom>
                <a:avLst/>
                <a:gdLst>
                  <a:gd name="T0" fmla="*/ 0 w 81"/>
                  <a:gd name="T1" fmla="*/ 0 h 130"/>
                  <a:gd name="T2" fmla="*/ 61 w 81"/>
                  <a:gd name="T3" fmla="*/ 0 h 130"/>
                  <a:gd name="T4" fmla="*/ 81 w 81"/>
                  <a:gd name="T5" fmla="*/ 130 h 130"/>
                  <a:gd name="T6" fmla="*/ 19 w 81"/>
                  <a:gd name="T7" fmla="*/ 130 h 130"/>
                  <a:gd name="T8" fmla="*/ 0 w 81"/>
                  <a:gd name="T9" fmla="*/ 0 h 130"/>
                </a:gdLst>
                <a:ahLst/>
                <a:cxnLst>
                  <a:cxn ang="0">
                    <a:pos x="T0" y="T1"/>
                  </a:cxn>
                  <a:cxn ang="0">
                    <a:pos x="T2" y="T3"/>
                  </a:cxn>
                  <a:cxn ang="0">
                    <a:pos x="T4" y="T5"/>
                  </a:cxn>
                  <a:cxn ang="0">
                    <a:pos x="T6" y="T7"/>
                  </a:cxn>
                  <a:cxn ang="0">
                    <a:pos x="T8" y="T9"/>
                  </a:cxn>
                </a:cxnLst>
                <a:rect l="0" t="0" r="r" b="b"/>
                <a:pathLst>
                  <a:path w="81" h="130">
                    <a:moveTo>
                      <a:pt x="0" y="0"/>
                    </a:moveTo>
                    <a:cubicBezTo>
                      <a:pt x="24" y="0"/>
                      <a:pt x="36" y="0"/>
                      <a:pt x="61" y="0"/>
                    </a:cubicBezTo>
                    <a:cubicBezTo>
                      <a:pt x="68" y="49"/>
                      <a:pt x="75" y="81"/>
                      <a:pt x="81" y="130"/>
                    </a:cubicBezTo>
                    <a:cubicBezTo>
                      <a:pt x="56" y="130"/>
                      <a:pt x="44" y="130"/>
                      <a:pt x="19" y="130"/>
                    </a:cubicBezTo>
                    <a:cubicBezTo>
                      <a:pt x="13" y="81"/>
                      <a:pt x="6" y="49"/>
                      <a:pt x="0"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Freeform 32"/>
              <p:cNvSpPr>
                <a:spLocks/>
              </p:cNvSpPr>
              <p:nvPr/>
            </p:nvSpPr>
            <p:spPr bwMode="auto">
              <a:xfrm>
                <a:off x="5069" y="2879"/>
                <a:ext cx="60" cy="31"/>
              </a:xfrm>
              <a:custGeom>
                <a:avLst/>
                <a:gdLst>
                  <a:gd name="T0" fmla="*/ 15 w 31"/>
                  <a:gd name="T1" fmla="*/ 16 h 16"/>
                  <a:gd name="T2" fmla="*/ 31 w 31"/>
                  <a:gd name="T3" fmla="*/ 0 h 16"/>
                  <a:gd name="T4" fmla="*/ 0 w 31"/>
                  <a:gd name="T5" fmla="*/ 0 h 16"/>
                  <a:gd name="T6" fmla="*/ 15 w 31"/>
                  <a:gd name="T7" fmla="*/ 16 h 16"/>
                </a:gdLst>
                <a:ahLst/>
                <a:cxnLst>
                  <a:cxn ang="0">
                    <a:pos x="T0" y="T1"/>
                  </a:cxn>
                  <a:cxn ang="0">
                    <a:pos x="T2" y="T3"/>
                  </a:cxn>
                  <a:cxn ang="0">
                    <a:pos x="T4" y="T5"/>
                  </a:cxn>
                  <a:cxn ang="0">
                    <a:pos x="T6" y="T7"/>
                  </a:cxn>
                </a:cxnLst>
                <a:rect l="0" t="0" r="r" b="b"/>
                <a:pathLst>
                  <a:path w="31" h="16">
                    <a:moveTo>
                      <a:pt x="15" y="16"/>
                    </a:moveTo>
                    <a:cubicBezTo>
                      <a:pt x="24" y="16"/>
                      <a:pt x="31" y="9"/>
                      <a:pt x="31" y="0"/>
                    </a:cubicBezTo>
                    <a:cubicBezTo>
                      <a:pt x="0" y="0"/>
                      <a:pt x="0" y="0"/>
                      <a:pt x="0" y="0"/>
                    </a:cubicBezTo>
                    <a:cubicBezTo>
                      <a:pt x="0" y="9"/>
                      <a:pt x="7" y="16"/>
                      <a:pt x="15" y="16"/>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Freeform 33"/>
              <p:cNvSpPr>
                <a:spLocks/>
              </p:cNvSpPr>
              <p:nvPr/>
            </p:nvSpPr>
            <p:spPr bwMode="auto">
              <a:xfrm>
                <a:off x="5129" y="2879"/>
                <a:ext cx="62" cy="31"/>
              </a:xfrm>
              <a:custGeom>
                <a:avLst/>
                <a:gdLst>
                  <a:gd name="T0" fmla="*/ 16 w 32"/>
                  <a:gd name="T1" fmla="*/ 16 h 16"/>
                  <a:gd name="T2" fmla="*/ 32 w 32"/>
                  <a:gd name="T3" fmla="*/ 0 h 16"/>
                  <a:gd name="T4" fmla="*/ 0 w 32"/>
                  <a:gd name="T5" fmla="*/ 0 h 16"/>
                  <a:gd name="T6" fmla="*/ 16 w 32"/>
                  <a:gd name="T7" fmla="*/ 16 h 16"/>
                </a:gdLst>
                <a:ahLst/>
                <a:cxnLst>
                  <a:cxn ang="0">
                    <a:pos x="T0" y="T1"/>
                  </a:cxn>
                  <a:cxn ang="0">
                    <a:pos x="T2" y="T3"/>
                  </a:cxn>
                  <a:cxn ang="0">
                    <a:pos x="T4" y="T5"/>
                  </a:cxn>
                  <a:cxn ang="0">
                    <a:pos x="T6" y="T7"/>
                  </a:cxn>
                </a:cxnLst>
                <a:rect l="0" t="0" r="r" b="b"/>
                <a:pathLst>
                  <a:path w="32" h="16">
                    <a:moveTo>
                      <a:pt x="16" y="16"/>
                    </a:moveTo>
                    <a:cubicBezTo>
                      <a:pt x="25" y="16"/>
                      <a:pt x="32" y="9"/>
                      <a:pt x="32" y="0"/>
                    </a:cubicBezTo>
                    <a:cubicBezTo>
                      <a:pt x="0" y="0"/>
                      <a:pt x="0" y="0"/>
                      <a:pt x="0" y="0"/>
                    </a:cubicBezTo>
                    <a:cubicBezTo>
                      <a:pt x="0" y="9"/>
                      <a:pt x="7" y="16"/>
                      <a:pt x="16" y="1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Freeform 34"/>
              <p:cNvSpPr>
                <a:spLocks/>
              </p:cNvSpPr>
              <p:nvPr/>
            </p:nvSpPr>
            <p:spPr bwMode="auto">
              <a:xfrm>
                <a:off x="5191" y="2879"/>
                <a:ext cx="60" cy="31"/>
              </a:xfrm>
              <a:custGeom>
                <a:avLst/>
                <a:gdLst>
                  <a:gd name="T0" fmla="*/ 15 w 31"/>
                  <a:gd name="T1" fmla="*/ 16 h 16"/>
                  <a:gd name="T2" fmla="*/ 31 w 31"/>
                  <a:gd name="T3" fmla="*/ 0 h 16"/>
                  <a:gd name="T4" fmla="*/ 0 w 31"/>
                  <a:gd name="T5" fmla="*/ 0 h 16"/>
                  <a:gd name="T6" fmla="*/ 15 w 31"/>
                  <a:gd name="T7" fmla="*/ 16 h 16"/>
                </a:gdLst>
                <a:ahLst/>
                <a:cxnLst>
                  <a:cxn ang="0">
                    <a:pos x="T0" y="T1"/>
                  </a:cxn>
                  <a:cxn ang="0">
                    <a:pos x="T2" y="T3"/>
                  </a:cxn>
                  <a:cxn ang="0">
                    <a:pos x="T4" y="T5"/>
                  </a:cxn>
                  <a:cxn ang="0">
                    <a:pos x="T6" y="T7"/>
                  </a:cxn>
                </a:cxnLst>
                <a:rect l="0" t="0" r="r" b="b"/>
                <a:pathLst>
                  <a:path w="31" h="16">
                    <a:moveTo>
                      <a:pt x="15" y="16"/>
                    </a:moveTo>
                    <a:cubicBezTo>
                      <a:pt x="24" y="16"/>
                      <a:pt x="31" y="9"/>
                      <a:pt x="31" y="0"/>
                    </a:cubicBezTo>
                    <a:cubicBezTo>
                      <a:pt x="0" y="0"/>
                      <a:pt x="0" y="0"/>
                      <a:pt x="0" y="0"/>
                    </a:cubicBezTo>
                    <a:cubicBezTo>
                      <a:pt x="0" y="9"/>
                      <a:pt x="7" y="16"/>
                      <a:pt x="15" y="16"/>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35"/>
              <p:cNvSpPr>
                <a:spLocks/>
              </p:cNvSpPr>
              <p:nvPr/>
            </p:nvSpPr>
            <p:spPr bwMode="auto">
              <a:xfrm>
                <a:off x="5251" y="2879"/>
                <a:ext cx="60" cy="31"/>
              </a:xfrm>
              <a:custGeom>
                <a:avLst/>
                <a:gdLst>
                  <a:gd name="T0" fmla="*/ 16 w 31"/>
                  <a:gd name="T1" fmla="*/ 16 h 16"/>
                  <a:gd name="T2" fmla="*/ 31 w 31"/>
                  <a:gd name="T3" fmla="*/ 0 h 16"/>
                  <a:gd name="T4" fmla="*/ 0 w 31"/>
                  <a:gd name="T5" fmla="*/ 0 h 16"/>
                  <a:gd name="T6" fmla="*/ 16 w 31"/>
                  <a:gd name="T7" fmla="*/ 16 h 16"/>
                </a:gdLst>
                <a:ahLst/>
                <a:cxnLst>
                  <a:cxn ang="0">
                    <a:pos x="T0" y="T1"/>
                  </a:cxn>
                  <a:cxn ang="0">
                    <a:pos x="T2" y="T3"/>
                  </a:cxn>
                  <a:cxn ang="0">
                    <a:pos x="T4" y="T5"/>
                  </a:cxn>
                  <a:cxn ang="0">
                    <a:pos x="T6" y="T7"/>
                  </a:cxn>
                </a:cxnLst>
                <a:rect l="0" t="0" r="r" b="b"/>
                <a:pathLst>
                  <a:path w="31" h="16">
                    <a:moveTo>
                      <a:pt x="16" y="16"/>
                    </a:moveTo>
                    <a:cubicBezTo>
                      <a:pt x="24" y="16"/>
                      <a:pt x="31" y="9"/>
                      <a:pt x="31" y="0"/>
                    </a:cubicBezTo>
                    <a:cubicBezTo>
                      <a:pt x="0" y="0"/>
                      <a:pt x="0" y="0"/>
                      <a:pt x="0" y="0"/>
                    </a:cubicBezTo>
                    <a:cubicBezTo>
                      <a:pt x="0" y="9"/>
                      <a:pt x="7" y="16"/>
                      <a:pt x="16" y="1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36"/>
              <p:cNvSpPr>
                <a:spLocks/>
              </p:cNvSpPr>
              <p:nvPr/>
            </p:nvSpPr>
            <p:spPr bwMode="auto">
              <a:xfrm>
                <a:off x="5311" y="2879"/>
                <a:ext cx="62" cy="31"/>
              </a:xfrm>
              <a:custGeom>
                <a:avLst/>
                <a:gdLst>
                  <a:gd name="T0" fmla="*/ 16 w 32"/>
                  <a:gd name="T1" fmla="*/ 16 h 16"/>
                  <a:gd name="T2" fmla="*/ 32 w 32"/>
                  <a:gd name="T3" fmla="*/ 0 h 16"/>
                  <a:gd name="T4" fmla="*/ 0 w 32"/>
                  <a:gd name="T5" fmla="*/ 0 h 16"/>
                  <a:gd name="T6" fmla="*/ 16 w 32"/>
                  <a:gd name="T7" fmla="*/ 16 h 16"/>
                </a:gdLst>
                <a:ahLst/>
                <a:cxnLst>
                  <a:cxn ang="0">
                    <a:pos x="T0" y="T1"/>
                  </a:cxn>
                  <a:cxn ang="0">
                    <a:pos x="T2" y="T3"/>
                  </a:cxn>
                  <a:cxn ang="0">
                    <a:pos x="T4" y="T5"/>
                  </a:cxn>
                  <a:cxn ang="0">
                    <a:pos x="T6" y="T7"/>
                  </a:cxn>
                </a:cxnLst>
                <a:rect l="0" t="0" r="r" b="b"/>
                <a:pathLst>
                  <a:path w="32" h="16">
                    <a:moveTo>
                      <a:pt x="16" y="16"/>
                    </a:moveTo>
                    <a:cubicBezTo>
                      <a:pt x="25" y="16"/>
                      <a:pt x="32" y="9"/>
                      <a:pt x="32" y="0"/>
                    </a:cubicBezTo>
                    <a:cubicBezTo>
                      <a:pt x="0" y="0"/>
                      <a:pt x="0" y="0"/>
                      <a:pt x="0" y="0"/>
                    </a:cubicBezTo>
                    <a:cubicBezTo>
                      <a:pt x="0" y="9"/>
                      <a:pt x="8" y="16"/>
                      <a:pt x="16" y="16"/>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37"/>
              <p:cNvSpPr>
                <a:spLocks/>
              </p:cNvSpPr>
              <p:nvPr/>
            </p:nvSpPr>
            <p:spPr bwMode="auto">
              <a:xfrm>
                <a:off x="5373" y="2879"/>
                <a:ext cx="60" cy="31"/>
              </a:xfrm>
              <a:custGeom>
                <a:avLst/>
                <a:gdLst>
                  <a:gd name="T0" fmla="*/ 16 w 31"/>
                  <a:gd name="T1" fmla="*/ 16 h 16"/>
                  <a:gd name="T2" fmla="*/ 31 w 31"/>
                  <a:gd name="T3" fmla="*/ 0 h 16"/>
                  <a:gd name="T4" fmla="*/ 0 w 31"/>
                  <a:gd name="T5" fmla="*/ 0 h 16"/>
                  <a:gd name="T6" fmla="*/ 16 w 31"/>
                  <a:gd name="T7" fmla="*/ 16 h 16"/>
                </a:gdLst>
                <a:ahLst/>
                <a:cxnLst>
                  <a:cxn ang="0">
                    <a:pos x="T0" y="T1"/>
                  </a:cxn>
                  <a:cxn ang="0">
                    <a:pos x="T2" y="T3"/>
                  </a:cxn>
                  <a:cxn ang="0">
                    <a:pos x="T4" y="T5"/>
                  </a:cxn>
                  <a:cxn ang="0">
                    <a:pos x="T6" y="T7"/>
                  </a:cxn>
                </a:cxnLst>
                <a:rect l="0" t="0" r="r" b="b"/>
                <a:pathLst>
                  <a:path w="31" h="16">
                    <a:moveTo>
                      <a:pt x="16" y="16"/>
                    </a:moveTo>
                    <a:cubicBezTo>
                      <a:pt x="24" y="16"/>
                      <a:pt x="31" y="9"/>
                      <a:pt x="31" y="0"/>
                    </a:cubicBezTo>
                    <a:cubicBezTo>
                      <a:pt x="0" y="0"/>
                      <a:pt x="0" y="0"/>
                      <a:pt x="0" y="0"/>
                    </a:cubicBezTo>
                    <a:cubicBezTo>
                      <a:pt x="0" y="9"/>
                      <a:pt x="7" y="16"/>
                      <a:pt x="16" y="1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38"/>
              <p:cNvSpPr>
                <a:spLocks/>
              </p:cNvSpPr>
              <p:nvPr/>
            </p:nvSpPr>
            <p:spPr bwMode="auto">
              <a:xfrm>
                <a:off x="5433" y="2879"/>
                <a:ext cx="62" cy="31"/>
              </a:xfrm>
              <a:custGeom>
                <a:avLst/>
                <a:gdLst>
                  <a:gd name="T0" fmla="*/ 16 w 32"/>
                  <a:gd name="T1" fmla="*/ 16 h 16"/>
                  <a:gd name="T2" fmla="*/ 32 w 32"/>
                  <a:gd name="T3" fmla="*/ 0 h 16"/>
                  <a:gd name="T4" fmla="*/ 0 w 32"/>
                  <a:gd name="T5" fmla="*/ 0 h 16"/>
                  <a:gd name="T6" fmla="*/ 16 w 32"/>
                  <a:gd name="T7" fmla="*/ 16 h 16"/>
                </a:gdLst>
                <a:ahLst/>
                <a:cxnLst>
                  <a:cxn ang="0">
                    <a:pos x="T0" y="T1"/>
                  </a:cxn>
                  <a:cxn ang="0">
                    <a:pos x="T2" y="T3"/>
                  </a:cxn>
                  <a:cxn ang="0">
                    <a:pos x="T4" y="T5"/>
                  </a:cxn>
                  <a:cxn ang="0">
                    <a:pos x="T6" y="T7"/>
                  </a:cxn>
                </a:cxnLst>
                <a:rect l="0" t="0" r="r" b="b"/>
                <a:pathLst>
                  <a:path w="32" h="16">
                    <a:moveTo>
                      <a:pt x="16" y="16"/>
                    </a:moveTo>
                    <a:cubicBezTo>
                      <a:pt x="25" y="16"/>
                      <a:pt x="32" y="9"/>
                      <a:pt x="32" y="0"/>
                    </a:cubicBezTo>
                    <a:cubicBezTo>
                      <a:pt x="0" y="0"/>
                      <a:pt x="0" y="0"/>
                      <a:pt x="0" y="0"/>
                    </a:cubicBezTo>
                    <a:cubicBezTo>
                      <a:pt x="0" y="9"/>
                      <a:pt x="7" y="16"/>
                      <a:pt x="16" y="16"/>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39"/>
              <p:cNvSpPr>
                <a:spLocks/>
              </p:cNvSpPr>
              <p:nvPr/>
            </p:nvSpPr>
            <p:spPr bwMode="auto">
              <a:xfrm>
                <a:off x="5495" y="2879"/>
                <a:ext cx="60" cy="31"/>
              </a:xfrm>
              <a:custGeom>
                <a:avLst/>
                <a:gdLst>
                  <a:gd name="T0" fmla="*/ 16 w 31"/>
                  <a:gd name="T1" fmla="*/ 16 h 16"/>
                  <a:gd name="T2" fmla="*/ 31 w 31"/>
                  <a:gd name="T3" fmla="*/ 0 h 16"/>
                  <a:gd name="T4" fmla="*/ 0 w 31"/>
                  <a:gd name="T5" fmla="*/ 0 h 16"/>
                  <a:gd name="T6" fmla="*/ 16 w 31"/>
                  <a:gd name="T7" fmla="*/ 16 h 16"/>
                </a:gdLst>
                <a:ahLst/>
                <a:cxnLst>
                  <a:cxn ang="0">
                    <a:pos x="T0" y="T1"/>
                  </a:cxn>
                  <a:cxn ang="0">
                    <a:pos x="T2" y="T3"/>
                  </a:cxn>
                  <a:cxn ang="0">
                    <a:pos x="T4" y="T5"/>
                  </a:cxn>
                  <a:cxn ang="0">
                    <a:pos x="T6" y="T7"/>
                  </a:cxn>
                </a:cxnLst>
                <a:rect l="0" t="0" r="r" b="b"/>
                <a:pathLst>
                  <a:path w="31" h="16">
                    <a:moveTo>
                      <a:pt x="16" y="16"/>
                    </a:moveTo>
                    <a:cubicBezTo>
                      <a:pt x="24" y="16"/>
                      <a:pt x="31" y="9"/>
                      <a:pt x="31" y="0"/>
                    </a:cubicBezTo>
                    <a:cubicBezTo>
                      <a:pt x="0" y="0"/>
                      <a:pt x="0" y="0"/>
                      <a:pt x="0" y="0"/>
                    </a:cubicBezTo>
                    <a:cubicBezTo>
                      <a:pt x="0" y="9"/>
                      <a:pt x="7" y="16"/>
                      <a:pt x="16" y="1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40"/>
              <p:cNvSpPr>
                <a:spLocks/>
              </p:cNvSpPr>
              <p:nvPr/>
            </p:nvSpPr>
            <p:spPr bwMode="auto">
              <a:xfrm>
                <a:off x="5069" y="2738"/>
                <a:ext cx="77" cy="141"/>
              </a:xfrm>
              <a:custGeom>
                <a:avLst/>
                <a:gdLst>
                  <a:gd name="T0" fmla="*/ 10 w 40"/>
                  <a:gd name="T1" fmla="*/ 0 h 73"/>
                  <a:gd name="T2" fmla="*/ 40 w 40"/>
                  <a:gd name="T3" fmla="*/ 0 h 73"/>
                  <a:gd name="T4" fmla="*/ 31 w 40"/>
                  <a:gd name="T5" fmla="*/ 73 h 73"/>
                  <a:gd name="T6" fmla="*/ 0 w 40"/>
                  <a:gd name="T7" fmla="*/ 73 h 73"/>
                  <a:gd name="T8" fmla="*/ 10 w 40"/>
                  <a:gd name="T9" fmla="*/ 0 h 73"/>
                </a:gdLst>
                <a:ahLst/>
                <a:cxnLst>
                  <a:cxn ang="0">
                    <a:pos x="T0" y="T1"/>
                  </a:cxn>
                  <a:cxn ang="0">
                    <a:pos x="T2" y="T3"/>
                  </a:cxn>
                  <a:cxn ang="0">
                    <a:pos x="T4" y="T5"/>
                  </a:cxn>
                  <a:cxn ang="0">
                    <a:pos x="T6" y="T7"/>
                  </a:cxn>
                  <a:cxn ang="0">
                    <a:pos x="T8" y="T9"/>
                  </a:cxn>
                </a:cxnLst>
                <a:rect l="0" t="0" r="r" b="b"/>
                <a:pathLst>
                  <a:path w="40" h="73">
                    <a:moveTo>
                      <a:pt x="10" y="0"/>
                    </a:moveTo>
                    <a:cubicBezTo>
                      <a:pt x="22" y="0"/>
                      <a:pt x="28" y="0"/>
                      <a:pt x="40" y="0"/>
                    </a:cubicBezTo>
                    <a:cubicBezTo>
                      <a:pt x="37" y="25"/>
                      <a:pt x="34" y="49"/>
                      <a:pt x="31" y="73"/>
                    </a:cubicBezTo>
                    <a:cubicBezTo>
                      <a:pt x="19" y="73"/>
                      <a:pt x="12" y="73"/>
                      <a:pt x="0" y="73"/>
                    </a:cubicBezTo>
                    <a:cubicBezTo>
                      <a:pt x="3" y="49"/>
                      <a:pt x="6" y="25"/>
                      <a:pt x="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41"/>
              <p:cNvSpPr>
                <a:spLocks/>
              </p:cNvSpPr>
              <p:nvPr/>
            </p:nvSpPr>
            <p:spPr bwMode="auto">
              <a:xfrm>
                <a:off x="5129" y="2738"/>
                <a:ext cx="73" cy="141"/>
              </a:xfrm>
              <a:custGeom>
                <a:avLst/>
                <a:gdLst>
                  <a:gd name="T0" fmla="*/ 9 w 38"/>
                  <a:gd name="T1" fmla="*/ 0 h 73"/>
                  <a:gd name="T2" fmla="*/ 38 w 38"/>
                  <a:gd name="T3" fmla="*/ 0 h 73"/>
                  <a:gd name="T4" fmla="*/ 32 w 38"/>
                  <a:gd name="T5" fmla="*/ 73 h 73"/>
                  <a:gd name="T6" fmla="*/ 0 w 38"/>
                  <a:gd name="T7" fmla="*/ 73 h 73"/>
                  <a:gd name="T8" fmla="*/ 9 w 38"/>
                  <a:gd name="T9" fmla="*/ 0 h 73"/>
                </a:gdLst>
                <a:ahLst/>
                <a:cxnLst>
                  <a:cxn ang="0">
                    <a:pos x="T0" y="T1"/>
                  </a:cxn>
                  <a:cxn ang="0">
                    <a:pos x="T2" y="T3"/>
                  </a:cxn>
                  <a:cxn ang="0">
                    <a:pos x="T4" y="T5"/>
                  </a:cxn>
                  <a:cxn ang="0">
                    <a:pos x="T6" y="T7"/>
                  </a:cxn>
                  <a:cxn ang="0">
                    <a:pos x="T8" y="T9"/>
                  </a:cxn>
                </a:cxnLst>
                <a:rect l="0" t="0" r="r" b="b"/>
                <a:pathLst>
                  <a:path w="38" h="73">
                    <a:moveTo>
                      <a:pt x="9" y="0"/>
                    </a:moveTo>
                    <a:cubicBezTo>
                      <a:pt x="21" y="0"/>
                      <a:pt x="27" y="0"/>
                      <a:pt x="38" y="0"/>
                    </a:cubicBezTo>
                    <a:cubicBezTo>
                      <a:pt x="36" y="25"/>
                      <a:pt x="34" y="49"/>
                      <a:pt x="32" y="73"/>
                    </a:cubicBezTo>
                    <a:cubicBezTo>
                      <a:pt x="19" y="73"/>
                      <a:pt x="13" y="73"/>
                      <a:pt x="0" y="73"/>
                    </a:cubicBezTo>
                    <a:cubicBezTo>
                      <a:pt x="3" y="49"/>
                      <a:pt x="6" y="25"/>
                      <a:pt x="9"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42"/>
              <p:cNvSpPr>
                <a:spLocks/>
              </p:cNvSpPr>
              <p:nvPr/>
            </p:nvSpPr>
            <p:spPr bwMode="auto">
              <a:xfrm>
                <a:off x="5191" y="2738"/>
                <a:ext cx="67" cy="141"/>
              </a:xfrm>
              <a:custGeom>
                <a:avLst/>
                <a:gdLst>
                  <a:gd name="T0" fmla="*/ 6 w 35"/>
                  <a:gd name="T1" fmla="*/ 0 h 73"/>
                  <a:gd name="T2" fmla="*/ 35 w 35"/>
                  <a:gd name="T3" fmla="*/ 0 h 73"/>
                  <a:gd name="T4" fmla="*/ 31 w 35"/>
                  <a:gd name="T5" fmla="*/ 73 h 73"/>
                  <a:gd name="T6" fmla="*/ 0 w 35"/>
                  <a:gd name="T7" fmla="*/ 73 h 73"/>
                  <a:gd name="T8" fmla="*/ 6 w 35"/>
                  <a:gd name="T9" fmla="*/ 0 h 73"/>
                </a:gdLst>
                <a:ahLst/>
                <a:cxnLst>
                  <a:cxn ang="0">
                    <a:pos x="T0" y="T1"/>
                  </a:cxn>
                  <a:cxn ang="0">
                    <a:pos x="T2" y="T3"/>
                  </a:cxn>
                  <a:cxn ang="0">
                    <a:pos x="T4" y="T5"/>
                  </a:cxn>
                  <a:cxn ang="0">
                    <a:pos x="T6" y="T7"/>
                  </a:cxn>
                  <a:cxn ang="0">
                    <a:pos x="T8" y="T9"/>
                  </a:cxn>
                </a:cxnLst>
                <a:rect l="0" t="0" r="r" b="b"/>
                <a:pathLst>
                  <a:path w="35" h="73">
                    <a:moveTo>
                      <a:pt x="6" y="0"/>
                    </a:moveTo>
                    <a:cubicBezTo>
                      <a:pt x="18" y="0"/>
                      <a:pt x="24" y="0"/>
                      <a:pt x="35" y="0"/>
                    </a:cubicBezTo>
                    <a:cubicBezTo>
                      <a:pt x="33" y="25"/>
                      <a:pt x="32" y="49"/>
                      <a:pt x="31" y="73"/>
                    </a:cubicBezTo>
                    <a:cubicBezTo>
                      <a:pt x="18" y="73"/>
                      <a:pt x="12" y="73"/>
                      <a:pt x="0" y="73"/>
                    </a:cubicBezTo>
                    <a:cubicBezTo>
                      <a:pt x="2" y="49"/>
                      <a:pt x="4" y="25"/>
                      <a:pt x="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43"/>
              <p:cNvSpPr>
                <a:spLocks/>
              </p:cNvSpPr>
              <p:nvPr/>
            </p:nvSpPr>
            <p:spPr bwMode="auto">
              <a:xfrm>
                <a:off x="5251" y="2738"/>
                <a:ext cx="62" cy="141"/>
              </a:xfrm>
              <a:custGeom>
                <a:avLst/>
                <a:gdLst>
                  <a:gd name="T0" fmla="*/ 4 w 32"/>
                  <a:gd name="T1" fmla="*/ 0 h 73"/>
                  <a:gd name="T2" fmla="*/ 31 w 32"/>
                  <a:gd name="T3" fmla="*/ 0 h 73"/>
                  <a:gd name="T4" fmla="*/ 31 w 32"/>
                  <a:gd name="T5" fmla="*/ 73 h 73"/>
                  <a:gd name="T6" fmla="*/ 0 w 32"/>
                  <a:gd name="T7" fmla="*/ 73 h 73"/>
                  <a:gd name="T8" fmla="*/ 4 w 32"/>
                  <a:gd name="T9" fmla="*/ 0 h 73"/>
                </a:gdLst>
                <a:ahLst/>
                <a:cxnLst>
                  <a:cxn ang="0">
                    <a:pos x="T0" y="T1"/>
                  </a:cxn>
                  <a:cxn ang="0">
                    <a:pos x="T2" y="T3"/>
                  </a:cxn>
                  <a:cxn ang="0">
                    <a:pos x="T4" y="T5"/>
                  </a:cxn>
                  <a:cxn ang="0">
                    <a:pos x="T6" y="T7"/>
                  </a:cxn>
                  <a:cxn ang="0">
                    <a:pos x="T8" y="T9"/>
                  </a:cxn>
                </a:cxnLst>
                <a:rect l="0" t="0" r="r" b="b"/>
                <a:pathLst>
                  <a:path w="32" h="73">
                    <a:moveTo>
                      <a:pt x="4" y="0"/>
                    </a:moveTo>
                    <a:cubicBezTo>
                      <a:pt x="15" y="0"/>
                      <a:pt x="20" y="0"/>
                      <a:pt x="31" y="0"/>
                    </a:cubicBezTo>
                    <a:cubicBezTo>
                      <a:pt x="31" y="25"/>
                      <a:pt x="32" y="49"/>
                      <a:pt x="31" y="73"/>
                    </a:cubicBezTo>
                    <a:cubicBezTo>
                      <a:pt x="19" y="73"/>
                      <a:pt x="13" y="73"/>
                      <a:pt x="0" y="73"/>
                    </a:cubicBezTo>
                    <a:cubicBezTo>
                      <a:pt x="1" y="49"/>
                      <a:pt x="2" y="25"/>
                      <a:pt x="4"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Freeform 44"/>
              <p:cNvSpPr>
                <a:spLocks/>
              </p:cNvSpPr>
              <p:nvPr/>
            </p:nvSpPr>
            <p:spPr bwMode="auto">
              <a:xfrm>
                <a:off x="5311" y="2738"/>
                <a:ext cx="62" cy="141"/>
              </a:xfrm>
              <a:custGeom>
                <a:avLst/>
                <a:gdLst>
                  <a:gd name="T0" fmla="*/ 0 w 32"/>
                  <a:gd name="T1" fmla="*/ 0 h 73"/>
                  <a:gd name="T2" fmla="*/ 28 w 32"/>
                  <a:gd name="T3" fmla="*/ 0 h 73"/>
                  <a:gd name="T4" fmla="*/ 32 w 32"/>
                  <a:gd name="T5" fmla="*/ 73 h 73"/>
                  <a:gd name="T6" fmla="*/ 0 w 32"/>
                  <a:gd name="T7" fmla="*/ 73 h 73"/>
                  <a:gd name="T8" fmla="*/ 0 w 32"/>
                  <a:gd name="T9" fmla="*/ 0 h 73"/>
                </a:gdLst>
                <a:ahLst/>
                <a:cxnLst>
                  <a:cxn ang="0">
                    <a:pos x="T0" y="T1"/>
                  </a:cxn>
                  <a:cxn ang="0">
                    <a:pos x="T2" y="T3"/>
                  </a:cxn>
                  <a:cxn ang="0">
                    <a:pos x="T4" y="T5"/>
                  </a:cxn>
                  <a:cxn ang="0">
                    <a:pos x="T6" y="T7"/>
                  </a:cxn>
                  <a:cxn ang="0">
                    <a:pos x="T8" y="T9"/>
                  </a:cxn>
                </a:cxnLst>
                <a:rect l="0" t="0" r="r" b="b"/>
                <a:pathLst>
                  <a:path w="32" h="73">
                    <a:moveTo>
                      <a:pt x="0" y="0"/>
                    </a:moveTo>
                    <a:cubicBezTo>
                      <a:pt x="12" y="0"/>
                      <a:pt x="17" y="0"/>
                      <a:pt x="28" y="0"/>
                    </a:cubicBezTo>
                    <a:cubicBezTo>
                      <a:pt x="29" y="25"/>
                      <a:pt x="31" y="49"/>
                      <a:pt x="32" y="73"/>
                    </a:cubicBezTo>
                    <a:cubicBezTo>
                      <a:pt x="19" y="73"/>
                      <a:pt x="13" y="73"/>
                      <a:pt x="0" y="73"/>
                    </a:cubicBezTo>
                    <a:cubicBezTo>
                      <a:pt x="1" y="49"/>
                      <a:pt x="0" y="25"/>
                      <a:pt x="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Freeform 45"/>
              <p:cNvSpPr>
                <a:spLocks/>
              </p:cNvSpPr>
              <p:nvPr/>
            </p:nvSpPr>
            <p:spPr bwMode="auto">
              <a:xfrm>
                <a:off x="5365" y="2738"/>
                <a:ext cx="68" cy="141"/>
              </a:xfrm>
              <a:custGeom>
                <a:avLst/>
                <a:gdLst>
                  <a:gd name="T0" fmla="*/ 0 w 35"/>
                  <a:gd name="T1" fmla="*/ 0 h 73"/>
                  <a:gd name="T2" fmla="*/ 29 w 35"/>
                  <a:gd name="T3" fmla="*/ 0 h 73"/>
                  <a:gd name="T4" fmla="*/ 35 w 35"/>
                  <a:gd name="T5" fmla="*/ 73 h 73"/>
                  <a:gd name="T6" fmla="*/ 4 w 35"/>
                  <a:gd name="T7" fmla="*/ 73 h 73"/>
                  <a:gd name="T8" fmla="*/ 0 w 35"/>
                  <a:gd name="T9" fmla="*/ 0 h 73"/>
                </a:gdLst>
                <a:ahLst/>
                <a:cxnLst>
                  <a:cxn ang="0">
                    <a:pos x="T0" y="T1"/>
                  </a:cxn>
                  <a:cxn ang="0">
                    <a:pos x="T2" y="T3"/>
                  </a:cxn>
                  <a:cxn ang="0">
                    <a:pos x="T4" y="T5"/>
                  </a:cxn>
                  <a:cxn ang="0">
                    <a:pos x="T6" y="T7"/>
                  </a:cxn>
                  <a:cxn ang="0">
                    <a:pos x="T8" y="T9"/>
                  </a:cxn>
                </a:cxnLst>
                <a:rect l="0" t="0" r="r" b="b"/>
                <a:pathLst>
                  <a:path w="35" h="73">
                    <a:moveTo>
                      <a:pt x="0" y="0"/>
                    </a:moveTo>
                    <a:cubicBezTo>
                      <a:pt x="11" y="0"/>
                      <a:pt x="17" y="0"/>
                      <a:pt x="29" y="0"/>
                    </a:cubicBezTo>
                    <a:cubicBezTo>
                      <a:pt x="31" y="25"/>
                      <a:pt x="33" y="49"/>
                      <a:pt x="35" y="73"/>
                    </a:cubicBezTo>
                    <a:cubicBezTo>
                      <a:pt x="23" y="73"/>
                      <a:pt x="17" y="73"/>
                      <a:pt x="4" y="73"/>
                    </a:cubicBezTo>
                    <a:cubicBezTo>
                      <a:pt x="3" y="49"/>
                      <a:pt x="1" y="25"/>
                      <a:pt x="0"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Freeform 46"/>
              <p:cNvSpPr>
                <a:spLocks/>
              </p:cNvSpPr>
              <p:nvPr/>
            </p:nvSpPr>
            <p:spPr bwMode="auto">
              <a:xfrm>
                <a:off x="5421" y="2738"/>
                <a:ext cx="74" cy="141"/>
              </a:xfrm>
              <a:custGeom>
                <a:avLst/>
                <a:gdLst>
                  <a:gd name="T0" fmla="*/ 0 w 38"/>
                  <a:gd name="T1" fmla="*/ 0 h 73"/>
                  <a:gd name="T2" fmla="*/ 29 w 38"/>
                  <a:gd name="T3" fmla="*/ 0 h 73"/>
                  <a:gd name="T4" fmla="*/ 38 w 38"/>
                  <a:gd name="T5" fmla="*/ 73 h 73"/>
                  <a:gd name="T6" fmla="*/ 6 w 38"/>
                  <a:gd name="T7" fmla="*/ 73 h 73"/>
                  <a:gd name="T8" fmla="*/ 0 w 38"/>
                  <a:gd name="T9" fmla="*/ 0 h 73"/>
                </a:gdLst>
                <a:ahLst/>
                <a:cxnLst>
                  <a:cxn ang="0">
                    <a:pos x="T0" y="T1"/>
                  </a:cxn>
                  <a:cxn ang="0">
                    <a:pos x="T2" y="T3"/>
                  </a:cxn>
                  <a:cxn ang="0">
                    <a:pos x="T4" y="T5"/>
                  </a:cxn>
                  <a:cxn ang="0">
                    <a:pos x="T6" y="T7"/>
                  </a:cxn>
                  <a:cxn ang="0">
                    <a:pos x="T8" y="T9"/>
                  </a:cxn>
                </a:cxnLst>
                <a:rect l="0" t="0" r="r" b="b"/>
                <a:pathLst>
                  <a:path w="38" h="73">
                    <a:moveTo>
                      <a:pt x="0" y="0"/>
                    </a:moveTo>
                    <a:cubicBezTo>
                      <a:pt x="11" y="0"/>
                      <a:pt x="17" y="0"/>
                      <a:pt x="29" y="0"/>
                    </a:cubicBezTo>
                    <a:cubicBezTo>
                      <a:pt x="32" y="25"/>
                      <a:pt x="35" y="49"/>
                      <a:pt x="38" y="73"/>
                    </a:cubicBezTo>
                    <a:cubicBezTo>
                      <a:pt x="25" y="73"/>
                      <a:pt x="19" y="73"/>
                      <a:pt x="6" y="73"/>
                    </a:cubicBezTo>
                    <a:cubicBezTo>
                      <a:pt x="4" y="49"/>
                      <a:pt x="2" y="25"/>
                      <a:pt x="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47"/>
              <p:cNvSpPr>
                <a:spLocks/>
              </p:cNvSpPr>
              <p:nvPr/>
            </p:nvSpPr>
            <p:spPr bwMode="auto">
              <a:xfrm>
                <a:off x="5477" y="2738"/>
                <a:ext cx="78" cy="141"/>
              </a:xfrm>
              <a:custGeom>
                <a:avLst/>
                <a:gdLst>
                  <a:gd name="T0" fmla="*/ 0 w 40"/>
                  <a:gd name="T1" fmla="*/ 0 h 73"/>
                  <a:gd name="T2" fmla="*/ 30 w 40"/>
                  <a:gd name="T3" fmla="*/ 0 h 73"/>
                  <a:gd name="T4" fmla="*/ 40 w 40"/>
                  <a:gd name="T5" fmla="*/ 73 h 73"/>
                  <a:gd name="T6" fmla="*/ 9 w 40"/>
                  <a:gd name="T7" fmla="*/ 73 h 73"/>
                  <a:gd name="T8" fmla="*/ 0 w 40"/>
                  <a:gd name="T9" fmla="*/ 0 h 73"/>
                </a:gdLst>
                <a:ahLst/>
                <a:cxnLst>
                  <a:cxn ang="0">
                    <a:pos x="T0" y="T1"/>
                  </a:cxn>
                  <a:cxn ang="0">
                    <a:pos x="T2" y="T3"/>
                  </a:cxn>
                  <a:cxn ang="0">
                    <a:pos x="T4" y="T5"/>
                  </a:cxn>
                  <a:cxn ang="0">
                    <a:pos x="T6" y="T7"/>
                  </a:cxn>
                  <a:cxn ang="0">
                    <a:pos x="T8" y="T9"/>
                  </a:cxn>
                </a:cxnLst>
                <a:rect l="0" t="0" r="r" b="b"/>
                <a:pathLst>
                  <a:path w="40" h="73">
                    <a:moveTo>
                      <a:pt x="0" y="0"/>
                    </a:moveTo>
                    <a:cubicBezTo>
                      <a:pt x="12" y="0"/>
                      <a:pt x="18" y="0"/>
                      <a:pt x="30" y="0"/>
                    </a:cubicBezTo>
                    <a:cubicBezTo>
                      <a:pt x="34" y="25"/>
                      <a:pt x="37" y="49"/>
                      <a:pt x="40" y="73"/>
                    </a:cubicBezTo>
                    <a:cubicBezTo>
                      <a:pt x="28" y="73"/>
                      <a:pt x="21" y="73"/>
                      <a:pt x="9" y="73"/>
                    </a:cubicBezTo>
                    <a:cubicBezTo>
                      <a:pt x="6" y="49"/>
                      <a:pt x="3" y="25"/>
                      <a:pt x="0"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48"/>
              <p:cNvSpPr>
                <a:spLocks noChangeArrowheads="1"/>
              </p:cNvSpPr>
              <p:nvPr/>
            </p:nvSpPr>
            <p:spPr bwMode="auto">
              <a:xfrm>
                <a:off x="4902" y="3388"/>
                <a:ext cx="27" cy="28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49"/>
              <p:cNvSpPr>
                <a:spLocks noChangeArrowheads="1"/>
              </p:cNvSpPr>
              <p:nvPr/>
            </p:nvSpPr>
            <p:spPr bwMode="auto">
              <a:xfrm>
                <a:off x="4902" y="3388"/>
                <a:ext cx="2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50"/>
              <p:cNvSpPr>
                <a:spLocks/>
              </p:cNvSpPr>
              <p:nvPr/>
            </p:nvSpPr>
            <p:spPr bwMode="auto">
              <a:xfrm>
                <a:off x="5301" y="3388"/>
                <a:ext cx="316" cy="364"/>
              </a:xfrm>
              <a:custGeom>
                <a:avLst/>
                <a:gdLst>
                  <a:gd name="T0" fmla="*/ 0 w 316"/>
                  <a:gd name="T1" fmla="*/ 0 h 364"/>
                  <a:gd name="T2" fmla="*/ 0 w 316"/>
                  <a:gd name="T3" fmla="*/ 364 h 364"/>
                  <a:gd name="T4" fmla="*/ 184 w 316"/>
                  <a:gd name="T5" fmla="*/ 364 h 364"/>
                  <a:gd name="T6" fmla="*/ 316 w 316"/>
                  <a:gd name="T7" fmla="*/ 0 h 364"/>
                  <a:gd name="T8" fmla="*/ 0 w 316"/>
                  <a:gd name="T9" fmla="*/ 0 h 364"/>
                </a:gdLst>
                <a:ahLst/>
                <a:cxnLst>
                  <a:cxn ang="0">
                    <a:pos x="T0" y="T1"/>
                  </a:cxn>
                  <a:cxn ang="0">
                    <a:pos x="T2" y="T3"/>
                  </a:cxn>
                  <a:cxn ang="0">
                    <a:pos x="T4" y="T5"/>
                  </a:cxn>
                  <a:cxn ang="0">
                    <a:pos x="T6" y="T7"/>
                  </a:cxn>
                  <a:cxn ang="0">
                    <a:pos x="T8" y="T9"/>
                  </a:cxn>
                </a:cxnLst>
                <a:rect l="0" t="0" r="r" b="b"/>
                <a:pathLst>
                  <a:path w="316" h="364">
                    <a:moveTo>
                      <a:pt x="0" y="0"/>
                    </a:moveTo>
                    <a:lnTo>
                      <a:pt x="0" y="364"/>
                    </a:lnTo>
                    <a:lnTo>
                      <a:pt x="184" y="364"/>
                    </a:lnTo>
                    <a:lnTo>
                      <a:pt x="31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51"/>
              <p:cNvSpPr>
                <a:spLocks/>
              </p:cNvSpPr>
              <p:nvPr/>
            </p:nvSpPr>
            <p:spPr bwMode="auto">
              <a:xfrm>
                <a:off x="5301" y="3388"/>
                <a:ext cx="316" cy="364"/>
              </a:xfrm>
              <a:custGeom>
                <a:avLst/>
                <a:gdLst>
                  <a:gd name="T0" fmla="*/ 0 w 316"/>
                  <a:gd name="T1" fmla="*/ 0 h 364"/>
                  <a:gd name="T2" fmla="*/ 0 w 316"/>
                  <a:gd name="T3" fmla="*/ 364 h 364"/>
                  <a:gd name="T4" fmla="*/ 184 w 316"/>
                  <a:gd name="T5" fmla="*/ 364 h 364"/>
                  <a:gd name="T6" fmla="*/ 316 w 316"/>
                  <a:gd name="T7" fmla="*/ 0 h 364"/>
                  <a:gd name="T8" fmla="*/ 0 w 316"/>
                  <a:gd name="T9" fmla="*/ 0 h 364"/>
                </a:gdLst>
                <a:ahLst/>
                <a:cxnLst>
                  <a:cxn ang="0">
                    <a:pos x="T0" y="T1"/>
                  </a:cxn>
                  <a:cxn ang="0">
                    <a:pos x="T2" y="T3"/>
                  </a:cxn>
                  <a:cxn ang="0">
                    <a:pos x="T4" y="T5"/>
                  </a:cxn>
                  <a:cxn ang="0">
                    <a:pos x="T6" y="T7"/>
                  </a:cxn>
                  <a:cxn ang="0">
                    <a:pos x="T8" y="T9"/>
                  </a:cxn>
                </a:cxnLst>
                <a:rect l="0" t="0" r="r" b="b"/>
                <a:pathLst>
                  <a:path w="316" h="364">
                    <a:moveTo>
                      <a:pt x="0" y="0"/>
                    </a:moveTo>
                    <a:lnTo>
                      <a:pt x="0" y="364"/>
                    </a:lnTo>
                    <a:lnTo>
                      <a:pt x="184" y="364"/>
                    </a:lnTo>
                    <a:lnTo>
                      <a:pt x="31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52"/>
              <p:cNvSpPr>
                <a:spLocks/>
              </p:cNvSpPr>
              <p:nvPr/>
            </p:nvSpPr>
            <p:spPr bwMode="auto">
              <a:xfrm>
                <a:off x="5485" y="3388"/>
                <a:ext cx="236" cy="364"/>
              </a:xfrm>
              <a:custGeom>
                <a:avLst/>
                <a:gdLst>
                  <a:gd name="T0" fmla="*/ 236 w 236"/>
                  <a:gd name="T1" fmla="*/ 0 h 364"/>
                  <a:gd name="T2" fmla="*/ 132 w 236"/>
                  <a:gd name="T3" fmla="*/ 0 h 364"/>
                  <a:gd name="T4" fmla="*/ 0 w 236"/>
                  <a:gd name="T5" fmla="*/ 364 h 364"/>
                  <a:gd name="T6" fmla="*/ 236 w 236"/>
                  <a:gd name="T7" fmla="*/ 364 h 364"/>
                  <a:gd name="T8" fmla="*/ 236 w 236"/>
                  <a:gd name="T9" fmla="*/ 0 h 364"/>
                </a:gdLst>
                <a:ahLst/>
                <a:cxnLst>
                  <a:cxn ang="0">
                    <a:pos x="T0" y="T1"/>
                  </a:cxn>
                  <a:cxn ang="0">
                    <a:pos x="T2" y="T3"/>
                  </a:cxn>
                  <a:cxn ang="0">
                    <a:pos x="T4" y="T5"/>
                  </a:cxn>
                  <a:cxn ang="0">
                    <a:pos x="T6" y="T7"/>
                  </a:cxn>
                  <a:cxn ang="0">
                    <a:pos x="T8" y="T9"/>
                  </a:cxn>
                </a:cxnLst>
                <a:rect l="0" t="0" r="r" b="b"/>
                <a:pathLst>
                  <a:path w="236" h="364">
                    <a:moveTo>
                      <a:pt x="236" y="0"/>
                    </a:moveTo>
                    <a:lnTo>
                      <a:pt x="132" y="0"/>
                    </a:lnTo>
                    <a:lnTo>
                      <a:pt x="0" y="364"/>
                    </a:lnTo>
                    <a:lnTo>
                      <a:pt x="236" y="364"/>
                    </a:lnTo>
                    <a:lnTo>
                      <a:pt x="236"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Freeform 53"/>
              <p:cNvSpPr>
                <a:spLocks/>
              </p:cNvSpPr>
              <p:nvPr/>
            </p:nvSpPr>
            <p:spPr bwMode="auto">
              <a:xfrm>
                <a:off x="5485" y="3388"/>
                <a:ext cx="236" cy="364"/>
              </a:xfrm>
              <a:custGeom>
                <a:avLst/>
                <a:gdLst>
                  <a:gd name="T0" fmla="*/ 236 w 236"/>
                  <a:gd name="T1" fmla="*/ 0 h 364"/>
                  <a:gd name="T2" fmla="*/ 132 w 236"/>
                  <a:gd name="T3" fmla="*/ 0 h 364"/>
                  <a:gd name="T4" fmla="*/ 0 w 236"/>
                  <a:gd name="T5" fmla="*/ 364 h 364"/>
                  <a:gd name="T6" fmla="*/ 236 w 236"/>
                  <a:gd name="T7" fmla="*/ 364 h 364"/>
                  <a:gd name="T8" fmla="*/ 236 w 236"/>
                  <a:gd name="T9" fmla="*/ 0 h 364"/>
                </a:gdLst>
                <a:ahLst/>
                <a:cxnLst>
                  <a:cxn ang="0">
                    <a:pos x="T0" y="T1"/>
                  </a:cxn>
                  <a:cxn ang="0">
                    <a:pos x="T2" y="T3"/>
                  </a:cxn>
                  <a:cxn ang="0">
                    <a:pos x="T4" y="T5"/>
                  </a:cxn>
                  <a:cxn ang="0">
                    <a:pos x="T6" y="T7"/>
                  </a:cxn>
                  <a:cxn ang="0">
                    <a:pos x="T8" y="T9"/>
                  </a:cxn>
                </a:cxnLst>
                <a:rect l="0" t="0" r="r" b="b"/>
                <a:pathLst>
                  <a:path w="236" h="364">
                    <a:moveTo>
                      <a:pt x="236" y="0"/>
                    </a:moveTo>
                    <a:lnTo>
                      <a:pt x="132" y="0"/>
                    </a:lnTo>
                    <a:lnTo>
                      <a:pt x="0" y="364"/>
                    </a:lnTo>
                    <a:lnTo>
                      <a:pt x="236" y="364"/>
                    </a:lnTo>
                    <a:lnTo>
                      <a:pt x="2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54"/>
              <p:cNvSpPr>
                <a:spLocks noChangeArrowheads="1"/>
              </p:cNvSpPr>
              <p:nvPr/>
            </p:nvSpPr>
            <p:spPr bwMode="auto">
              <a:xfrm>
                <a:off x="4902" y="3667"/>
                <a:ext cx="83" cy="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Rectangle 55"/>
              <p:cNvSpPr>
                <a:spLocks noChangeArrowheads="1"/>
              </p:cNvSpPr>
              <p:nvPr/>
            </p:nvSpPr>
            <p:spPr bwMode="auto">
              <a:xfrm>
                <a:off x="4902" y="3667"/>
                <a:ext cx="83" cy="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56"/>
              <p:cNvSpPr>
                <a:spLocks noChangeArrowheads="1"/>
              </p:cNvSpPr>
              <p:nvPr/>
            </p:nvSpPr>
            <p:spPr bwMode="auto">
              <a:xfrm>
                <a:off x="5301" y="3745"/>
                <a:ext cx="420" cy="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Rectangle 57"/>
              <p:cNvSpPr>
                <a:spLocks noChangeArrowheads="1"/>
              </p:cNvSpPr>
              <p:nvPr/>
            </p:nvSpPr>
            <p:spPr bwMode="auto">
              <a:xfrm>
                <a:off x="5301" y="3745"/>
                <a:ext cx="42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58"/>
              <p:cNvSpPr>
                <a:spLocks noChangeArrowheads="1"/>
              </p:cNvSpPr>
              <p:nvPr/>
            </p:nvSpPr>
            <p:spPr bwMode="auto">
              <a:xfrm>
                <a:off x="5022" y="3853"/>
                <a:ext cx="248" cy="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Rectangle 59"/>
              <p:cNvSpPr>
                <a:spLocks noChangeArrowheads="1"/>
              </p:cNvSpPr>
              <p:nvPr/>
            </p:nvSpPr>
            <p:spPr bwMode="auto">
              <a:xfrm>
                <a:off x="5301" y="3388"/>
                <a:ext cx="27" cy="3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Rectangle 60"/>
              <p:cNvSpPr>
                <a:spLocks noChangeArrowheads="1"/>
              </p:cNvSpPr>
              <p:nvPr/>
            </p:nvSpPr>
            <p:spPr bwMode="auto">
              <a:xfrm>
                <a:off x="5301" y="3388"/>
                <a:ext cx="27"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61"/>
              <p:cNvSpPr>
                <a:spLocks/>
              </p:cNvSpPr>
              <p:nvPr/>
            </p:nvSpPr>
            <p:spPr bwMode="auto">
              <a:xfrm>
                <a:off x="5328" y="3388"/>
                <a:ext cx="289" cy="357"/>
              </a:xfrm>
              <a:custGeom>
                <a:avLst/>
                <a:gdLst>
                  <a:gd name="T0" fmla="*/ 289 w 289"/>
                  <a:gd name="T1" fmla="*/ 0 h 357"/>
                  <a:gd name="T2" fmla="*/ 0 w 289"/>
                  <a:gd name="T3" fmla="*/ 0 h 357"/>
                  <a:gd name="T4" fmla="*/ 0 w 289"/>
                  <a:gd name="T5" fmla="*/ 357 h 357"/>
                  <a:gd name="T6" fmla="*/ 159 w 289"/>
                  <a:gd name="T7" fmla="*/ 357 h 357"/>
                  <a:gd name="T8" fmla="*/ 0 w 289"/>
                  <a:gd name="T9" fmla="*/ 357 h 357"/>
                  <a:gd name="T10" fmla="*/ 0 w 289"/>
                  <a:gd name="T11" fmla="*/ 300 h 357"/>
                  <a:gd name="T12" fmla="*/ 0 w 289"/>
                  <a:gd name="T13" fmla="*/ 271 h 357"/>
                  <a:gd name="T14" fmla="*/ 0 w 289"/>
                  <a:gd name="T15" fmla="*/ 194 h 357"/>
                  <a:gd name="T16" fmla="*/ 72 w 289"/>
                  <a:gd name="T17" fmla="*/ 194 h 357"/>
                  <a:gd name="T18" fmla="*/ 72 w 289"/>
                  <a:gd name="T19" fmla="*/ 237 h 357"/>
                  <a:gd name="T20" fmla="*/ 149 w 289"/>
                  <a:gd name="T21" fmla="*/ 237 h 357"/>
                  <a:gd name="T22" fmla="*/ 149 w 289"/>
                  <a:gd name="T23" fmla="*/ 194 h 357"/>
                  <a:gd name="T24" fmla="*/ 217 w 289"/>
                  <a:gd name="T25" fmla="*/ 194 h 357"/>
                  <a:gd name="T26" fmla="*/ 289 w 289"/>
                  <a:gd name="T2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7">
                    <a:moveTo>
                      <a:pt x="289" y="0"/>
                    </a:moveTo>
                    <a:lnTo>
                      <a:pt x="0" y="0"/>
                    </a:lnTo>
                    <a:lnTo>
                      <a:pt x="0" y="357"/>
                    </a:lnTo>
                    <a:lnTo>
                      <a:pt x="159" y="357"/>
                    </a:lnTo>
                    <a:lnTo>
                      <a:pt x="0" y="357"/>
                    </a:lnTo>
                    <a:lnTo>
                      <a:pt x="0" y="300"/>
                    </a:lnTo>
                    <a:lnTo>
                      <a:pt x="0" y="271"/>
                    </a:lnTo>
                    <a:lnTo>
                      <a:pt x="0" y="194"/>
                    </a:lnTo>
                    <a:lnTo>
                      <a:pt x="72" y="194"/>
                    </a:lnTo>
                    <a:lnTo>
                      <a:pt x="72" y="237"/>
                    </a:lnTo>
                    <a:lnTo>
                      <a:pt x="149" y="237"/>
                    </a:lnTo>
                    <a:lnTo>
                      <a:pt x="149" y="194"/>
                    </a:lnTo>
                    <a:lnTo>
                      <a:pt x="217" y="194"/>
                    </a:lnTo>
                    <a:lnTo>
                      <a:pt x="289"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62"/>
              <p:cNvSpPr>
                <a:spLocks/>
              </p:cNvSpPr>
              <p:nvPr/>
            </p:nvSpPr>
            <p:spPr bwMode="auto">
              <a:xfrm>
                <a:off x="5328" y="3388"/>
                <a:ext cx="289" cy="357"/>
              </a:xfrm>
              <a:custGeom>
                <a:avLst/>
                <a:gdLst>
                  <a:gd name="T0" fmla="*/ 289 w 289"/>
                  <a:gd name="T1" fmla="*/ 0 h 357"/>
                  <a:gd name="T2" fmla="*/ 0 w 289"/>
                  <a:gd name="T3" fmla="*/ 0 h 357"/>
                  <a:gd name="T4" fmla="*/ 0 w 289"/>
                  <a:gd name="T5" fmla="*/ 357 h 357"/>
                  <a:gd name="T6" fmla="*/ 159 w 289"/>
                  <a:gd name="T7" fmla="*/ 357 h 357"/>
                  <a:gd name="T8" fmla="*/ 0 w 289"/>
                  <a:gd name="T9" fmla="*/ 357 h 357"/>
                  <a:gd name="T10" fmla="*/ 0 w 289"/>
                  <a:gd name="T11" fmla="*/ 300 h 357"/>
                  <a:gd name="T12" fmla="*/ 0 w 289"/>
                  <a:gd name="T13" fmla="*/ 271 h 357"/>
                  <a:gd name="T14" fmla="*/ 0 w 289"/>
                  <a:gd name="T15" fmla="*/ 194 h 357"/>
                  <a:gd name="T16" fmla="*/ 72 w 289"/>
                  <a:gd name="T17" fmla="*/ 194 h 357"/>
                  <a:gd name="T18" fmla="*/ 72 w 289"/>
                  <a:gd name="T19" fmla="*/ 237 h 357"/>
                  <a:gd name="T20" fmla="*/ 149 w 289"/>
                  <a:gd name="T21" fmla="*/ 237 h 357"/>
                  <a:gd name="T22" fmla="*/ 149 w 289"/>
                  <a:gd name="T23" fmla="*/ 194 h 357"/>
                  <a:gd name="T24" fmla="*/ 217 w 289"/>
                  <a:gd name="T25" fmla="*/ 194 h 357"/>
                  <a:gd name="T26" fmla="*/ 289 w 289"/>
                  <a:gd name="T2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7">
                    <a:moveTo>
                      <a:pt x="289" y="0"/>
                    </a:moveTo>
                    <a:lnTo>
                      <a:pt x="0" y="0"/>
                    </a:lnTo>
                    <a:lnTo>
                      <a:pt x="0" y="357"/>
                    </a:lnTo>
                    <a:lnTo>
                      <a:pt x="159" y="357"/>
                    </a:lnTo>
                    <a:lnTo>
                      <a:pt x="0" y="357"/>
                    </a:lnTo>
                    <a:lnTo>
                      <a:pt x="0" y="300"/>
                    </a:lnTo>
                    <a:lnTo>
                      <a:pt x="0" y="271"/>
                    </a:lnTo>
                    <a:lnTo>
                      <a:pt x="0" y="194"/>
                    </a:lnTo>
                    <a:lnTo>
                      <a:pt x="72" y="194"/>
                    </a:lnTo>
                    <a:lnTo>
                      <a:pt x="72" y="237"/>
                    </a:lnTo>
                    <a:lnTo>
                      <a:pt x="149" y="237"/>
                    </a:lnTo>
                    <a:lnTo>
                      <a:pt x="149" y="194"/>
                    </a:lnTo>
                    <a:lnTo>
                      <a:pt x="217" y="194"/>
                    </a:lnTo>
                    <a:lnTo>
                      <a:pt x="2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63"/>
              <p:cNvSpPr>
                <a:spLocks/>
              </p:cNvSpPr>
              <p:nvPr/>
            </p:nvSpPr>
            <p:spPr bwMode="auto">
              <a:xfrm>
                <a:off x="5328" y="3745"/>
                <a:ext cx="159" cy="7"/>
              </a:xfrm>
              <a:custGeom>
                <a:avLst/>
                <a:gdLst>
                  <a:gd name="T0" fmla="*/ 159 w 159"/>
                  <a:gd name="T1" fmla="*/ 0 h 7"/>
                  <a:gd name="T2" fmla="*/ 0 w 159"/>
                  <a:gd name="T3" fmla="*/ 0 h 7"/>
                  <a:gd name="T4" fmla="*/ 0 w 159"/>
                  <a:gd name="T5" fmla="*/ 7 h 7"/>
                  <a:gd name="T6" fmla="*/ 157 w 159"/>
                  <a:gd name="T7" fmla="*/ 7 h 7"/>
                  <a:gd name="T8" fmla="*/ 159 w 159"/>
                  <a:gd name="T9" fmla="*/ 0 h 7"/>
                </a:gdLst>
                <a:ahLst/>
                <a:cxnLst>
                  <a:cxn ang="0">
                    <a:pos x="T0" y="T1"/>
                  </a:cxn>
                  <a:cxn ang="0">
                    <a:pos x="T2" y="T3"/>
                  </a:cxn>
                  <a:cxn ang="0">
                    <a:pos x="T4" y="T5"/>
                  </a:cxn>
                  <a:cxn ang="0">
                    <a:pos x="T6" y="T7"/>
                  </a:cxn>
                  <a:cxn ang="0">
                    <a:pos x="T8" y="T9"/>
                  </a:cxn>
                </a:cxnLst>
                <a:rect l="0" t="0" r="r" b="b"/>
                <a:pathLst>
                  <a:path w="159" h="7">
                    <a:moveTo>
                      <a:pt x="159" y="0"/>
                    </a:moveTo>
                    <a:lnTo>
                      <a:pt x="0" y="0"/>
                    </a:lnTo>
                    <a:lnTo>
                      <a:pt x="0" y="7"/>
                    </a:lnTo>
                    <a:lnTo>
                      <a:pt x="157" y="7"/>
                    </a:lnTo>
                    <a:lnTo>
                      <a:pt x="159"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64"/>
              <p:cNvSpPr>
                <a:spLocks/>
              </p:cNvSpPr>
              <p:nvPr/>
            </p:nvSpPr>
            <p:spPr bwMode="auto">
              <a:xfrm>
                <a:off x="5328" y="3745"/>
                <a:ext cx="159" cy="7"/>
              </a:xfrm>
              <a:custGeom>
                <a:avLst/>
                <a:gdLst>
                  <a:gd name="T0" fmla="*/ 159 w 159"/>
                  <a:gd name="T1" fmla="*/ 0 h 7"/>
                  <a:gd name="T2" fmla="*/ 0 w 159"/>
                  <a:gd name="T3" fmla="*/ 0 h 7"/>
                  <a:gd name="T4" fmla="*/ 0 w 159"/>
                  <a:gd name="T5" fmla="*/ 7 h 7"/>
                  <a:gd name="T6" fmla="*/ 157 w 159"/>
                  <a:gd name="T7" fmla="*/ 7 h 7"/>
                  <a:gd name="T8" fmla="*/ 159 w 159"/>
                  <a:gd name="T9" fmla="*/ 0 h 7"/>
                </a:gdLst>
                <a:ahLst/>
                <a:cxnLst>
                  <a:cxn ang="0">
                    <a:pos x="T0" y="T1"/>
                  </a:cxn>
                  <a:cxn ang="0">
                    <a:pos x="T2" y="T3"/>
                  </a:cxn>
                  <a:cxn ang="0">
                    <a:pos x="T4" y="T5"/>
                  </a:cxn>
                  <a:cxn ang="0">
                    <a:pos x="T6" y="T7"/>
                  </a:cxn>
                  <a:cxn ang="0">
                    <a:pos x="T8" y="T9"/>
                  </a:cxn>
                </a:cxnLst>
                <a:rect l="0" t="0" r="r" b="b"/>
                <a:pathLst>
                  <a:path w="159" h="7">
                    <a:moveTo>
                      <a:pt x="159" y="0"/>
                    </a:moveTo>
                    <a:lnTo>
                      <a:pt x="0" y="0"/>
                    </a:lnTo>
                    <a:lnTo>
                      <a:pt x="0" y="7"/>
                    </a:lnTo>
                    <a:lnTo>
                      <a:pt x="157" y="7"/>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65"/>
              <p:cNvSpPr>
                <a:spLocks/>
              </p:cNvSpPr>
              <p:nvPr/>
            </p:nvSpPr>
            <p:spPr bwMode="auto">
              <a:xfrm>
                <a:off x="5301" y="3388"/>
                <a:ext cx="27" cy="364"/>
              </a:xfrm>
              <a:custGeom>
                <a:avLst/>
                <a:gdLst>
                  <a:gd name="T0" fmla="*/ 27 w 27"/>
                  <a:gd name="T1" fmla="*/ 0 h 364"/>
                  <a:gd name="T2" fmla="*/ 0 w 27"/>
                  <a:gd name="T3" fmla="*/ 0 h 364"/>
                  <a:gd name="T4" fmla="*/ 0 w 27"/>
                  <a:gd name="T5" fmla="*/ 364 h 364"/>
                  <a:gd name="T6" fmla="*/ 27 w 27"/>
                  <a:gd name="T7" fmla="*/ 364 h 364"/>
                  <a:gd name="T8" fmla="*/ 27 w 27"/>
                  <a:gd name="T9" fmla="*/ 357 h 364"/>
                  <a:gd name="T10" fmla="*/ 27 w 27"/>
                  <a:gd name="T11" fmla="*/ 0 h 364"/>
                </a:gdLst>
                <a:ahLst/>
                <a:cxnLst>
                  <a:cxn ang="0">
                    <a:pos x="T0" y="T1"/>
                  </a:cxn>
                  <a:cxn ang="0">
                    <a:pos x="T2" y="T3"/>
                  </a:cxn>
                  <a:cxn ang="0">
                    <a:pos x="T4" y="T5"/>
                  </a:cxn>
                  <a:cxn ang="0">
                    <a:pos x="T6" y="T7"/>
                  </a:cxn>
                  <a:cxn ang="0">
                    <a:pos x="T8" y="T9"/>
                  </a:cxn>
                  <a:cxn ang="0">
                    <a:pos x="T10" y="T11"/>
                  </a:cxn>
                </a:cxnLst>
                <a:rect l="0" t="0" r="r" b="b"/>
                <a:pathLst>
                  <a:path w="27" h="364">
                    <a:moveTo>
                      <a:pt x="27" y="0"/>
                    </a:moveTo>
                    <a:lnTo>
                      <a:pt x="0" y="0"/>
                    </a:lnTo>
                    <a:lnTo>
                      <a:pt x="0" y="364"/>
                    </a:lnTo>
                    <a:lnTo>
                      <a:pt x="27" y="364"/>
                    </a:lnTo>
                    <a:lnTo>
                      <a:pt x="27" y="357"/>
                    </a:lnTo>
                    <a:lnTo>
                      <a:pt x="2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66"/>
              <p:cNvSpPr>
                <a:spLocks/>
              </p:cNvSpPr>
              <p:nvPr/>
            </p:nvSpPr>
            <p:spPr bwMode="auto">
              <a:xfrm>
                <a:off x="5301" y="3388"/>
                <a:ext cx="27" cy="364"/>
              </a:xfrm>
              <a:custGeom>
                <a:avLst/>
                <a:gdLst>
                  <a:gd name="T0" fmla="*/ 27 w 27"/>
                  <a:gd name="T1" fmla="*/ 0 h 364"/>
                  <a:gd name="T2" fmla="*/ 0 w 27"/>
                  <a:gd name="T3" fmla="*/ 0 h 364"/>
                  <a:gd name="T4" fmla="*/ 0 w 27"/>
                  <a:gd name="T5" fmla="*/ 364 h 364"/>
                  <a:gd name="T6" fmla="*/ 27 w 27"/>
                  <a:gd name="T7" fmla="*/ 364 h 364"/>
                  <a:gd name="T8" fmla="*/ 27 w 27"/>
                  <a:gd name="T9" fmla="*/ 357 h 364"/>
                  <a:gd name="T10" fmla="*/ 27 w 27"/>
                  <a:gd name="T11" fmla="*/ 0 h 364"/>
                </a:gdLst>
                <a:ahLst/>
                <a:cxnLst>
                  <a:cxn ang="0">
                    <a:pos x="T0" y="T1"/>
                  </a:cxn>
                  <a:cxn ang="0">
                    <a:pos x="T2" y="T3"/>
                  </a:cxn>
                  <a:cxn ang="0">
                    <a:pos x="T4" y="T5"/>
                  </a:cxn>
                  <a:cxn ang="0">
                    <a:pos x="T6" y="T7"/>
                  </a:cxn>
                  <a:cxn ang="0">
                    <a:pos x="T8" y="T9"/>
                  </a:cxn>
                  <a:cxn ang="0">
                    <a:pos x="T10" y="T11"/>
                  </a:cxn>
                </a:cxnLst>
                <a:rect l="0" t="0" r="r" b="b"/>
                <a:pathLst>
                  <a:path w="27" h="364">
                    <a:moveTo>
                      <a:pt x="27" y="0"/>
                    </a:moveTo>
                    <a:lnTo>
                      <a:pt x="0" y="0"/>
                    </a:lnTo>
                    <a:lnTo>
                      <a:pt x="0" y="364"/>
                    </a:lnTo>
                    <a:lnTo>
                      <a:pt x="27" y="364"/>
                    </a:lnTo>
                    <a:lnTo>
                      <a:pt x="27" y="357"/>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67"/>
              <p:cNvSpPr>
                <a:spLocks/>
              </p:cNvSpPr>
              <p:nvPr/>
            </p:nvSpPr>
            <p:spPr bwMode="auto">
              <a:xfrm>
                <a:off x="5049" y="3388"/>
                <a:ext cx="144" cy="376"/>
              </a:xfrm>
              <a:custGeom>
                <a:avLst/>
                <a:gdLst>
                  <a:gd name="T0" fmla="*/ 144 w 144"/>
                  <a:gd name="T1" fmla="*/ 0 h 376"/>
                  <a:gd name="T2" fmla="*/ 0 w 144"/>
                  <a:gd name="T3" fmla="*/ 0 h 376"/>
                  <a:gd name="T4" fmla="*/ 0 w 144"/>
                  <a:gd name="T5" fmla="*/ 376 h 376"/>
                  <a:gd name="T6" fmla="*/ 0 w 144"/>
                  <a:gd name="T7" fmla="*/ 225 h 376"/>
                  <a:gd name="T8" fmla="*/ 0 w 144"/>
                  <a:gd name="T9" fmla="*/ 198 h 376"/>
                  <a:gd name="T10" fmla="*/ 0 w 144"/>
                  <a:gd name="T11" fmla="*/ 118 h 376"/>
                  <a:gd name="T12" fmla="*/ 20 w 144"/>
                  <a:gd name="T13" fmla="*/ 118 h 376"/>
                  <a:gd name="T14" fmla="*/ 20 w 144"/>
                  <a:gd name="T15" fmla="*/ 161 h 376"/>
                  <a:gd name="T16" fmla="*/ 31 w 144"/>
                  <a:gd name="T17" fmla="*/ 161 h 376"/>
                  <a:gd name="T18" fmla="*/ 31 w 144"/>
                  <a:gd name="T19" fmla="*/ 118 h 376"/>
                  <a:gd name="T20" fmla="*/ 97 w 144"/>
                  <a:gd name="T21" fmla="*/ 118 h 376"/>
                  <a:gd name="T22" fmla="*/ 144 w 144"/>
                  <a:gd name="T23"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376">
                    <a:moveTo>
                      <a:pt x="144" y="0"/>
                    </a:moveTo>
                    <a:lnTo>
                      <a:pt x="0" y="0"/>
                    </a:lnTo>
                    <a:lnTo>
                      <a:pt x="0" y="376"/>
                    </a:lnTo>
                    <a:lnTo>
                      <a:pt x="0" y="225"/>
                    </a:lnTo>
                    <a:lnTo>
                      <a:pt x="0" y="198"/>
                    </a:lnTo>
                    <a:lnTo>
                      <a:pt x="0" y="118"/>
                    </a:lnTo>
                    <a:lnTo>
                      <a:pt x="20" y="118"/>
                    </a:lnTo>
                    <a:lnTo>
                      <a:pt x="20" y="161"/>
                    </a:lnTo>
                    <a:lnTo>
                      <a:pt x="31" y="161"/>
                    </a:lnTo>
                    <a:lnTo>
                      <a:pt x="31" y="118"/>
                    </a:lnTo>
                    <a:lnTo>
                      <a:pt x="97" y="118"/>
                    </a:lnTo>
                    <a:lnTo>
                      <a:pt x="144"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68"/>
              <p:cNvSpPr>
                <a:spLocks/>
              </p:cNvSpPr>
              <p:nvPr/>
            </p:nvSpPr>
            <p:spPr bwMode="auto">
              <a:xfrm>
                <a:off x="5049" y="3388"/>
                <a:ext cx="144" cy="376"/>
              </a:xfrm>
              <a:custGeom>
                <a:avLst/>
                <a:gdLst>
                  <a:gd name="T0" fmla="*/ 144 w 144"/>
                  <a:gd name="T1" fmla="*/ 0 h 376"/>
                  <a:gd name="T2" fmla="*/ 0 w 144"/>
                  <a:gd name="T3" fmla="*/ 0 h 376"/>
                  <a:gd name="T4" fmla="*/ 0 w 144"/>
                  <a:gd name="T5" fmla="*/ 376 h 376"/>
                  <a:gd name="T6" fmla="*/ 0 w 144"/>
                  <a:gd name="T7" fmla="*/ 225 h 376"/>
                  <a:gd name="T8" fmla="*/ 0 w 144"/>
                  <a:gd name="T9" fmla="*/ 198 h 376"/>
                  <a:gd name="T10" fmla="*/ 0 w 144"/>
                  <a:gd name="T11" fmla="*/ 118 h 376"/>
                  <a:gd name="T12" fmla="*/ 20 w 144"/>
                  <a:gd name="T13" fmla="*/ 118 h 376"/>
                  <a:gd name="T14" fmla="*/ 20 w 144"/>
                  <a:gd name="T15" fmla="*/ 161 h 376"/>
                  <a:gd name="T16" fmla="*/ 31 w 144"/>
                  <a:gd name="T17" fmla="*/ 161 h 376"/>
                  <a:gd name="T18" fmla="*/ 31 w 144"/>
                  <a:gd name="T19" fmla="*/ 118 h 376"/>
                  <a:gd name="T20" fmla="*/ 97 w 144"/>
                  <a:gd name="T21" fmla="*/ 118 h 376"/>
                  <a:gd name="T22" fmla="*/ 144 w 144"/>
                  <a:gd name="T23"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376">
                    <a:moveTo>
                      <a:pt x="144" y="0"/>
                    </a:moveTo>
                    <a:lnTo>
                      <a:pt x="0" y="0"/>
                    </a:lnTo>
                    <a:lnTo>
                      <a:pt x="0" y="376"/>
                    </a:lnTo>
                    <a:lnTo>
                      <a:pt x="0" y="225"/>
                    </a:lnTo>
                    <a:lnTo>
                      <a:pt x="0" y="198"/>
                    </a:lnTo>
                    <a:lnTo>
                      <a:pt x="0" y="118"/>
                    </a:lnTo>
                    <a:lnTo>
                      <a:pt x="20" y="118"/>
                    </a:lnTo>
                    <a:lnTo>
                      <a:pt x="20" y="161"/>
                    </a:lnTo>
                    <a:lnTo>
                      <a:pt x="31" y="161"/>
                    </a:lnTo>
                    <a:lnTo>
                      <a:pt x="31" y="118"/>
                    </a:lnTo>
                    <a:lnTo>
                      <a:pt x="97" y="118"/>
                    </a:lnTo>
                    <a:lnTo>
                      <a:pt x="1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69"/>
              <p:cNvSpPr>
                <a:spLocks/>
              </p:cNvSpPr>
              <p:nvPr/>
            </p:nvSpPr>
            <p:spPr bwMode="auto">
              <a:xfrm>
                <a:off x="5022" y="3388"/>
                <a:ext cx="27" cy="446"/>
              </a:xfrm>
              <a:custGeom>
                <a:avLst/>
                <a:gdLst>
                  <a:gd name="T0" fmla="*/ 27 w 27"/>
                  <a:gd name="T1" fmla="*/ 0 h 446"/>
                  <a:gd name="T2" fmla="*/ 0 w 27"/>
                  <a:gd name="T3" fmla="*/ 0 h 446"/>
                  <a:gd name="T4" fmla="*/ 0 w 27"/>
                  <a:gd name="T5" fmla="*/ 446 h 446"/>
                  <a:gd name="T6" fmla="*/ 27 w 27"/>
                  <a:gd name="T7" fmla="*/ 376 h 446"/>
                  <a:gd name="T8" fmla="*/ 27 w 27"/>
                  <a:gd name="T9" fmla="*/ 0 h 446"/>
                </a:gdLst>
                <a:ahLst/>
                <a:cxnLst>
                  <a:cxn ang="0">
                    <a:pos x="T0" y="T1"/>
                  </a:cxn>
                  <a:cxn ang="0">
                    <a:pos x="T2" y="T3"/>
                  </a:cxn>
                  <a:cxn ang="0">
                    <a:pos x="T4" y="T5"/>
                  </a:cxn>
                  <a:cxn ang="0">
                    <a:pos x="T6" y="T7"/>
                  </a:cxn>
                  <a:cxn ang="0">
                    <a:pos x="T8" y="T9"/>
                  </a:cxn>
                </a:cxnLst>
                <a:rect l="0" t="0" r="r" b="b"/>
                <a:pathLst>
                  <a:path w="27" h="446">
                    <a:moveTo>
                      <a:pt x="27" y="0"/>
                    </a:moveTo>
                    <a:lnTo>
                      <a:pt x="0" y="0"/>
                    </a:lnTo>
                    <a:lnTo>
                      <a:pt x="0" y="446"/>
                    </a:lnTo>
                    <a:lnTo>
                      <a:pt x="27" y="376"/>
                    </a:lnTo>
                    <a:lnTo>
                      <a:pt x="2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70"/>
              <p:cNvSpPr>
                <a:spLocks/>
              </p:cNvSpPr>
              <p:nvPr/>
            </p:nvSpPr>
            <p:spPr bwMode="auto">
              <a:xfrm>
                <a:off x="5022" y="3388"/>
                <a:ext cx="27" cy="446"/>
              </a:xfrm>
              <a:custGeom>
                <a:avLst/>
                <a:gdLst>
                  <a:gd name="T0" fmla="*/ 27 w 27"/>
                  <a:gd name="T1" fmla="*/ 0 h 446"/>
                  <a:gd name="T2" fmla="*/ 0 w 27"/>
                  <a:gd name="T3" fmla="*/ 0 h 446"/>
                  <a:gd name="T4" fmla="*/ 0 w 27"/>
                  <a:gd name="T5" fmla="*/ 446 h 446"/>
                  <a:gd name="T6" fmla="*/ 27 w 27"/>
                  <a:gd name="T7" fmla="*/ 376 h 446"/>
                  <a:gd name="T8" fmla="*/ 27 w 27"/>
                  <a:gd name="T9" fmla="*/ 0 h 446"/>
                </a:gdLst>
                <a:ahLst/>
                <a:cxnLst>
                  <a:cxn ang="0">
                    <a:pos x="T0" y="T1"/>
                  </a:cxn>
                  <a:cxn ang="0">
                    <a:pos x="T2" y="T3"/>
                  </a:cxn>
                  <a:cxn ang="0">
                    <a:pos x="T4" y="T5"/>
                  </a:cxn>
                  <a:cxn ang="0">
                    <a:pos x="T6" y="T7"/>
                  </a:cxn>
                  <a:cxn ang="0">
                    <a:pos x="T8" y="T9"/>
                  </a:cxn>
                </a:cxnLst>
                <a:rect l="0" t="0" r="r" b="b"/>
                <a:pathLst>
                  <a:path w="27" h="446">
                    <a:moveTo>
                      <a:pt x="27" y="0"/>
                    </a:moveTo>
                    <a:lnTo>
                      <a:pt x="0" y="0"/>
                    </a:lnTo>
                    <a:lnTo>
                      <a:pt x="0" y="446"/>
                    </a:lnTo>
                    <a:lnTo>
                      <a:pt x="27" y="37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71"/>
              <p:cNvSpPr>
                <a:spLocks/>
              </p:cNvSpPr>
              <p:nvPr/>
            </p:nvSpPr>
            <p:spPr bwMode="auto">
              <a:xfrm>
                <a:off x="5049" y="3506"/>
                <a:ext cx="221" cy="347"/>
              </a:xfrm>
              <a:custGeom>
                <a:avLst/>
                <a:gdLst>
                  <a:gd name="T0" fmla="*/ 109 w 221"/>
                  <a:gd name="T1" fmla="*/ 0 h 347"/>
                  <a:gd name="T2" fmla="*/ 97 w 221"/>
                  <a:gd name="T3" fmla="*/ 0 h 347"/>
                  <a:gd name="T4" fmla="*/ 0 w 221"/>
                  <a:gd name="T5" fmla="*/ 258 h 347"/>
                  <a:gd name="T6" fmla="*/ 0 w 221"/>
                  <a:gd name="T7" fmla="*/ 347 h 347"/>
                  <a:gd name="T8" fmla="*/ 221 w 221"/>
                  <a:gd name="T9" fmla="*/ 347 h 347"/>
                  <a:gd name="T10" fmla="*/ 221 w 221"/>
                  <a:gd name="T11" fmla="*/ 80 h 347"/>
                  <a:gd name="T12" fmla="*/ 171 w 221"/>
                  <a:gd name="T13" fmla="*/ 80 h 347"/>
                  <a:gd name="T14" fmla="*/ 171 w 221"/>
                  <a:gd name="T15" fmla="*/ 49 h 347"/>
                  <a:gd name="T16" fmla="*/ 109 w 221"/>
                  <a:gd name="T17" fmla="*/ 49 h 347"/>
                  <a:gd name="T18" fmla="*/ 109 w 221"/>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347">
                    <a:moveTo>
                      <a:pt x="109" y="0"/>
                    </a:moveTo>
                    <a:lnTo>
                      <a:pt x="97" y="0"/>
                    </a:lnTo>
                    <a:lnTo>
                      <a:pt x="0" y="258"/>
                    </a:lnTo>
                    <a:lnTo>
                      <a:pt x="0" y="347"/>
                    </a:lnTo>
                    <a:lnTo>
                      <a:pt x="221" y="347"/>
                    </a:lnTo>
                    <a:lnTo>
                      <a:pt x="221" y="80"/>
                    </a:lnTo>
                    <a:lnTo>
                      <a:pt x="171" y="80"/>
                    </a:lnTo>
                    <a:lnTo>
                      <a:pt x="171" y="49"/>
                    </a:lnTo>
                    <a:lnTo>
                      <a:pt x="109" y="49"/>
                    </a:lnTo>
                    <a:lnTo>
                      <a:pt x="109"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72"/>
              <p:cNvSpPr>
                <a:spLocks/>
              </p:cNvSpPr>
              <p:nvPr/>
            </p:nvSpPr>
            <p:spPr bwMode="auto">
              <a:xfrm>
                <a:off x="5049" y="3506"/>
                <a:ext cx="221" cy="347"/>
              </a:xfrm>
              <a:custGeom>
                <a:avLst/>
                <a:gdLst>
                  <a:gd name="T0" fmla="*/ 109 w 221"/>
                  <a:gd name="T1" fmla="*/ 0 h 347"/>
                  <a:gd name="T2" fmla="*/ 97 w 221"/>
                  <a:gd name="T3" fmla="*/ 0 h 347"/>
                  <a:gd name="T4" fmla="*/ 0 w 221"/>
                  <a:gd name="T5" fmla="*/ 258 h 347"/>
                  <a:gd name="T6" fmla="*/ 0 w 221"/>
                  <a:gd name="T7" fmla="*/ 347 h 347"/>
                  <a:gd name="T8" fmla="*/ 221 w 221"/>
                  <a:gd name="T9" fmla="*/ 347 h 347"/>
                  <a:gd name="T10" fmla="*/ 221 w 221"/>
                  <a:gd name="T11" fmla="*/ 80 h 347"/>
                  <a:gd name="T12" fmla="*/ 171 w 221"/>
                  <a:gd name="T13" fmla="*/ 80 h 347"/>
                  <a:gd name="T14" fmla="*/ 171 w 221"/>
                  <a:gd name="T15" fmla="*/ 49 h 347"/>
                  <a:gd name="T16" fmla="*/ 109 w 221"/>
                  <a:gd name="T17" fmla="*/ 49 h 347"/>
                  <a:gd name="T18" fmla="*/ 109 w 221"/>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347">
                    <a:moveTo>
                      <a:pt x="109" y="0"/>
                    </a:moveTo>
                    <a:lnTo>
                      <a:pt x="97" y="0"/>
                    </a:lnTo>
                    <a:lnTo>
                      <a:pt x="0" y="258"/>
                    </a:lnTo>
                    <a:lnTo>
                      <a:pt x="0" y="347"/>
                    </a:lnTo>
                    <a:lnTo>
                      <a:pt x="221" y="347"/>
                    </a:lnTo>
                    <a:lnTo>
                      <a:pt x="221" y="80"/>
                    </a:lnTo>
                    <a:lnTo>
                      <a:pt x="171" y="80"/>
                    </a:lnTo>
                    <a:lnTo>
                      <a:pt x="171" y="49"/>
                    </a:lnTo>
                    <a:lnTo>
                      <a:pt x="109" y="49"/>
                    </a:lnTo>
                    <a:lnTo>
                      <a:pt x="1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73"/>
              <p:cNvSpPr>
                <a:spLocks/>
              </p:cNvSpPr>
              <p:nvPr/>
            </p:nvSpPr>
            <p:spPr bwMode="auto">
              <a:xfrm>
                <a:off x="5049" y="3506"/>
                <a:ext cx="97" cy="258"/>
              </a:xfrm>
              <a:custGeom>
                <a:avLst/>
                <a:gdLst>
                  <a:gd name="T0" fmla="*/ 97 w 97"/>
                  <a:gd name="T1" fmla="*/ 0 h 258"/>
                  <a:gd name="T2" fmla="*/ 31 w 97"/>
                  <a:gd name="T3" fmla="*/ 0 h 258"/>
                  <a:gd name="T4" fmla="*/ 31 w 97"/>
                  <a:gd name="T5" fmla="*/ 43 h 258"/>
                  <a:gd name="T6" fmla="*/ 20 w 97"/>
                  <a:gd name="T7" fmla="*/ 43 h 258"/>
                  <a:gd name="T8" fmla="*/ 20 w 97"/>
                  <a:gd name="T9" fmla="*/ 0 h 258"/>
                  <a:gd name="T10" fmla="*/ 0 w 97"/>
                  <a:gd name="T11" fmla="*/ 0 h 258"/>
                  <a:gd name="T12" fmla="*/ 0 w 97"/>
                  <a:gd name="T13" fmla="*/ 80 h 258"/>
                  <a:gd name="T14" fmla="*/ 0 w 97"/>
                  <a:gd name="T15" fmla="*/ 107 h 258"/>
                  <a:gd name="T16" fmla="*/ 0 w 97"/>
                  <a:gd name="T17" fmla="*/ 258 h 258"/>
                  <a:gd name="T18" fmla="*/ 97 w 97"/>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258">
                    <a:moveTo>
                      <a:pt x="97" y="0"/>
                    </a:moveTo>
                    <a:lnTo>
                      <a:pt x="31" y="0"/>
                    </a:lnTo>
                    <a:lnTo>
                      <a:pt x="31" y="43"/>
                    </a:lnTo>
                    <a:lnTo>
                      <a:pt x="20" y="43"/>
                    </a:lnTo>
                    <a:lnTo>
                      <a:pt x="20" y="0"/>
                    </a:lnTo>
                    <a:lnTo>
                      <a:pt x="0" y="0"/>
                    </a:lnTo>
                    <a:lnTo>
                      <a:pt x="0" y="80"/>
                    </a:lnTo>
                    <a:lnTo>
                      <a:pt x="0" y="107"/>
                    </a:lnTo>
                    <a:lnTo>
                      <a:pt x="0" y="258"/>
                    </a:lnTo>
                    <a:lnTo>
                      <a:pt x="97"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Freeform 74"/>
              <p:cNvSpPr>
                <a:spLocks/>
              </p:cNvSpPr>
              <p:nvPr/>
            </p:nvSpPr>
            <p:spPr bwMode="auto">
              <a:xfrm>
                <a:off x="5049" y="3506"/>
                <a:ext cx="97" cy="258"/>
              </a:xfrm>
              <a:custGeom>
                <a:avLst/>
                <a:gdLst>
                  <a:gd name="T0" fmla="*/ 97 w 97"/>
                  <a:gd name="T1" fmla="*/ 0 h 258"/>
                  <a:gd name="T2" fmla="*/ 31 w 97"/>
                  <a:gd name="T3" fmla="*/ 0 h 258"/>
                  <a:gd name="T4" fmla="*/ 31 w 97"/>
                  <a:gd name="T5" fmla="*/ 43 h 258"/>
                  <a:gd name="T6" fmla="*/ 20 w 97"/>
                  <a:gd name="T7" fmla="*/ 43 h 258"/>
                  <a:gd name="T8" fmla="*/ 20 w 97"/>
                  <a:gd name="T9" fmla="*/ 0 h 258"/>
                  <a:gd name="T10" fmla="*/ 0 w 97"/>
                  <a:gd name="T11" fmla="*/ 0 h 258"/>
                  <a:gd name="T12" fmla="*/ 0 w 97"/>
                  <a:gd name="T13" fmla="*/ 80 h 258"/>
                  <a:gd name="T14" fmla="*/ 0 w 97"/>
                  <a:gd name="T15" fmla="*/ 107 h 258"/>
                  <a:gd name="T16" fmla="*/ 0 w 97"/>
                  <a:gd name="T17" fmla="*/ 258 h 258"/>
                  <a:gd name="T18" fmla="*/ 97 w 97"/>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258">
                    <a:moveTo>
                      <a:pt x="97" y="0"/>
                    </a:moveTo>
                    <a:lnTo>
                      <a:pt x="31" y="0"/>
                    </a:lnTo>
                    <a:lnTo>
                      <a:pt x="31" y="43"/>
                    </a:lnTo>
                    <a:lnTo>
                      <a:pt x="20" y="43"/>
                    </a:lnTo>
                    <a:lnTo>
                      <a:pt x="20" y="0"/>
                    </a:lnTo>
                    <a:lnTo>
                      <a:pt x="0" y="0"/>
                    </a:lnTo>
                    <a:lnTo>
                      <a:pt x="0" y="80"/>
                    </a:lnTo>
                    <a:lnTo>
                      <a:pt x="0" y="107"/>
                    </a:lnTo>
                    <a:lnTo>
                      <a:pt x="0" y="258"/>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Freeform 75"/>
              <p:cNvSpPr>
                <a:spLocks/>
              </p:cNvSpPr>
              <p:nvPr/>
            </p:nvSpPr>
            <p:spPr bwMode="auto">
              <a:xfrm>
                <a:off x="4786" y="3863"/>
                <a:ext cx="1057" cy="52"/>
              </a:xfrm>
              <a:custGeom>
                <a:avLst/>
                <a:gdLst>
                  <a:gd name="T0" fmla="*/ 1057 w 1057"/>
                  <a:gd name="T1" fmla="*/ 52 h 52"/>
                  <a:gd name="T2" fmla="*/ 0 w 1057"/>
                  <a:gd name="T3" fmla="*/ 52 h 52"/>
                  <a:gd name="T4" fmla="*/ 0 w 1057"/>
                  <a:gd name="T5" fmla="*/ 31 h 52"/>
                  <a:gd name="T6" fmla="*/ 77 w 1057"/>
                  <a:gd name="T7" fmla="*/ 0 h 52"/>
                  <a:gd name="T8" fmla="*/ 978 w 1057"/>
                  <a:gd name="T9" fmla="*/ 0 h 52"/>
                  <a:gd name="T10" fmla="*/ 1057 w 1057"/>
                  <a:gd name="T11" fmla="*/ 31 h 52"/>
                  <a:gd name="T12" fmla="*/ 1057 w 10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057" h="52">
                    <a:moveTo>
                      <a:pt x="1057" y="52"/>
                    </a:moveTo>
                    <a:lnTo>
                      <a:pt x="0" y="52"/>
                    </a:lnTo>
                    <a:lnTo>
                      <a:pt x="0" y="31"/>
                    </a:lnTo>
                    <a:lnTo>
                      <a:pt x="77" y="0"/>
                    </a:lnTo>
                    <a:lnTo>
                      <a:pt x="978" y="0"/>
                    </a:lnTo>
                    <a:lnTo>
                      <a:pt x="1057" y="31"/>
                    </a:lnTo>
                    <a:lnTo>
                      <a:pt x="1057" y="5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Line 76"/>
              <p:cNvSpPr>
                <a:spLocks noChangeShapeType="1"/>
              </p:cNvSpPr>
              <p:nvPr/>
            </p:nvSpPr>
            <p:spPr bwMode="auto">
              <a:xfrm flipH="1" flipV="1">
                <a:off x="5166" y="3549"/>
                <a:ext cx="42" cy="50"/>
              </a:xfrm>
              <a:prstGeom prst="line">
                <a:avLst/>
              </a:prstGeom>
              <a:noFill/>
              <a:ln w="4763"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Line 77"/>
              <p:cNvSpPr>
                <a:spLocks noChangeShapeType="1"/>
              </p:cNvSpPr>
              <p:nvPr/>
            </p:nvSpPr>
            <p:spPr bwMode="auto">
              <a:xfrm flipV="1">
                <a:off x="5127" y="3549"/>
                <a:ext cx="39" cy="43"/>
              </a:xfrm>
              <a:prstGeom prst="line">
                <a:avLst/>
              </a:prstGeom>
              <a:noFill/>
              <a:ln w="4763"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8"/>
              <p:cNvSpPr>
                <a:spLocks/>
              </p:cNvSpPr>
              <p:nvPr/>
            </p:nvSpPr>
            <p:spPr bwMode="auto">
              <a:xfrm>
                <a:off x="5107" y="3582"/>
                <a:ext cx="117" cy="77"/>
              </a:xfrm>
              <a:custGeom>
                <a:avLst/>
                <a:gdLst>
                  <a:gd name="T0" fmla="*/ 109 w 117"/>
                  <a:gd name="T1" fmla="*/ 77 h 77"/>
                  <a:gd name="T2" fmla="*/ 0 w 117"/>
                  <a:gd name="T3" fmla="*/ 66 h 77"/>
                  <a:gd name="T4" fmla="*/ 8 w 117"/>
                  <a:gd name="T5" fmla="*/ 0 h 77"/>
                  <a:gd name="T6" fmla="*/ 117 w 117"/>
                  <a:gd name="T7" fmla="*/ 12 h 77"/>
                  <a:gd name="T8" fmla="*/ 109 w 117"/>
                  <a:gd name="T9" fmla="*/ 77 h 77"/>
                </a:gdLst>
                <a:ahLst/>
                <a:cxnLst>
                  <a:cxn ang="0">
                    <a:pos x="T0" y="T1"/>
                  </a:cxn>
                  <a:cxn ang="0">
                    <a:pos x="T2" y="T3"/>
                  </a:cxn>
                  <a:cxn ang="0">
                    <a:pos x="T4" y="T5"/>
                  </a:cxn>
                  <a:cxn ang="0">
                    <a:pos x="T6" y="T7"/>
                  </a:cxn>
                  <a:cxn ang="0">
                    <a:pos x="T8" y="T9"/>
                  </a:cxn>
                </a:cxnLst>
                <a:rect l="0" t="0" r="r" b="b"/>
                <a:pathLst>
                  <a:path w="117" h="77">
                    <a:moveTo>
                      <a:pt x="109" y="77"/>
                    </a:moveTo>
                    <a:lnTo>
                      <a:pt x="0" y="66"/>
                    </a:lnTo>
                    <a:lnTo>
                      <a:pt x="8" y="0"/>
                    </a:lnTo>
                    <a:lnTo>
                      <a:pt x="117" y="12"/>
                    </a:lnTo>
                    <a:lnTo>
                      <a:pt x="109" y="7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79"/>
              <p:cNvSpPr>
                <a:spLocks/>
              </p:cNvSpPr>
              <p:nvPr/>
            </p:nvSpPr>
            <p:spPr bwMode="auto">
              <a:xfrm>
                <a:off x="5115" y="3590"/>
                <a:ext cx="101" cy="62"/>
              </a:xfrm>
              <a:custGeom>
                <a:avLst/>
                <a:gdLst>
                  <a:gd name="T0" fmla="*/ 95 w 101"/>
                  <a:gd name="T1" fmla="*/ 62 h 62"/>
                  <a:gd name="T2" fmla="*/ 0 w 101"/>
                  <a:gd name="T3" fmla="*/ 50 h 62"/>
                  <a:gd name="T4" fmla="*/ 6 w 101"/>
                  <a:gd name="T5" fmla="*/ 0 h 62"/>
                  <a:gd name="T6" fmla="*/ 101 w 101"/>
                  <a:gd name="T7" fmla="*/ 11 h 62"/>
                  <a:gd name="T8" fmla="*/ 95 w 101"/>
                  <a:gd name="T9" fmla="*/ 62 h 62"/>
                </a:gdLst>
                <a:ahLst/>
                <a:cxnLst>
                  <a:cxn ang="0">
                    <a:pos x="T0" y="T1"/>
                  </a:cxn>
                  <a:cxn ang="0">
                    <a:pos x="T2" y="T3"/>
                  </a:cxn>
                  <a:cxn ang="0">
                    <a:pos x="T4" y="T5"/>
                  </a:cxn>
                  <a:cxn ang="0">
                    <a:pos x="T6" y="T7"/>
                  </a:cxn>
                  <a:cxn ang="0">
                    <a:pos x="T8" y="T9"/>
                  </a:cxn>
                </a:cxnLst>
                <a:rect l="0" t="0" r="r" b="b"/>
                <a:pathLst>
                  <a:path w="101" h="62">
                    <a:moveTo>
                      <a:pt x="95" y="62"/>
                    </a:moveTo>
                    <a:lnTo>
                      <a:pt x="0" y="50"/>
                    </a:lnTo>
                    <a:lnTo>
                      <a:pt x="6" y="0"/>
                    </a:lnTo>
                    <a:lnTo>
                      <a:pt x="101" y="11"/>
                    </a:lnTo>
                    <a:lnTo>
                      <a:pt x="95" y="6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80"/>
              <p:cNvSpPr>
                <a:spLocks noEditPoints="1"/>
              </p:cNvSpPr>
              <p:nvPr/>
            </p:nvSpPr>
            <p:spPr bwMode="auto">
              <a:xfrm>
                <a:off x="5113" y="3588"/>
                <a:ext cx="105" cy="66"/>
              </a:xfrm>
              <a:custGeom>
                <a:avLst/>
                <a:gdLst>
                  <a:gd name="T0" fmla="*/ 97 w 105"/>
                  <a:gd name="T1" fmla="*/ 66 h 66"/>
                  <a:gd name="T2" fmla="*/ 0 w 105"/>
                  <a:gd name="T3" fmla="*/ 54 h 66"/>
                  <a:gd name="T4" fmla="*/ 6 w 105"/>
                  <a:gd name="T5" fmla="*/ 0 h 66"/>
                  <a:gd name="T6" fmla="*/ 105 w 105"/>
                  <a:gd name="T7" fmla="*/ 11 h 66"/>
                  <a:gd name="T8" fmla="*/ 97 w 105"/>
                  <a:gd name="T9" fmla="*/ 66 h 66"/>
                  <a:gd name="T10" fmla="*/ 4 w 105"/>
                  <a:gd name="T11" fmla="*/ 52 h 66"/>
                  <a:gd name="T12" fmla="*/ 95 w 105"/>
                  <a:gd name="T13" fmla="*/ 62 h 66"/>
                  <a:gd name="T14" fmla="*/ 99 w 105"/>
                  <a:gd name="T15" fmla="*/ 15 h 66"/>
                  <a:gd name="T16" fmla="*/ 10 w 105"/>
                  <a:gd name="T17" fmla="*/ 4 h 66"/>
                  <a:gd name="T18" fmla="*/ 4 w 105"/>
                  <a:gd name="T19"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6">
                    <a:moveTo>
                      <a:pt x="97" y="66"/>
                    </a:moveTo>
                    <a:lnTo>
                      <a:pt x="0" y="54"/>
                    </a:lnTo>
                    <a:lnTo>
                      <a:pt x="6" y="0"/>
                    </a:lnTo>
                    <a:lnTo>
                      <a:pt x="105" y="11"/>
                    </a:lnTo>
                    <a:lnTo>
                      <a:pt x="97" y="66"/>
                    </a:lnTo>
                    <a:close/>
                    <a:moveTo>
                      <a:pt x="4" y="52"/>
                    </a:moveTo>
                    <a:lnTo>
                      <a:pt x="95" y="62"/>
                    </a:lnTo>
                    <a:lnTo>
                      <a:pt x="99" y="15"/>
                    </a:lnTo>
                    <a:lnTo>
                      <a:pt x="10" y="4"/>
                    </a:lnTo>
                    <a:lnTo>
                      <a:pt x="4" y="52"/>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81"/>
              <p:cNvSpPr>
                <a:spLocks noEditPoints="1"/>
              </p:cNvSpPr>
              <p:nvPr/>
            </p:nvSpPr>
            <p:spPr bwMode="auto">
              <a:xfrm>
                <a:off x="5127" y="3607"/>
                <a:ext cx="21" cy="21"/>
              </a:xfrm>
              <a:custGeom>
                <a:avLst/>
                <a:gdLst>
                  <a:gd name="T0" fmla="*/ 5 w 11"/>
                  <a:gd name="T1" fmla="*/ 11 h 11"/>
                  <a:gd name="T2" fmla="*/ 1 w 11"/>
                  <a:gd name="T3" fmla="*/ 9 h 11"/>
                  <a:gd name="T4" fmla="*/ 0 w 11"/>
                  <a:gd name="T5" fmla="*/ 5 h 11"/>
                  <a:gd name="T6" fmla="*/ 2 w 11"/>
                  <a:gd name="T7" fmla="*/ 1 h 11"/>
                  <a:gd name="T8" fmla="*/ 6 w 11"/>
                  <a:gd name="T9" fmla="*/ 0 h 11"/>
                  <a:gd name="T10" fmla="*/ 9 w 11"/>
                  <a:gd name="T11" fmla="*/ 2 h 11"/>
                  <a:gd name="T12" fmla="*/ 10 w 11"/>
                  <a:gd name="T13" fmla="*/ 6 h 11"/>
                  <a:gd name="T14" fmla="*/ 8 w 11"/>
                  <a:gd name="T15" fmla="*/ 10 h 11"/>
                  <a:gd name="T16" fmla="*/ 5 w 11"/>
                  <a:gd name="T17" fmla="*/ 11 h 11"/>
                  <a:gd name="T18" fmla="*/ 6 w 11"/>
                  <a:gd name="T19" fmla="*/ 2 h 11"/>
                  <a:gd name="T20" fmla="*/ 4 w 11"/>
                  <a:gd name="T21" fmla="*/ 3 h 11"/>
                  <a:gd name="T22" fmla="*/ 3 w 11"/>
                  <a:gd name="T23" fmla="*/ 5 h 11"/>
                  <a:gd name="T24" fmla="*/ 3 w 11"/>
                  <a:gd name="T25" fmla="*/ 8 h 11"/>
                  <a:gd name="T26" fmla="*/ 5 w 11"/>
                  <a:gd name="T27" fmla="*/ 9 h 11"/>
                  <a:gd name="T28" fmla="*/ 7 w 11"/>
                  <a:gd name="T29" fmla="*/ 8 h 11"/>
                  <a:gd name="T30" fmla="*/ 8 w 11"/>
                  <a:gd name="T31" fmla="*/ 6 h 11"/>
                  <a:gd name="T32" fmla="*/ 7 w 11"/>
                  <a:gd name="T33" fmla="*/ 3 h 11"/>
                  <a:gd name="T34" fmla="*/ 6 w 11"/>
                  <a:gd name="T3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5" y="11"/>
                    </a:moveTo>
                    <a:cubicBezTo>
                      <a:pt x="3" y="11"/>
                      <a:pt x="2" y="10"/>
                      <a:pt x="1" y="9"/>
                    </a:cubicBezTo>
                    <a:cubicBezTo>
                      <a:pt x="0" y="8"/>
                      <a:pt x="0" y="7"/>
                      <a:pt x="0" y="5"/>
                    </a:cubicBezTo>
                    <a:cubicBezTo>
                      <a:pt x="0" y="3"/>
                      <a:pt x="1" y="2"/>
                      <a:pt x="2" y="1"/>
                    </a:cubicBezTo>
                    <a:cubicBezTo>
                      <a:pt x="3" y="0"/>
                      <a:pt x="4" y="0"/>
                      <a:pt x="6" y="0"/>
                    </a:cubicBezTo>
                    <a:cubicBezTo>
                      <a:pt x="7" y="0"/>
                      <a:pt x="9" y="1"/>
                      <a:pt x="9" y="2"/>
                    </a:cubicBezTo>
                    <a:cubicBezTo>
                      <a:pt x="10" y="3"/>
                      <a:pt x="11" y="4"/>
                      <a:pt x="10" y="6"/>
                    </a:cubicBezTo>
                    <a:cubicBezTo>
                      <a:pt x="10" y="8"/>
                      <a:pt x="10" y="9"/>
                      <a:pt x="8" y="10"/>
                    </a:cubicBezTo>
                    <a:cubicBezTo>
                      <a:pt x="7" y="11"/>
                      <a:pt x="6" y="11"/>
                      <a:pt x="5" y="11"/>
                    </a:cubicBezTo>
                    <a:close/>
                    <a:moveTo>
                      <a:pt x="6" y="2"/>
                    </a:moveTo>
                    <a:cubicBezTo>
                      <a:pt x="5" y="2"/>
                      <a:pt x="4" y="2"/>
                      <a:pt x="4" y="3"/>
                    </a:cubicBezTo>
                    <a:cubicBezTo>
                      <a:pt x="3" y="3"/>
                      <a:pt x="3" y="4"/>
                      <a:pt x="3" y="5"/>
                    </a:cubicBezTo>
                    <a:cubicBezTo>
                      <a:pt x="2" y="6"/>
                      <a:pt x="3" y="7"/>
                      <a:pt x="3" y="8"/>
                    </a:cubicBezTo>
                    <a:cubicBezTo>
                      <a:pt x="3" y="8"/>
                      <a:pt x="4" y="9"/>
                      <a:pt x="5" y="9"/>
                    </a:cubicBezTo>
                    <a:cubicBezTo>
                      <a:pt x="6" y="9"/>
                      <a:pt x="6" y="9"/>
                      <a:pt x="7" y="8"/>
                    </a:cubicBezTo>
                    <a:cubicBezTo>
                      <a:pt x="7" y="8"/>
                      <a:pt x="8" y="7"/>
                      <a:pt x="8" y="6"/>
                    </a:cubicBezTo>
                    <a:cubicBezTo>
                      <a:pt x="8" y="5"/>
                      <a:pt x="8" y="4"/>
                      <a:pt x="7" y="3"/>
                    </a:cubicBezTo>
                    <a:cubicBezTo>
                      <a:pt x="7" y="2"/>
                      <a:pt x="6" y="2"/>
                      <a:pt x="6" y="2"/>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Freeform 82"/>
              <p:cNvSpPr>
                <a:spLocks noEditPoints="1"/>
              </p:cNvSpPr>
              <p:nvPr/>
            </p:nvSpPr>
            <p:spPr bwMode="auto">
              <a:xfrm>
                <a:off x="5150" y="3609"/>
                <a:ext cx="16" cy="21"/>
              </a:xfrm>
              <a:custGeom>
                <a:avLst/>
                <a:gdLst>
                  <a:gd name="T0" fmla="*/ 2 w 8"/>
                  <a:gd name="T1" fmla="*/ 7 h 11"/>
                  <a:gd name="T2" fmla="*/ 2 w 8"/>
                  <a:gd name="T3" fmla="*/ 11 h 11"/>
                  <a:gd name="T4" fmla="*/ 0 w 8"/>
                  <a:gd name="T5" fmla="*/ 10 h 11"/>
                  <a:gd name="T6" fmla="*/ 1 w 8"/>
                  <a:gd name="T7" fmla="*/ 0 h 11"/>
                  <a:gd name="T8" fmla="*/ 4 w 8"/>
                  <a:gd name="T9" fmla="*/ 0 h 11"/>
                  <a:gd name="T10" fmla="*/ 8 w 8"/>
                  <a:gd name="T11" fmla="*/ 4 h 11"/>
                  <a:gd name="T12" fmla="*/ 7 w 8"/>
                  <a:gd name="T13" fmla="*/ 7 h 11"/>
                  <a:gd name="T14" fmla="*/ 3 w 8"/>
                  <a:gd name="T15" fmla="*/ 7 h 11"/>
                  <a:gd name="T16" fmla="*/ 2 w 8"/>
                  <a:gd name="T17" fmla="*/ 7 h 11"/>
                  <a:gd name="T18" fmla="*/ 3 w 8"/>
                  <a:gd name="T19" fmla="*/ 2 h 11"/>
                  <a:gd name="T20" fmla="*/ 3 w 8"/>
                  <a:gd name="T21" fmla="*/ 5 h 11"/>
                  <a:gd name="T22" fmla="*/ 3 w 8"/>
                  <a:gd name="T23" fmla="*/ 5 h 11"/>
                  <a:gd name="T24" fmla="*/ 6 w 8"/>
                  <a:gd name="T25" fmla="*/ 4 h 11"/>
                  <a:gd name="T26" fmla="*/ 4 w 8"/>
                  <a:gd name="T27" fmla="*/ 2 h 11"/>
                  <a:gd name="T28" fmla="*/ 3 w 8"/>
                  <a:gd name="T2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1">
                    <a:moveTo>
                      <a:pt x="2" y="7"/>
                    </a:moveTo>
                    <a:cubicBezTo>
                      <a:pt x="2" y="11"/>
                      <a:pt x="2" y="11"/>
                      <a:pt x="2" y="11"/>
                    </a:cubicBezTo>
                    <a:cubicBezTo>
                      <a:pt x="0" y="10"/>
                      <a:pt x="0" y="10"/>
                      <a:pt x="0" y="10"/>
                    </a:cubicBezTo>
                    <a:cubicBezTo>
                      <a:pt x="1" y="0"/>
                      <a:pt x="1" y="0"/>
                      <a:pt x="1" y="0"/>
                    </a:cubicBezTo>
                    <a:cubicBezTo>
                      <a:pt x="4" y="0"/>
                      <a:pt x="4" y="0"/>
                      <a:pt x="4" y="0"/>
                    </a:cubicBezTo>
                    <a:cubicBezTo>
                      <a:pt x="7" y="1"/>
                      <a:pt x="8" y="2"/>
                      <a:pt x="8" y="4"/>
                    </a:cubicBezTo>
                    <a:cubicBezTo>
                      <a:pt x="8" y="5"/>
                      <a:pt x="7" y="6"/>
                      <a:pt x="7" y="7"/>
                    </a:cubicBezTo>
                    <a:cubicBezTo>
                      <a:pt x="6" y="7"/>
                      <a:pt x="5" y="7"/>
                      <a:pt x="3" y="7"/>
                    </a:cubicBezTo>
                    <a:lnTo>
                      <a:pt x="2" y="7"/>
                    </a:lnTo>
                    <a:close/>
                    <a:moveTo>
                      <a:pt x="3" y="2"/>
                    </a:moveTo>
                    <a:cubicBezTo>
                      <a:pt x="3" y="5"/>
                      <a:pt x="3" y="5"/>
                      <a:pt x="3" y="5"/>
                    </a:cubicBezTo>
                    <a:cubicBezTo>
                      <a:pt x="3" y="5"/>
                      <a:pt x="3" y="5"/>
                      <a:pt x="3" y="5"/>
                    </a:cubicBezTo>
                    <a:cubicBezTo>
                      <a:pt x="5" y="6"/>
                      <a:pt x="5" y="5"/>
                      <a:pt x="6" y="4"/>
                    </a:cubicBezTo>
                    <a:cubicBezTo>
                      <a:pt x="6" y="3"/>
                      <a:pt x="5" y="2"/>
                      <a:pt x="4" y="2"/>
                    </a:cubicBezTo>
                    <a:lnTo>
                      <a:pt x="3" y="2"/>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83"/>
              <p:cNvSpPr>
                <a:spLocks/>
              </p:cNvSpPr>
              <p:nvPr/>
            </p:nvSpPr>
            <p:spPr bwMode="auto">
              <a:xfrm>
                <a:off x="5167" y="3611"/>
                <a:ext cx="14" cy="21"/>
              </a:xfrm>
              <a:custGeom>
                <a:avLst/>
                <a:gdLst>
                  <a:gd name="T0" fmla="*/ 12 w 14"/>
                  <a:gd name="T1" fmla="*/ 21 h 21"/>
                  <a:gd name="T2" fmla="*/ 0 w 14"/>
                  <a:gd name="T3" fmla="*/ 21 h 21"/>
                  <a:gd name="T4" fmla="*/ 2 w 14"/>
                  <a:gd name="T5" fmla="*/ 0 h 21"/>
                  <a:gd name="T6" fmla="*/ 14 w 14"/>
                  <a:gd name="T7" fmla="*/ 2 h 21"/>
                  <a:gd name="T8" fmla="*/ 14 w 14"/>
                  <a:gd name="T9" fmla="*/ 6 h 21"/>
                  <a:gd name="T10" fmla="*/ 6 w 14"/>
                  <a:gd name="T11" fmla="*/ 4 h 21"/>
                  <a:gd name="T12" fmla="*/ 6 w 14"/>
                  <a:gd name="T13" fmla="*/ 10 h 21"/>
                  <a:gd name="T14" fmla="*/ 12 w 14"/>
                  <a:gd name="T15" fmla="*/ 10 h 21"/>
                  <a:gd name="T16" fmla="*/ 12 w 14"/>
                  <a:gd name="T17" fmla="*/ 14 h 21"/>
                  <a:gd name="T18" fmla="*/ 6 w 14"/>
                  <a:gd name="T19" fmla="*/ 12 h 21"/>
                  <a:gd name="T20" fmla="*/ 4 w 14"/>
                  <a:gd name="T21" fmla="*/ 17 h 21"/>
                  <a:gd name="T22" fmla="*/ 12 w 14"/>
                  <a:gd name="T23" fmla="*/ 17 h 21"/>
                  <a:gd name="T24" fmla="*/ 12 w 14"/>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2" y="21"/>
                    </a:moveTo>
                    <a:lnTo>
                      <a:pt x="0" y="21"/>
                    </a:lnTo>
                    <a:lnTo>
                      <a:pt x="2" y="0"/>
                    </a:lnTo>
                    <a:lnTo>
                      <a:pt x="14" y="2"/>
                    </a:lnTo>
                    <a:lnTo>
                      <a:pt x="14" y="6"/>
                    </a:lnTo>
                    <a:lnTo>
                      <a:pt x="6" y="4"/>
                    </a:lnTo>
                    <a:lnTo>
                      <a:pt x="6" y="10"/>
                    </a:lnTo>
                    <a:lnTo>
                      <a:pt x="12" y="10"/>
                    </a:lnTo>
                    <a:lnTo>
                      <a:pt x="12" y="14"/>
                    </a:lnTo>
                    <a:lnTo>
                      <a:pt x="6" y="12"/>
                    </a:lnTo>
                    <a:lnTo>
                      <a:pt x="4" y="17"/>
                    </a:lnTo>
                    <a:lnTo>
                      <a:pt x="12" y="17"/>
                    </a:lnTo>
                    <a:lnTo>
                      <a:pt x="12" y="2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Freeform 84"/>
              <p:cNvSpPr>
                <a:spLocks/>
              </p:cNvSpPr>
              <p:nvPr/>
            </p:nvSpPr>
            <p:spPr bwMode="auto">
              <a:xfrm>
                <a:off x="5183" y="3613"/>
                <a:ext cx="21" cy="23"/>
              </a:xfrm>
              <a:custGeom>
                <a:avLst/>
                <a:gdLst>
                  <a:gd name="T0" fmla="*/ 9 w 11"/>
                  <a:gd name="T1" fmla="*/ 12 h 12"/>
                  <a:gd name="T2" fmla="*/ 7 w 11"/>
                  <a:gd name="T3" fmla="*/ 11 h 12"/>
                  <a:gd name="T4" fmla="*/ 3 w 11"/>
                  <a:gd name="T5" fmla="*/ 4 h 12"/>
                  <a:gd name="T6" fmla="*/ 3 w 11"/>
                  <a:gd name="T7" fmla="*/ 3 h 12"/>
                  <a:gd name="T8" fmla="*/ 3 w 11"/>
                  <a:gd name="T9" fmla="*/ 3 h 12"/>
                  <a:gd name="T10" fmla="*/ 3 w 11"/>
                  <a:gd name="T11" fmla="*/ 5 h 12"/>
                  <a:gd name="T12" fmla="*/ 2 w 11"/>
                  <a:gd name="T13" fmla="*/ 11 h 12"/>
                  <a:gd name="T14" fmla="*/ 0 w 11"/>
                  <a:gd name="T15" fmla="*/ 10 h 12"/>
                  <a:gd name="T16" fmla="*/ 1 w 11"/>
                  <a:gd name="T17" fmla="*/ 0 h 12"/>
                  <a:gd name="T18" fmla="*/ 4 w 11"/>
                  <a:gd name="T19" fmla="*/ 0 h 12"/>
                  <a:gd name="T20" fmla="*/ 7 w 11"/>
                  <a:gd name="T21" fmla="*/ 7 h 12"/>
                  <a:gd name="T22" fmla="*/ 8 w 11"/>
                  <a:gd name="T23" fmla="*/ 8 h 12"/>
                  <a:gd name="T24" fmla="*/ 8 w 11"/>
                  <a:gd name="T25" fmla="*/ 8 h 12"/>
                  <a:gd name="T26" fmla="*/ 8 w 11"/>
                  <a:gd name="T27" fmla="*/ 7 h 12"/>
                  <a:gd name="T28" fmla="*/ 8 w 11"/>
                  <a:gd name="T29" fmla="*/ 1 h 12"/>
                  <a:gd name="T30" fmla="*/ 11 w 11"/>
                  <a:gd name="T31" fmla="*/ 1 h 12"/>
                  <a:gd name="T32" fmla="*/ 9 w 11"/>
                  <a:gd name="T3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9" y="12"/>
                    </a:moveTo>
                    <a:cubicBezTo>
                      <a:pt x="7" y="11"/>
                      <a:pt x="7" y="11"/>
                      <a:pt x="7" y="11"/>
                    </a:cubicBezTo>
                    <a:cubicBezTo>
                      <a:pt x="3" y="4"/>
                      <a:pt x="3" y="4"/>
                      <a:pt x="3" y="4"/>
                    </a:cubicBezTo>
                    <a:cubicBezTo>
                      <a:pt x="3" y="4"/>
                      <a:pt x="3" y="3"/>
                      <a:pt x="3" y="3"/>
                    </a:cubicBezTo>
                    <a:cubicBezTo>
                      <a:pt x="3" y="3"/>
                      <a:pt x="3" y="3"/>
                      <a:pt x="3" y="3"/>
                    </a:cubicBezTo>
                    <a:cubicBezTo>
                      <a:pt x="3" y="4"/>
                      <a:pt x="3" y="4"/>
                      <a:pt x="3" y="5"/>
                    </a:cubicBezTo>
                    <a:cubicBezTo>
                      <a:pt x="2" y="11"/>
                      <a:pt x="2" y="11"/>
                      <a:pt x="2" y="11"/>
                    </a:cubicBezTo>
                    <a:cubicBezTo>
                      <a:pt x="0" y="10"/>
                      <a:pt x="0" y="10"/>
                      <a:pt x="0" y="10"/>
                    </a:cubicBezTo>
                    <a:cubicBezTo>
                      <a:pt x="1" y="0"/>
                      <a:pt x="1" y="0"/>
                      <a:pt x="1" y="0"/>
                    </a:cubicBezTo>
                    <a:cubicBezTo>
                      <a:pt x="4" y="0"/>
                      <a:pt x="4" y="0"/>
                      <a:pt x="4" y="0"/>
                    </a:cubicBezTo>
                    <a:cubicBezTo>
                      <a:pt x="7" y="7"/>
                      <a:pt x="7" y="7"/>
                      <a:pt x="7" y="7"/>
                    </a:cubicBezTo>
                    <a:cubicBezTo>
                      <a:pt x="8" y="8"/>
                      <a:pt x="8" y="8"/>
                      <a:pt x="8" y="8"/>
                    </a:cubicBezTo>
                    <a:cubicBezTo>
                      <a:pt x="8" y="8"/>
                      <a:pt x="8" y="8"/>
                      <a:pt x="8" y="8"/>
                    </a:cubicBezTo>
                    <a:cubicBezTo>
                      <a:pt x="8" y="8"/>
                      <a:pt x="8" y="7"/>
                      <a:pt x="8" y="7"/>
                    </a:cubicBezTo>
                    <a:cubicBezTo>
                      <a:pt x="8" y="1"/>
                      <a:pt x="8" y="1"/>
                      <a:pt x="8" y="1"/>
                    </a:cubicBezTo>
                    <a:cubicBezTo>
                      <a:pt x="11" y="1"/>
                      <a:pt x="11" y="1"/>
                      <a:pt x="11" y="1"/>
                    </a:cubicBezTo>
                    <a:lnTo>
                      <a:pt x="9" y="12"/>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Freeform 85"/>
              <p:cNvSpPr>
                <a:spLocks/>
              </p:cNvSpPr>
              <p:nvPr/>
            </p:nvSpPr>
            <p:spPr bwMode="auto">
              <a:xfrm>
                <a:off x="5487" y="3582"/>
                <a:ext cx="234" cy="163"/>
              </a:xfrm>
              <a:custGeom>
                <a:avLst/>
                <a:gdLst>
                  <a:gd name="T0" fmla="*/ 68 w 234"/>
                  <a:gd name="T1" fmla="*/ 0 h 163"/>
                  <a:gd name="T2" fmla="*/ 58 w 234"/>
                  <a:gd name="T3" fmla="*/ 0 h 163"/>
                  <a:gd name="T4" fmla="*/ 0 w 234"/>
                  <a:gd name="T5" fmla="*/ 163 h 163"/>
                  <a:gd name="T6" fmla="*/ 234 w 234"/>
                  <a:gd name="T7" fmla="*/ 163 h 163"/>
                  <a:gd name="T8" fmla="*/ 234 w 234"/>
                  <a:gd name="T9" fmla="*/ 77 h 163"/>
                  <a:gd name="T10" fmla="*/ 232 w 234"/>
                  <a:gd name="T11" fmla="*/ 77 h 163"/>
                  <a:gd name="T12" fmla="*/ 232 w 234"/>
                  <a:gd name="T13" fmla="*/ 46 h 163"/>
                  <a:gd name="T14" fmla="*/ 153 w 234"/>
                  <a:gd name="T15" fmla="*/ 46 h 163"/>
                  <a:gd name="T16" fmla="*/ 153 w 234"/>
                  <a:gd name="T17" fmla="*/ 77 h 163"/>
                  <a:gd name="T18" fmla="*/ 130 w 234"/>
                  <a:gd name="T19" fmla="*/ 77 h 163"/>
                  <a:gd name="T20" fmla="*/ 130 w 234"/>
                  <a:gd name="T21" fmla="*/ 48 h 163"/>
                  <a:gd name="T22" fmla="*/ 68 w 234"/>
                  <a:gd name="T23" fmla="*/ 48 h 163"/>
                  <a:gd name="T24" fmla="*/ 68 w 234"/>
                  <a:gd name="T2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63">
                    <a:moveTo>
                      <a:pt x="68" y="0"/>
                    </a:moveTo>
                    <a:lnTo>
                      <a:pt x="58" y="0"/>
                    </a:lnTo>
                    <a:lnTo>
                      <a:pt x="0" y="163"/>
                    </a:lnTo>
                    <a:lnTo>
                      <a:pt x="234" y="163"/>
                    </a:lnTo>
                    <a:lnTo>
                      <a:pt x="234" y="77"/>
                    </a:lnTo>
                    <a:lnTo>
                      <a:pt x="232" y="77"/>
                    </a:lnTo>
                    <a:lnTo>
                      <a:pt x="232" y="46"/>
                    </a:lnTo>
                    <a:lnTo>
                      <a:pt x="153" y="46"/>
                    </a:lnTo>
                    <a:lnTo>
                      <a:pt x="153" y="77"/>
                    </a:lnTo>
                    <a:lnTo>
                      <a:pt x="130" y="77"/>
                    </a:lnTo>
                    <a:lnTo>
                      <a:pt x="130" y="48"/>
                    </a:lnTo>
                    <a:lnTo>
                      <a:pt x="68" y="48"/>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86"/>
              <p:cNvSpPr>
                <a:spLocks/>
              </p:cNvSpPr>
              <p:nvPr/>
            </p:nvSpPr>
            <p:spPr bwMode="auto">
              <a:xfrm>
                <a:off x="5487" y="3582"/>
                <a:ext cx="234" cy="163"/>
              </a:xfrm>
              <a:custGeom>
                <a:avLst/>
                <a:gdLst>
                  <a:gd name="T0" fmla="*/ 68 w 234"/>
                  <a:gd name="T1" fmla="*/ 0 h 163"/>
                  <a:gd name="T2" fmla="*/ 58 w 234"/>
                  <a:gd name="T3" fmla="*/ 0 h 163"/>
                  <a:gd name="T4" fmla="*/ 0 w 234"/>
                  <a:gd name="T5" fmla="*/ 163 h 163"/>
                  <a:gd name="T6" fmla="*/ 234 w 234"/>
                  <a:gd name="T7" fmla="*/ 163 h 163"/>
                  <a:gd name="T8" fmla="*/ 234 w 234"/>
                  <a:gd name="T9" fmla="*/ 77 h 163"/>
                  <a:gd name="T10" fmla="*/ 232 w 234"/>
                  <a:gd name="T11" fmla="*/ 77 h 163"/>
                  <a:gd name="T12" fmla="*/ 232 w 234"/>
                  <a:gd name="T13" fmla="*/ 46 h 163"/>
                  <a:gd name="T14" fmla="*/ 153 w 234"/>
                  <a:gd name="T15" fmla="*/ 46 h 163"/>
                  <a:gd name="T16" fmla="*/ 153 w 234"/>
                  <a:gd name="T17" fmla="*/ 77 h 163"/>
                  <a:gd name="T18" fmla="*/ 130 w 234"/>
                  <a:gd name="T19" fmla="*/ 77 h 163"/>
                  <a:gd name="T20" fmla="*/ 130 w 234"/>
                  <a:gd name="T21" fmla="*/ 48 h 163"/>
                  <a:gd name="T22" fmla="*/ 68 w 234"/>
                  <a:gd name="T23" fmla="*/ 48 h 163"/>
                  <a:gd name="T24" fmla="*/ 68 w 234"/>
                  <a:gd name="T2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63">
                    <a:moveTo>
                      <a:pt x="68" y="0"/>
                    </a:moveTo>
                    <a:lnTo>
                      <a:pt x="58" y="0"/>
                    </a:lnTo>
                    <a:lnTo>
                      <a:pt x="0" y="163"/>
                    </a:lnTo>
                    <a:lnTo>
                      <a:pt x="234" y="163"/>
                    </a:lnTo>
                    <a:lnTo>
                      <a:pt x="234" y="77"/>
                    </a:lnTo>
                    <a:lnTo>
                      <a:pt x="232" y="77"/>
                    </a:lnTo>
                    <a:lnTo>
                      <a:pt x="232" y="46"/>
                    </a:lnTo>
                    <a:lnTo>
                      <a:pt x="153" y="46"/>
                    </a:lnTo>
                    <a:lnTo>
                      <a:pt x="153" y="77"/>
                    </a:lnTo>
                    <a:lnTo>
                      <a:pt x="130" y="77"/>
                    </a:lnTo>
                    <a:lnTo>
                      <a:pt x="130" y="48"/>
                    </a:lnTo>
                    <a:lnTo>
                      <a:pt x="68" y="48"/>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87"/>
              <p:cNvSpPr>
                <a:spLocks/>
              </p:cNvSpPr>
              <p:nvPr/>
            </p:nvSpPr>
            <p:spPr bwMode="auto">
              <a:xfrm>
                <a:off x="5328" y="3582"/>
                <a:ext cx="217" cy="163"/>
              </a:xfrm>
              <a:custGeom>
                <a:avLst/>
                <a:gdLst>
                  <a:gd name="T0" fmla="*/ 217 w 217"/>
                  <a:gd name="T1" fmla="*/ 0 h 163"/>
                  <a:gd name="T2" fmla="*/ 149 w 217"/>
                  <a:gd name="T3" fmla="*/ 0 h 163"/>
                  <a:gd name="T4" fmla="*/ 149 w 217"/>
                  <a:gd name="T5" fmla="*/ 43 h 163"/>
                  <a:gd name="T6" fmla="*/ 72 w 217"/>
                  <a:gd name="T7" fmla="*/ 43 h 163"/>
                  <a:gd name="T8" fmla="*/ 72 w 217"/>
                  <a:gd name="T9" fmla="*/ 0 h 163"/>
                  <a:gd name="T10" fmla="*/ 0 w 217"/>
                  <a:gd name="T11" fmla="*/ 0 h 163"/>
                  <a:gd name="T12" fmla="*/ 0 w 217"/>
                  <a:gd name="T13" fmla="*/ 77 h 163"/>
                  <a:gd name="T14" fmla="*/ 0 w 217"/>
                  <a:gd name="T15" fmla="*/ 106 h 163"/>
                  <a:gd name="T16" fmla="*/ 0 w 217"/>
                  <a:gd name="T17" fmla="*/ 163 h 163"/>
                  <a:gd name="T18" fmla="*/ 159 w 217"/>
                  <a:gd name="T19" fmla="*/ 163 h 163"/>
                  <a:gd name="T20" fmla="*/ 217 w 217"/>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63">
                    <a:moveTo>
                      <a:pt x="217" y="0"/>
                    </a:moveTo>
                    <a:lnTo>
                      <a:pt x="149" y="0"/>
                    </a:lnTo>
                    <a:lnTo>
                      <a:pt x="149" y="43"/>
                    </a:lnTo>
                    <a:lnTo>
                      <a:pt x="72" y="43"/>
                    </a:lnTo>
                    <a:lnTo>
                      <a:pt x="72" y="0"/>
                    </a:lnTo>
                    <a:lnTo>
                      <a:pt x="0" y="0"/>
                    </a:lnTo>
                    <a:lnTo>
                      <a:pt x="0" y="77"/>
                    </a:lnTo>
                    <a:lnTo>
                      <a:pt x="0" y="106"/>
                    </a:lnTo>
                    <a:lnTo>
                      <a:pt x="0" y="163"/>
                    </a:lnTo>
                    <a:lnTo>
                      <a:pt x="159" y="163"/>
                    </a:lnTo>
                    <a:lnTo>
                      <a:pt x="217"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88"/>
              <p:cNvSpPr>
                <a:spLocks/>
              </p:cNvSpPr>
              <p:nvPr/>
            </p:nvSpPr>
            <p:spPr bwMode="auto">
              <a:xfrm>
                <a:off x="5328" y="3582"/>
                <a:ext cx="217" cy="163"/>
              </a:xfrm>
              <a:custGeom>
                <a:avLst/>
                <a:gdLst>
                  <a:gd name="T0" fmla="*/ 217 w 217"/>
                  <a:gd name="T1" fmla="*/ 0 h 163"/>
                  <a:gd name="T2" fmla="*/ 149 w 217"/>
                  <a:gd name="T3" fmla="*/ 0 h 163"/>
                  <a:gd name="T4" fmla="*/ 149 w 217"/>
                  <a:gd name="T5" fmla="*/ 43 h 163"/>
                  <a:gd name="T6" fmla="*/ 72 w 217"/>
                  <a:gd name="T7" fmla="*/ 43 h 163"/>
                  <a:gd name="T8" fmla="*/ 72 w 217"/>
                  <a:gd name="T9" fmla="*/ 0 h 163"/>
                  <a:gd name="T10" fmla="*/ 0 w 217"/>
                  <a:gd name="T11" fmla="*/ 0 h 163"/>
                  <a:gd name="T12" fmla="*/ 0 w 217"/>
                  <a:gd name="T13" fmla="*/ 77 h 163"/>
                  <a:gd name="T14" fmla="*/ 0 w 217"/>
                  <a:gd name="T15" fmla="*/ 106 h 163"/>
                  <a:gd name="T16" fmla="*/ 0 w 217"/>
                  <a:gd name="T17" fmla="*/ 163 h 163"/>
                  <a:gd name="T18" fmla="*/ 159 w 217"/>
                  <a:gd name="T19" fmla="*/ 163 h 163"/>
                  <a:gd name="T20" fmla="*/ 217 w 217"/>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63">
                    <a:moveTo>
                      <a:pt x="217" y="0"/>
                    </a:moveTo>
                    <a:lnTo>
                      <a:pt x="149" y="0"/>
                    </a:lnTo>
                    <a:lnTo>
                      <a:pt x="149" y="43"/>
                    </a:lnTo>
                    <a:lnTo>
                      <a:pt x="72" y="43"/>
                    </a:lnTo>
                    <a:lnTo>
                      <a:pt x="72" y="0"/>
                    </a:lnTo>
                    <a:lnTo>
                      <a:pt x="0" y="0"/>
                    </a:lnTo>
                    <a:lnTo>
                      <a:pt x="0" y="77"/>
                    </a:lnTo>
                    <a:lnTo>
                      <a:pt x="0" y="106"/>
                    </a:lnTo>
                    <a:lnTo>
                      <a:pt x="0" y="163"/>
                    </a:lnTo>
                    <a:lnTo>
                      <a:pt x="159" y="163"/>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Rectangle 105"/>
              <p:cNvSpPr>
                <a:spLocks noChangeArrowheads="1"/>
              </p:cNvSpPr>
              <p:nvPr/>
            </p:nvSpPr>
            <p:spPr bwMode="auto">
              <a:xfrm>
                <a:off x="4929" y="3388"/>
                <a:ext cx="56" cy="279"/>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Rectangle 106"/>
              <p:cNvSpPr>
                <a:spLocks noChangeArrowheads="1"/>
              </p:cNvSpPr>
              <p:nvPr/>
            </p:nvSpPr>
            <p:spPr bwMode="auto">
              <a:xfrm>
                <a:off x="4929" y="3388"/>
                <a:ext cx="56"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107"/>
              <p:cNvSpPr>
                <a:spLocks/>
              </p:cNvSpPr>
              <p:nvPr/>
            </p:nvSpPr>
            <p:spPr bwMode="auto">
              <a:xfrm>
                <a:off x="4902" y="3388"/>
                <a:ext cx="27" cy="287"/>
              </a:xfrm>
              <a:custGeom>
                <a:avLst/>
                <a:gdLst>
                  <a:gd name="T0" fmla="*/ 27 w 27"/>
                  <a:gd name="T1" fmla="*/ 0 h 287"/>
                  <a:gd name="T2" fmla="*/ 0 w 27"/>
                  <a:gd name="T3" fmla="*/ 0 h 287"/>
                  <a:gd name="T4" fmla="*/ 0 w 27"/>
                  <a:gd name="T5" fmla="*/ 287 h 287"/>
                  <a:gd name="T6" fmla="*/ 0 w 27"/>
                  <a:gd name="T7" fmla="*/ 287 h 287"/>
                  <a:gd name="T8" fmla="*/ 0 w 27"/>
                  <a:gd name="T9" fmla="*/ 279 h 287"/>
                  <a:gd name="T10" fmla="*/ 27 w 27"/>
                  <a:gd name="T11" fmla="*/ 279 h 287"/>
                  <a:gd name="T12" fmla="*/ 27 w 27"/>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7" h="287">
                    <a:moveTo>
                      <a:pt x="27" y="0"/>
                    </a:moveTo>
                    <a:lnTo>
                      <a:pt x="0" y="0"/>
                    </a:lnTo>
                    <a:lnTo>
                      <a:pt x="0" y="287"/>
                    </a:lnTo>
                    <a:lnTo>
                      <a:pt x="0" y="287"/>
                    </a:lnTo>
                    <a:lnTo>
                      <a:pt x="0" y="279"/>
                    </a:lnTo>
                    <a:lnTo>
                      <a:pt x="27" y="279"/>
                    </a:lnTo>
                    <a:lnTo>
                      <a:pt x="2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108"/>
              <p:cNvSpPr>
                <a:spLocks/>
              </p:cNvSpPr>
              <p:nvPr/>
            </p:nvSpPr>
            <p:spPr bwMode="auto">
              <a:xfrm>
                <a:off x="4902" y="3388"/>
                <a:ext cx="27" cy="287"/>
              </a:xfrm>
              <a:custGeom>
                <a:avLst/>
                <a:gdLst>
                  <a:gd name="T0" fmla="*/ 27 w 27"/>
                  <a:gd name="T1" fmla="*/ 0 h 287"/>
                  <a:gd name="T2" fmla="*/ 0 w 27"/>
                  <a:gd name="T3" fmla="*/ 0 h 287"/>
                  <a:gd name="T4" fmla="*/ 0 w 27"/>
                  <a:gd name="T5" fmla="*/ 287 h 287"/>
                  <a:gd name="T6" fmla="*/ 0 w 27"/>
                  <a:gd name="T7" fmla="*/ 287 h 287"/>
                  <a:gd name="T8" fmla="*/ 0 w 27"/>
                  <a:gd name="T9" fmla="*/ 279 h 287"/>
                  <a:gd name="T10" fmla="*/ 27 w 27"/>
                  <a:gd name="T11" fmla="*/ 279 h 287"/>
                  <a:gd name="T12" fmla="*/ 27 w 27"/>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7" h="287">
                    <a:moveTo>
                      <a:pt x="27" y="0"/>
                    </a:moveTo>
                    <a:lnTo>
                      <a:pt x="0" y="0"/>
                    </a:lnTo>
                    <a:lnTo>
                      <a:pt x="0" y="287"/>
                    </a:lnTo>
                    <a:lnTo>
                      <a:pt x="0" y="287"/>
                    </a:lnTo>
                    <a:lnTo>
                      <a:pt x="0" y="279"/>
                    </a:lnTo>
                    <a:lnTo>
                      <a:pt x="27" y="279"/>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8" name="Freeform 109"/>
              <p:cNvSpPr>
                <a:spLocks/>
              </p:cNvSpPr>
              <p:nvPr/>
            </p:nvSpPr>
            <p:spPr bwMode="auto">
              <a:xfrm>
                <a:off x="4902" y="3667"/>
                <a:ext cx="83" cy="8"/>
              </a:xfrm>
              <a:custGeom>
                <a:avLst/>
                <a:gdLst>
                  <a:gd name="T0" fmla="*/ 83 w 83"/>
                  <a:gd name="T1" fmla="*/ 0 h 8"/>
                  <a:gd name="T2" fmla="*/ 83 w 83"/>
                  <a:gd name="T3" fmla="*/ 0 h 8"/>
                  <a:gd name="T4" fmla="*/ 27 w 83"/>
                  <a:gd name="T5" fmla="*/ 0 h 8"/>
                  <a:gd name="T6" fmla="*/ 0 w 83"/>
                  <a:gd name="T7" fmla="*/ 0 h 8"/>
                  <a:gd name="T8" fmla="*/ 0 w 83"/>
                  <a:gd name="T9" fmla="*/ 8 h 8"/>
                  <a:gd name="T10" fmla="*/ 83 w 83"/>
                  <a:gd name="T11" fmla="*/ 8 h 8"/>
                  <a:gd name="T12" fmla="*/ 83 w 8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83" h="8">
                    <a:moveTo>
                      <a:pt x="83" y="0"/>
                    </a:moveTo>
                    <a:lnTo>
                      <a:pt x="83" y="0"/>
                    </a:lnTo>
                    <a:lnTo>
                      <a:pt x="27" y="0"/>
                    </a:lnTo>
                    <a:lnTo>
                      <a:pt x="0" y="0"/>
                    </a:lnTo>
                    <a:lnTo>
                      <a:pt x="0" y="8"/>
                    </a:lnTo>
                    <a:lnTo>
                      <a:pt x="83" y="8"/>
                    </a:lnTo>
                    <a:lnTo>
                      <a:pt x="83"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9" name="Freeform 110"/>
              <p:cNvSpPr>
                <a:spLocks/>
              </p:cNvSpPr>
              <p:nvPr/>
            </p:nvSpPr>
            <p:spPr bwMode="auto">
              <a:xfrm>
                <a:off x="4902" y="3667"/>
                <a:ext cx="83" cy="8"/>
              </a:xfrm>
              <a:custGeom>
                <a:avLst/>
                <a:gdLst>
                  <a:gd name="T0" fmla="*/ 83 w 83"/>
                  <a:gd name="T1" fmla="*/ 0 h 8"/>
                  <a:gd name="T2" fmla="*/ 83 w 83"/>
                  <a:gd name="T3" fmla="*/ 0 h 8"/>
                  <a:gd name="T4" fmla="*/ 27 w 83"/>
                  <a:gd name="T5" fmla="*/ 0 h 8"/>
                  <a:gd name="T6" fmla="*/ 0 w 83"/>
                  <a:gd name="T7" fmla="*/ 0 h 8"/>
                  <a:gd name="T8" fmla="*/ 0 w 83"/>
                  <a:gd name="T9" fmla="*/ 8 h 8"/>
                  <a:gd name="T10" fmla="*/ 83 w 83"/>
                  <a:gd name="T11" fmla="*/ 8 h 8"/>
                  <a:gd name="T12" fmla="*/ 83 w 8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83" h="8">
                    <a:moveTo>
                      <a:pt x="83" y="0"/>
                    </a:moveTo>
                    <a:lnTo>
                      <a:pt x="83" y="0"/>
                    </a:lnTo>
                    <a:lnTo>
                      <a:pt x="27" y="0"/>
                    </a:lnTo>
                    <a:lnTo>
                      <a:pt x="0" y="0"/>
                    </a:lnTo>
                    <a:lnTo>
                      <a:pt x="0" y="8"/>
                    </a:lnTo>
                    <a:lnTo>
                      <a:pt x="83" y="8"/>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0" name="Group 359"/>
            <p:cNvGrpSpPr/>
            <p:nvPr/>
          </p:nvGrpSpPr>
          <p:grpSpPr>
            <a:xfrm>
              <a:off x="2219653" y="2013711"/>
              <a:ext cx="984940" cy="550193"/>
              <a:chOff x="6765853" y="3844159"/>
              <a:chExt cx="2797147" cy="1562502"/>
            </a:xfrm>
          </p:grpSpPr>
          <p:pic>
            <p:nvPicPr>
              <p:cNvPr id="361" name="Picture 360"/>
              <p:cNvPicPr>
                <a:picLocks noChangeAspect="1"/>
              </p:cNvPicPr>
              <p:nvPr/>
            </p:nvPicPr>
            <p:blipFill>
              <a:blip r:embed="rId6"/>
              <a:stretch>
                <a:fillRect/>
              </a:stretch>
            </p:blipFill>
            <p:spPr>
              <a:xfrm>
                <a:off x="6765853" y="3911659"/>
                <a:ext cx="888750" cy="1451250"/>
              </a:xfrm>
              <a:prstGeom prst="rect">
                <a:avLst/>
              </a:prstGeom>
            </p:spPr>
          </p:pic>
          <p:pic>
            <p:nvPicPr>
              <p:cNvPr id="362" name="Picture 361"/>
              <p:cNvPicPr>
                <a:picLocks noChangeAspect="1"/>
              </p:cNvPicPr>
              <p:nvPr/>
            </p:nvPicPr>
            <p:blipFill>
              <a:blip r:embed="rId7"/>
              <a:stretch>
                <a:fillRect/>
              </a:stretch>
            </p:blipFill>
            <p:spPr>
              <a:xfrm>
                <a:off x="7883176" y="3844159"/>
                <a:ext cx="495000" cy="1518750"/>
              </a:xfrm>
              <a:prstGeom prst="rect">
                <a:avLst/>
              </a:prstGeom>
            </p:spPr>
          </p:pic>
          <p:pic>
            <p:nvPicPr>
              <p:cNvPr id="363" name="Picture 362"/>
              <p:cNvPicPr>
                <a:picLocks noChangeAspect="1"/>
              </p:cNvPicPr>
              <p:nvPr/>
            </p:nvPicPr>
            <p:blipFill>
              <a:blip r:embed="rId8"/>
              <a:stretch>
                <a:fillRect/>
              </a:stretch>
            </p:blipFill>
            <p:spPr>
              <a:xfrm>
                <a:off x="8606750" y="4169161"/>
                <a:ext cx="956250" cy="1237500"/>
              </a:xfrm>
              <a:prstGeom prst="rect">
                <a:avLst/>
              </a:prstGeom>
            </p:spPr>
          </p:pic>
        </p:grpSp>
      </p:grpSp>
      <p:grpSp>
        <p:nvGrpSpPr>
          <p:cNvPr id="366" name="Group 365"/>
          <p:cNvGrpSpPr/>
          <p:nvPr/>
        </p:nvGrpSpPr>
        <p:grpSpPr>
          <a:xfrm>
            <a:off x="5726249" y="1988579"/>
            <a:ext cx="1522104" cy="1087826"/>
            <a:chOff x="5084066" y="4224074"/>
            <a:chExt cx="2338242" cy="1671108"/>
          </a:xfrm>
        </p:grpSpPr>
        <p:grpSp>
          <p:nvGrpSpPr>
            <p:cNvPr id="368" name="Group 367"/>
            <p:cNvGrpSpPr/>
            <p:nvPr/>
          </p:nvGrpSpPr>
          <p:grpSpPr>
            <a:xfrm>
              <a:off x="5084066" y="4224074"/>
              <a:ext cx="2338242" cy="1671108"/>
              <a:chOff x="2658482" y="4224074"/>
              <a:chExt cx="2338242" cy="1671108"/>
            </a:xfrm>
          </p:grpSpPr>
          <p:grpSp>
            <p:nvGrpSpPr>
              <p:cNvPr id="370" name="Group 369"/>
              <p:cNvGrpSpPr/>
              <p:nvPr/>
            </p:nvGrpSpPr>
            <p:grpSpPr>
              <a:xfrm>
                <a:off x="2658482" y="4224074"/>
                <a:ext cx="2338242" cy="1671108"/>
                <a:chOff x="2658482" y="4224074"/>
                <a:chExt cx="2338242" cy="1671108"/>
              </a:xfrm>
            </p:grpSpPr>
            <p:pic>
              <p:nvPicPr>
                <p:cNvPr id="372" name="Picture 371"/>
                <p:cNvPicPr>
                  <a:picLocks noChangeAspect="1"/>
                </p:cNvPicPr>
                <p:nvPr/>
              </p:nvPicPr>
              <p:blipFill>
                <a:blip r:embed="rId9"/>
                <a:stretch>
                  <a:fillRect/>
                </a:stretch>
              </p:blipFill>
              <p:spPr>
                <a:xfrm>
                  <a:off x="2658482" y="4315745"/>
                  <a:ext cx="2338242" cy="1579437"/>
                </a:xfrm>
                <a:prstGeom prst="rect">
                  <a:avLst/>
                </a:prstGeom>
              </p:spPr>
            </p:pic>
            <p:sp>
              <p:nvSpPr>
                <p:cNvPr id="373" name="Oval 372"/>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71" name="Freeform 370"/>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369" name="Picture 368"/>
            <p:cNvPicPr>
              <a:picLocks noChangeAspect="1"/>
            </p:cNvPicPr>
            <p:nvPr/>
          </p:nvPicPr>
          <p:blipFill>
            <a:blip r:embed="rId10"/>
            <a:stretch>
              <a:fillRect/>
            </a:stretch>
          </p:blipFill>
          <p:spPr>
            <a:xfrm>
              <a:off x="5836281" y="4743137"/>
              <a:ext cx="869145" cy="869145"/>
            </a:xfrm>
            <a:prstGeom prst="rect">
              <a:avLst/>
            </a:prstGeom>
          </p:spPr>
        </p:pic>
      </p:grpSp>
      <p:grpSp>
        <p:nvGrpSpPr>
          <p:cNvPr id="374" name="Group 373"/>
          <p:cNvGrpSpPr/>
          <p:nvPr/>
        </p:nvGrpSpPr>
        <p:grpSpPr>
          <a:xfrm>
            <a:off x="3199582" y="1243361"/>
            <a:ext cx="1895406" cy="1274338"/>
            <a:chOff x="7508894" y="4145334"/>
            <a:chExt cx="2628527" cy="1767237"/>
          </a:xfrm>
        </p:grpSpPr>
        <p:pic>
          <p:nvPicPr>
            <p:cNvPr id="375" name="Picture 374"/>
            <p:cNvPicPr>
              <a:picLocks noChangeAspect="1"/>
            </p:cNvPicPr>
            <p:nvPr/>
          </p:nvPicPr>
          <p:blipFill>
            <a:blip r:embed="rId3"/>
            <a:stretch>
              <a:fillRect/>
            </a:stretch>
          </p:blipFill>
          <p:spPr>
            <a:xfrm>
              <a:off x="7508894" y="4145334"/>
              <a:ext cx="2628527" cy="1767237"/>
            </a:xfrm>
            <a:prstGeom prst="rect">
              <a:avLst/>
            </a:prstGeom>
          </p:spPr>
        </p:pic>
        <p:sp>
          <p:nvSpPr>
            <p:cNvPr id="376" name="TextBox 375"/>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770" b="0" i="0" u="none" strike="noStrike" kern="120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pic>
        <p:nvPicPr>
          <p:cNvPr id="378" name="Picture 377"/>
          <p:cNvPicPr>
            <a:picLocks noChangeAspect="1"/>
          </p:cNvPicPr>
          <p:nvPr/>
        </p:nvPicPr>
        <p:blipFill>
          <a:blip r:embed="rId11"/>
          <a:stretch>
            <a:fillRect/>
          </a:stretch>
        </p:blipFill>
        <p:spPr>
          <a:xfrm>
            <a:off x="879579" y="2469889"/>
            <a:ext cx="2170306" cy="4059485"/>
          </a:xfrm>
          <a:prstGeom prst="rect">
            <a:avLst/>
          </a:prstGeom>
        </p:spPr>
      </p:pic>
      <p:sp>
        <p:nvSpPr>
          <p:cNvPr id="447" name="Freeform 95"/>
          <p:cNvSpPr>
            <a:spLocks/>
          </p:cNvSpPr>
          <p:nvPr/>
        </p:nvSpPr>
        <p:spPr bwMode="auto">
          <a:xfrm flipH="1">
            <a:off x="2870518" y="2129110"/>
            <a:ext cx="2207376" cy="1729274"/>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59984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1"/>
                                        </p:tgtEl>
                                        <p:attrNameLst>
                                          <p:attrName>style.visibility</p:attrName>
                                        </p:attrNameLst>
                                      </p:cBhvr>
                                      <p:to>
                                        <p:strVal val="visible"/>
                                      </p:to>
                                    </p:set>
                                    <p:animEffect transition="in" filter="fade">
                                      <p:cBhvr>
                                        <p:cTn id="11" dur="500"/>
                                        <p:tgtEl>
                                          <p:spTgt spid="2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500"/>
                                        <p:tgtEl>
                                          <p:spTgt spid="2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fade">
                                      <p:cBhvr>
                                        <p:cTn id="19"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endParaRPr kumimoji="0" lang="en-US" sz="9000" b="0" i="0" u="none" strike="noStrike" kern="1200" cap="none" spc="-100" normalizeH="0" baseline="0" noProof="0" dirty="0">
              <a:ln w="3175">
                <a:noFill/>
              </a:ln>
              <a:gradFill>
                <a:gsLst>
                  <a:gs pos="96667">
                    <a:srgbClr val="FFFFFF"/>
                  </a:gs>
                  <a:gs pos="90000">
                    <a:srgbClr val="FFFFFF"/>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a:xfrm>
            <a:off x="274638" y="2125662"/>
            <a:ext cx="11887200" cy="1181862"/>
          </a:xfrm>
        </p:spPr>
        <p:txBody>
          <a:bodyPr/>
          <a:lstStyle/>
          <a:p>
            <a:r>
              <a:rPr lang="en-US" dirty="0"/>
              <a:t>Azure AD Join under the hood</a:t>
            </a:r>
          </a:p>
        </p:txBody>
      </p:sp>
    </p:spTree>
    <p:extLst>
      <p:ext uri="{BB962C8B-B14F-4D97-AF65-F5344CB8AC3E}">
        <p14:creationId xmlns:p14="http://schemas.microsoft.com/office/powerpoint/2010/main" val="27482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647034" y="1337023"/>
            <a:ext cx="5225924" cy="1638258"/>
            <a:chOff x="5079169" y="4224074"/>
            <a:chExt cx="5330714" cy="1671108"/>
          </a:xfrm>
        </p:grpSpPr>
        <p:grpSp>
          <p:nvGrpSpPr>
            <p:cNvPr id="3" name="Group 2"/>
            <p:cNvGrpSpPr/>
            <p:nvPr/>
          </p:nvGrpSpPr>
          <p:grpSpPr>
            <a:xfrm>
              <a:off x="5079169" y="4224074"/>
              <a:ext cx="2338242" cy="1671108"/>
              <a:chOff x="5084066" y="4224074"/>
              <a:chExt cx="2338242" cy="1671108"/>
            </a:xfrm>
          </p:grpSpPr>
          <p:grpSp>
            <p:nvGrpSpPr>
              <p:cNvPr id="5" name="Group 4"/>
              <p:cNvGrpSpPr/>
              <p:nvPr/>
            </p:nvGrpSpPr>
            <p:grpSpPr>
              <a:xfrm>
                <a:off x="5084066" y="4224074"/>
                <a:ext cx="2338242" cy="1671108"/>
                <a:chOff x="2658482" y="4224074"/>
                <a:chExt cx="2338242" cy="1671108"/>
              </a:xfrm>
            </p:grpSpPr>
            <p:grpSp>
              <p:nvGrpSpPr>
                <p:cNvPr id="7" name="Group 6"/>
                <p:cNvGrpSpPr/>
                <p:nvPr/>
              </p:nvGrpSpPr>
              <p:grpSpPr>
                <a:xfrm>
                  <a:off x="2658482" y="4224074"/>
                  <a:ext cx="2338242" cy="1671108"/>
                  <a:chOff x="2658482" y="4224074"/>
                  <a:chExt cx="2338242" cy="1671108"/>
                </a:xfrm>
              </p:grpSpPr>
              <p:pic>
                <p:nvPicPr>
                  <p:cNvPr id="9" name="Picture 8"/>
                  <p:cNvPicPr>
                    <a:picLocks noChangeAspect="1"/>
                  </p:cNvPicPr>
                  <p:nvPr/>
                </p:nvPicPr>
                <p:blipFill>
                  <a:blip r:embed="rId3"/>
                  <a:stretch>
                    <a:fillRect/>
                  </a:stretch>
                </p:blipFill>
                <p:spPr>
                  <a:xfrm>
                    <a:off x="2658482" y="4315745"/>
                    <a:ext cx="2338242" cy="1579437"/>
                  </a:xfrm>
                  <a:prstGeom prst="rect">
                    <a:avLst/>
                  </a:prstGeom>
                </p:spPr>
              </p:pic>
              <p:sp>
                <p:nvSpPr>
                  <p:cNvPr id="10" name="Oval 9"/>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8" name="Freeform 7"/>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6" name="Picture 5"/>
              <p:cNvPicPr>
                <a:picLocks noChangeAspect="1"/>
              </p:cNvPicPr>
              <p:nvPr/>
            </p:nvPicPr>
            <p:blipFill>
              <a:blip r:embed="rId4"/>
              <a:stretch>
                <a:fillRect/>
              </a:stretch>
            </p:blipFill>
            <p:spPr>
              <a:xfrm>
                <a:off x="5836281" y="4743137"/>
                <a:ext cx="869145" cy="869145"/>
              </a:xfrm>
              <a:prstGeom prst="rect">
                <a:avLst/>
              </a:prstGeom>
            </p:spPr>
          </p:pic>
        </p:grpSp>
        <p:sp>
          <p:nvSpPr>
            <p:cNvPr id="4" name="TextBox 3"/>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a:gradFill>
                    <a:gsLst>
                      <a:gs pos="2917">
                        <a:schemeClr val="tx1"/>
                      </a:gs>
                      <a:gs pos="30000">
                        <a:schemeClr val="tx1"/>
                      </a:gs>
                    </a:gsLst>
                    <a:lin ang="5400000" scaled="0"/>
                  </a:gradFill>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endParaRPr lang="en-NZ"/>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endParaRPr lang="en-NZ"/>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NZ"/>
            </a:p>
          </p:txBody>
        </p:sp>
      </p:grpSp>
      <p:grpSp>
        <p:nvGrpSpPr>
          <p:cNvPr id="76" name="Group 75"/>
          <p:cNvGrpSpPr/>
          <p:nvPr/>
        </p:nvGrpSpPr>
        <p:grpSpPr>
          <a:xfrm>
            <a:off x="423126" y="1337022"/>
            <a:ext cx="3913807" cy="892453"/>
            <a:chOff x="423126" y="1337022"/>
            <a:chExt cx="3913807" cy="892453"/>
          </a:xfrm>
        </p:grpSpPr>
        <p:pic>
          <p:nvPicPr>
            <p:cNvPr id="77" name="Picture 76"/>
            <p:cNvPicPr>
              <a:picLocks noChangeAspect="1"/>
            </p:cNvPicPr>
            <p:nvPr/>
          </p:nvPicPr>
          <p:blipFill>
            <a:blip r:embed="rId5"/>
            <a:stretch>
              <a:fillRect/>
            </a:stretch>
          </p:blipFill>
          <p:spPr>
            <a:xfrm>
              <a:off x="2809752" y="1337022"/>
              <a:ext cx="1527181" cy="864063"/>
            </a:xfrm>
            <a:prstGeom prst="rect">
              <a:avLst/>
            </a:prstGeom>
          </p:spPr>
        </p:pic>
        <p:grpSp>
          <p:nvGrpSpPr>
            <p:cNvPr id="78" name="Group 77"/>
            <p:cNvGrpSpPr/>
            <p:nvPr/>
          </p:nvGrpSpPr>
          <p:grpSpPr>
            <a:xfrm>
              <a:off x="3409925" y="1578387"/>
              <a:ext cx="534988" cy="534988"/>
              <a:chOff x="4872039" y="674361"/>
              <a:chExt cx="534988" cy="534988"/>
            </a:xfrm>
          </p:grpSpPr>
          <p:sp>
            <p:nvSpPr>
              <p:cNvPr id="80"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81"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79" name="TextBox 78"/>
            <p:cNvSpPr txBox="1"/>
            <p:nvPr/>
          </p:nvSpPr>
          <p:spPr>
            <a:xfrm>
              <a:off x="423126" y="1414828"/>
              <a:ext cx="2284009" cy="814647"/>
            </a:xfrm>
            <a:prstGeom prst="rect">
              <a:avLst/>
            </a:prstGeom>
          </p:spPr>
          <p:txBody>
            <a:bodyPr wrap="square" lIns="0" tIns="0" rIns="0" bIns="0" rtlCol="0">
              <a:spAutoFit/>
            </a:bodyPr>
            <a:lstStyle/>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Azure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Device Registration </a:t>
              </a:r>
            </a:p>
            <a:p>
              <a:pPr algn="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Service</a:t>
              </a:r>
            </a:p>
          </p:txBody>
        </p:sp>
      </p:grpSp>
      <p:grpSp>
        <p:nvGrpSpPr>
          <p:cNvPr id="72" name="Group 71"/>
          <p:cNvGrpSpPr/>
          <p:nvPr/>
        </p:nvGrpSpPr>
        <p:grpSpPr>
          <a:xfrm>
            <a:off x="7586094" y="3579073"/>
            <a:ext cx="1895406" cy="1274338"/>
            <a:chOff x="7508894" y="4145334"/>
            <a:chExt cx="2628527" cy="1767237"/>
          </a:xfrm>
        </p:grpSpPr>
        <p:pic>
          <p:nvPicPr>
            <p:cNvPr id="73" name="Picture 72"/>
            <p:cNvPicPr>
              <a:picLocks noChangeAspect="1"/>
            </p:cNvPicPr>
            <p:nvPr/>
          </p:nvPicPr>
          <p:blipFill>
            <a:blip r:embed="rId6"/>
            <a:stretch>
              <a:fillRect/>
            </a:stretch>
          </p:blipFill>
          <p:spPr>
            <a:xfrm>
              <a:off x="7508894" y="4145334"/>
              <a:ext cx="2628527" cy="1767237"/>
            </a:xfrm>
            <a:prstGeom prst="rect">
              <a:avLst/>
            </a:prstGeom>
          </p:spPr>
        </p:pic>
        <p:sp>
          <p:nvSpPr>
            <p:cNvPr id="74" name="TextBox 73"/>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spTree>
    <p:extLst>
      <p:ext uri="{BB962C8B-B14F-4D97-AF65-F5344CB8AC3E}">
        <p14:creationId xmlns:p14="http://schemas.microsoft.com/office/powerpoint/2010/main" val="13593218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323308-9764-4E03-B871-405BEBE91C8F}"/>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4a531b04-6090-4f07-81d2-e7d9285f981d"/>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WTS-FY17-Series-Template</Template>
  <TotalTime>45</TotalTime>
  <Words>8720</Words>
  <Application>Microsoft Office PowerPoint</Application>
  <PresentationFormat>Custom</PresentationFormat>
  <Paragraphs>1140</Paragraphs>
  <Slides>61</Slides>
  <Notes>55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61</vt:i4>
      </vt:variant>
    </vt:vector>
  </HeadingPairs>
  <TitlesOfParts>
    <vt:vector size="73" baseType="lpstr">
      <vt:lpstr>ＭＳ Ｐゴシック</vt:lpstr>
      <vt:lpstr>Arial</vt:lpstr>
      <vt:lpstr>Calibri</vt:lpstr>
      <vt:lpstr>Consolas</vt:lpstr>
      <vt:lpstr>Segoe UI</vt:lpstr>
      <vt:lpstr>Segoe UI Light</vt:lpstr>
      <vt:lpstr>Segoe UI Semibold</vt:lpstr>
      <vt:lpstr>Times New Roman</vt:lpstr>
      <vt:lpstr>Wingdings</vt:lpstr>
      <vt:lpstr>WHITE TEMPLATE</vt:lpstr>
      <vt:lpstr>COLOR TEMPLATE</vt:lpstr>
      <vt:lpstr>think-cell Slide</vt:lpstr>
      <vt:lpstr>Windows Tech Series Windows 10 Enterprise E3 in CSP Management</vt:lpstr>
      <vt:lpstr>Agenda</vt:lpstr>
      <vt:lpstr>MDM in Windows 10</vt:lpstr>
      <vt:lpstr>Enrollment options to Microsoft Intune:</vt:lpstr>
      <vt:lpstr>PowerPoint Presentation</vt:lpstr>
      <vt:lpstr>PowerPoint Presentation</vt:lpstr>
      <vt:lpstr>PowerPoint Presentation</vt:lpstr>
      <vt:lpstr>Azure AD Join under the hood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SSO in Hybrid Setup</vt:lpstr>
      <vt:lpstr>PowerPoint Presentation</vt:lpstr>
      <vt:lpstr>PowerPoint Presentation</vt:lpstr>
      <vt:lpstr>PowerPoint Presentation</vt:lpstr>
      <vt:lpstr>OMA-DM</vt:lpstr>
      <vt:lpstr>Windows 10 Mobile Management Architecture</vt:lpstr>
      <vt:lpstr>Windows 10 – OMA-DM Communication</vt:lpstr>
      <vt:lpstr>Sample Policy in Intune MinDevicePasswordLength CSP</vt:lpstr>
      <vt:lpstr>Sample SyncML - MinDevicePasswordLength</vt:lpstr>
      <vt:lpstr>OMA-URI</vt:lpstr>
      <vt:lpstr>PowerPoint Presentation</vt:lpstr>
      <vt:lpstr>PowerPoint Presentation</vt:lpstr>
      <vt:lpstr>Custom URI settings for Windows 10 devices</vt:lpstr>
      <vt:lpstr>MDM Lifecycle</vt:lpstr>
      <vt:lpstr>Mobile Device Management Lifecycle </vt:lpstr>
      <vt:lpstr>Inventory</vt:lpstr>
      <vt:lpstr>Device Configuration and Security</vt:lpstr>
      <vt:lpstr>Device Update Management Windows 10 Mobile</vt:lpstr>
      <vt:lpstr>Windows 10 - Enrollment  A single experience across all Windows devices</vt:lpstr>
      <vt:lpstr>Windows 10 Provisioning and Enrollment Options for all scenario’s</vt:lpstr>
      <vt:lpstr>What can be Provisioned (WICD)</vt:lpstr>
      <vt:lpstr>Condition Access / Health Attestation Need access? Prove you’re healthy</vt:lpstr>
      <vt:lpstr>Enterprise Data Protection Company data stays separate &amp; secure</vt:lpstr>
      <vt:lpstr>Un-enrollment Remove all Enterprise Data</vt:lpstr>
      <vt:lpstr>Management with SCCM</vt:lpstr>
      <vt:lpstr>Management options – Windows 10</vt:lpstr>
      <vt:lpstr>Windows 10 Management Architecture</vt:lpstr>
      <vt:lpstr>You have more policies for granular control</vt:lpstr>
      <vt:lpstr>Group Policy</vt:lpstr>
      <vt:lpstr>Prepare</vt:lpstr>
      <vt:lpstr>Servicing Windows 10</vt:lpstr>
      <vt:lpstr>Windows-as-a-Service shifts periodic deployment to ongoing upgrade management</vt:lpstr>
      <vt:lpstr>Comparing Windows 10 servicing branch choices </vt:lpstr>
      <vt:lpstr>Windows as a service – worldwide deployment waves</vt:lpstr>
      <vt:lpstr>Customer/partner deployment by “rings”</vt:lpstr>
      <vt:lpstr>Thinking through deployment strategy</vt:lpstr>
      <vt:lpstr>Why Windows-as-a-Service updates run better</vt:lpstr>
      <vt:lpstr>New Upgrade Analytics Service supports your management of Windows 10 and future upgrades</vt:lpstr>
      <vt:lpstr>Customers can use different deployment tools today, so it’s important to consider customer infrastructure…</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10</cp:revision>
  <dcterms:created xsi:type="dcterms:W3CDTF">2016-07-18T23:01:25Z</dcterms:created>
  <dcterms:modified xsi:type="dcterms:W3CDTF">2016-09-06T02:25:28Z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